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slides/slide94.xml" ContentType="application/vnd.openxmlformats-officedocument.presentationml.slide+xml"/>
  <Override PartName="/ppt/slides/slide113.xml" ContentType="application/vnd.openxmlformats-officedocument.presentationml.slide+xml"/>
  <Override PartName="/ppt/slides/slide142.xml" ContentType="application/vnd.openxmlformats-officedocument.presentationml.slide+xml"/>
  <Override PartName="/ppt/slides/slide160.xml" ContentType="application/vnd.openxmlformats-officedocument.presentationml.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83.xml" ContentType="application/vnd.openxmlformats-officedocument.presentationml.slide+xml"/>
  <Override PartName="/ppt/slides/slide102.xml" ContentType="application/vnd.openxmlformats-officedocument.presentationml.slide+xml"/>
  <Override PartName="/ppt/slides/slide120.xml" ContentType="application/vnd.openxmlformats-officedocument.presentationml.slide+xml"/>
  <Override PartName="/ppt/slides/slide131.xml" ContentType="application/vnd.openxmlformats-officedocument.presentationml.slide+xml"/>
  <Override PartName="/ppt/slideLayouts/slideLayout6.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slides/slide90.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s/slide129.xml" ContentType="application/vnd.openxmlformats-officedocument.presentationml.slide+xml"/>
  <Override PartName="/ppt/slides/slide147.xml" ContentType="application/vnd.openxmlformats-officedocument.presentationml.slide+xml"/>
  <Override PartName="/ppt/slides/slide158.xml" ContentType="application/vnd.openxmlformats-officedocument.presentationml.slide+xml"/>
  <Override PartName="/ppt/slides/slide99.xml" ContentType="application/vnd.openxmlformats-officedocument.presentationml.slide+xml"/>
  <Override PartName="/ppt/slides/slide118.xml" ContentType="application/vnd.openxmlformats-officedocument.presentationml.slide+xml"/>
  <Override PartName="/ppt/slides/slide136.xml" ContentType="application/vnd.openxmlformats-officedocument.presentationml.slide+xml"/>
  <Override PartName="/ppt/slides/slide165.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77.xml" ContentType="application/vnd.openxmlformats-officedocument.presentationml.slide+xml"/>
  <Override PartName="/ppt/slides/slide88.xml" ContentType="application/vnd.openxmlformats-officedocument.presentationml.slide+xml"/>
  <Override PartName="/ppt/slides/slide107.xml" ContentType="application/vnd.openxmlformats-officedocument.presentationml.slide+xml"/>
  <Override PartName="/ppt/slides/slide125.xml" ContentType="application/vnd.openxmlformats-officedocument.presentationml.slide+xml"/>
  <Override PartName="/ppt/slides/slide143.xml" ContentType="application/vnd.openxmlformats-officedocument.presentationml.slide+xml"/>
  <Override PartName="/ppt/slides/slide154.xml" ContentType="application/vnd.openxmlformats-officedocument.presentationml.slide+xml"/>
  <Override PartName="/ppt/viewProps.xml" ContentType="application/vnd.openxmlformats-officedocument.presentationml.viewProps+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s/slide66.xml" ContentType="application/vnd.openxmlformats-officedocument.presentationml.slide+xml"/>
  <Override PartName="/ppt/slides/slide95.xml" ContentType="application/vnd.openxmlformats-officedocument.presentationml.slide+xml"/>
  <Override PartName="/ppt/slides/slide103.xml" ContentType="application/vnd.openxmlformats-officedocument.presentationml.slide+xml"/>
  <Override PartName="/ppt/slides/slide114.xml" ContentType="application/vnd.openxmlformats-officedocument.presentationml.slide+xml"/>
  <Override PartName="/ppt/slides/slide132.xml" ContentType="application/vnd.openxmlformats-officedocument.presentationml.slide+xml"/>
  <Override PartName="/ppt/slides/slide150.xml" ContentType="application/vnd.openxmlformats-officedocument.presentationml.slide+xml"/>
  <Override PartName="/ppt/slides/slide161.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slides/slide121.xml" ContentType="application/vnd.openxmlformats-officedocument.presentationml.slide+xml"/>
  <Override PartName="/ppt/presProps.xml" ContentType="application/vnd.openxmlformats-officedocument.presentationml.presProps+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s/slide62.xml" ContentType="application/vnd.openxmlformats-officedocument.presentationml.slide+xml"/>
  <Override PartName="/ppt/slides/slide80.xml" ContentType="application/vnd.openxmlformats-officedocument.presentationml.slide+xml"/>
  <Override PartName="/ppt/slides/slide91.xml" ContentType="application/vnd.openxmlformats-officedocument.presentationml.slide+xml"/>
  <Override PartName="/ppt/slides/slide110.xml" ContentType="application/vnd.openxmlformats-officedocument.presentationml.slide+xml"/>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22.xml" ContentType="application/vnd.openxmlformats-officedocument.presentationml.slide+xml"/>
  <Override PartName="/ppt/slides/slide51.xml" ContentType="application/vnd.openxmlformats-officedocument.presentationml.slide+xml"/>
  <Override PartName="/docProps/app.xml" ContentType="application/vnd.openxmlformats-officedocument.extended-properties+xml"/>
  <Override PartName="/ppt/slides/slide11.xml" ContentType="application/vnd.openxmlformats-officedocument.presentationml.slide+xml"/>
  <Override PartName="/ppt/slides/slide40.xml" ContentType="application/vnd.openxmlformats-officedocument.presentationml.slide+xml"/>
  <Override PartName="/ppt/slides/slide159.xml" ContentType="application/vnd.openxmlformats-officedocument.presentationml.slide+xml"/>
  <Override PartName="/ppt/slides/slide119.xml" ContentType="application/vnd.openxmlformats-officedocument.presentationml.slide+xml"/>
  <Override PartName="/ppt/slides/slide148.xml" ContentType="application/vnd.openxmlformats-officedocument.presentationml.slide+xml"/>
  <Override PartName="/ppt/slides/slide166.xml" ContentType="application/vnd.openxmlformats-officedocument.presentationml.slide+xml"/>
  <Override PartName="/ppt/slideLayouts/slideLayout10.xml" ContentType="application/vnd.openxmlformats-officedocument.presentationml.slideLayout+xml"/>
  <Default Extension="gif" ContentType="image/gif"/>
  <Override PartName="/ppt/slides/slide89.xml" ContentType="application/vnd.openxmlformats-officedocument.presentationml.slide+xml"/>
  <Override PartName="/ppt/slides/slide108.xml" ContentType="application/vnd.openxmlformats-officedocument.presentationml.slide+xml"/>
  <Override PartName="/ppt/slides/slide126.xml" ContentType="application/vnd.openxmlformats-officedocument.presentationml.slide+xml"/>
  <Override PartName="/ppt/slides/slide137.xml" ContentType="application/vnd.openxmlformats-officedocument.presentationml.slide+xml"/>
  <Override PartName="/ppt/slides/slide155.xml" ContentType="application/vnd.openxmlformats-officedocument.presentationml.slide+xml"/>
  <Override PartName="/ppt/slides/slide49.xml" ContentType="application/vnd.openxmlformats-officedocument.presentationml.slide+xml"/>
  <Override PartName="/ppt/slides/slide78.xml" ContentType="application/vnd.openxmlformats-officedocument.presentationml.slide+xml"/>
  <Override PartName="/ppt/slides/slide96.xml" ContentType="application/vnd.openxmlformats-officedocument.presentationml.slide+xml"/>
  <Override PartName="/ppt/slides/slide115.xml" ContentType="application/vnd.openxmlformats-officedocument.presentationml.slide+xml"/>
  <Override PartName="/ppt/slides/slide144.xml" ContentType="application/vnd.openxmlformats-officedocument.presentationml.slide+xml"/>
  <Override PartName="/ppt/slides/slide162.xml" ContentType="application/vnd.openxmlformats-officedocument.presentationml.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s/slide104.xml" ContentType="application/vnd.openxmlformats-officedocument.presentationml.slide+xml"/>
  <Override PartName="/ppt/slides/slide122.xml" ContentType="application/vnd.openxmlformats-officedocument.presentationml.slide+xml"/>
  <Override PartName="/ppt/slides/slide133.xml" ContentType="application/vnd.openxmlformats-officedocument.presentationml.slide+xml"/>
  <Override PartName="/ppt/slides/slide151.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s/slide92.xml" ContentType="application/vnd.openxmlformats-officedocument.presentationml.slide+xml"/>
  <Override PartName="/ppt/slides/slide111.xml" ContentType="application/vnd.openxmlformats-officedocument.presentationml.slide+xml"/>
  <Override PartName="/ppt/slides/slide140.xml" ContentType="application/vnd.openxmlformats-officedocument.presentationml.slide+xml"/>
  <Override PartName="/ppt/slideLayouts/slideLayout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Override PartName="/ppt/slides/slide100.xml" ContentType="application/vnd.openxmlformats-officedocument.presentationml.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slides/slide12.xml" ContentType="application/vnd.openxmlformats-officedocument.presentationml.slide+xml"/>
  <Override PartName="/ppt/slides/slide30.xml" ContentType="application/vnd.openxmlformats-officedocument.presentationml.slide+xml"/>
  <Override PartName="/ppt/slides/slide149.xml" ContentType="application/vnd.openxmlformats-officedocument.presentationml.slide+xml"/>
  <Override PartName="/ppt/slideLayouts/slideLayout11.xml" ContentType="application/vnd.openxmlformats-officedocument.presentationml.slideLayout+xml"/>
  <Override PartName="/ppt/slides/slide138.xml" ContentType="application/vnd.openxmlformats-officedocument.presentationml.slide+xml"/>
  <Override PartName="/ppt/slides/slide167.xml" ContentType="application/vnd.openxmlformats-officedocument.presentationml.slide+xml"/>
  <Override PartName="/ppt/slides/slide79.xml" ContentType="application/vnd.openxmlformats-officedocument.presentationml.slide+xml"/>
  <Override PartName="/ppt/slides/slide109.xml" ContentType="application/vnd.openxmlformats-officedocument.presentationml.slide+xml"/>
  <Override PartName="/ppt/slides/slide127.xml" ContentType="application/vnd.openxmlformats-officedocument.presentationml.slide+xml"/>
  <Override PartName="/ppt/slides/slide145.xml" ContentType="application/vnd.openxmlformats-officedocument.presentationml.slide+xml"/>
  <Override PartName="/ppt/slides/slide156.xml" ContentType="application/vnd.openxmlformats-officedocument.presentationml.slide+xml"/>
  <Override PartName="/ppt/slides/slide7.xml" ContentType="application/vnd.openxmlformats-officedocument.presentationml.slide+xml"/>
  <Override PartName="/ppt/slides/slide68.xml" ContentType="application/vnd.openxmlformats-officedocument.presentationml.slide+xml"/>
  <Override PartName="/ppt/slides/slide97.xml" ContentType="application/vnd.openxmlformats-officedocument.presentationml.slide+xml"/>
  <Override PartName="/ppt/slides/slide116.xml" ContentType="application/vnd.openxmlformats-officedocument.presentationml.slide+xml"/>
  <Override PartName="/ppt/slides/slide134.xml" ContentType="application/vnd.openxmlformats-officedocument.presentationml.slide+xml"/>
  <Override PartName="/ppt/slides/slide163.xml" ContentType="application/vnd.openxmlformats-officedocument.presentationml.slide+xml"/>
  <Override PartName="/ppt/slideLayouts/slideLayout9.xml" ContentType="application/vnd.openxmlformats-officedocument.presentationml.slideLayout+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slides/slide105.xml" ContentType="application/vnd.openxmlformats-officedocument.presentationml.slide+xml"/>
  <Override PartName="/ppt/slides/slide123.xml" ContentType="application/vnd.openxmlformats-officedocument.presentationml.slide+xml"/>
  <Override PartName="/ppt/slides/slide141.xml" ContentType="application/vnd.openxmlformats-officedocument.presentationml.slide+xml"/>
  <Override PartName="/ppt/slides/slide152.xml" ContentType="application/vnd.openxmlformats-officedocument.presentationml.slid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s/slide93.xml" ContentType="application/vnd.openxmlformats-officedocument.presentationml.slide+xml"/>
  <Override PartName="/ppt/slides/slide101.xml" ContentType="application/vnd.openxmlformats-officedocument.presentationml.slide+xml"/>
  <Override PartName="/ppt/slides/slide112.xml" ContentType="application/vnd.openxmlformats-officedocument.presentationml.slide+xml"/>
  <Override PartName="/ppt/slides/slide130.xml" ContentType="application/vnd.openxmlformats-officedocument.presentationml.slide+xml"/>
  <Override PartName="/ppt/slideLayouts/slideLayout5.xml" ContentType="application/vnd.openxmlformats-officedocument.presentationml.slideLayout+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Override PartName="/ppt/slides/slide71.xml" ContentType="application/vnd.openxmlformats-officedocument.presentationml.slide+xml"/>
  <Override PartName="/ppt/slides/slide82.xml" ContentType="application/vnd.openxmlformats-officedocument.presentationml.slide+xml"/>
  <Default Extension="jpeg" ContentType="image/jpeg"/>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slides/slide20.xml" ContentType="application/vnd.openxmlformats-officedocument.presentationml.slide+xml"/>
  <Override PartName="/ppt/slides/slide168.xml" ContentType="application/vnd.openxmlformats-officedocument.presentationml.slide+xml"/>
  <Override PartName="/ppt/slides/slide139.xml" ContentType="application/vnd.openxmlformats-officedocument.presentationml.slide+xml"/>
  <Override PartName="/ppt/slides/slide157.xml" ContentType="application/vnd.openxmlformats-officedocument.presentationml.slide+xml"/>
  <Override PartName="/ppt/slides/slide98.xml" ContentType="application/vnd.openxmlformats-officedocument.presentationml.slide+xml"/>
  <Override PartName="/ppt/slides/slide117.xml" ContentType="application/vnd.openxmlformats-officedocument.presentationml.slide+xml"/>
  <Override PartName="/ppt/slides/slide128.xml" ContentType="application/vnd.openxmlformats-officedocument.presentationml.slide+xml"/>
  <Override PartName="/ppt/slides/slide146.xml" ContentType="application/vnd.openxmlformats-officedocument.presentationml.slide+xml"/>
  <Override PartName="/ppt/slides/slide164.xml" ContentType="application/vnd.openxmlformats-officedocument.presentationml.slide+xml"/>
  <Override PartName="/ppt/slides/slide8.xml" ContentType="application/vnd.openxmlformats-officedocument.presentationml.slide+xml"/>
  <Override PartName="/ppt/slides/slide69.xml" ContentType="application/vnd.openxmlformats-officedocument.presentationml.slide+xml"/>
  <Override PartName="/ppt/slides/slide87.xml" ContentType="application/vnd.openxmlformats-officedocument.presentationml.slide+xml"/>
  <Override PartName="/ppt/slides/slide106.xml" ContentType="application/vnd.openxmlformats-officedocument.presentationml.slide+xml"/>
  <Override PartName="/ppt/slides/slide124.xml" ContentType="application/vnd.openxmlformats-officedocument.presentationml.slide+xml"/>
  <Override PartName="/ppt/slides/slide135.xml" ContentType="application/vnd.openxmlformats-officedocument.presentationml.slide+xml"/>
  <Override PartName="/ppt/slides/slide153.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429" r:id="rId3"/>
    <p:sldId id="257" r:id="rId4"/>
    <p:sldId id="258" r:id="rId5"/>
    <p:sldId id="259" r:id="rId6"/>
    <p:sldId id="260" r:id="rId7"/>
    <p:sldId id="261" r:id="rId8"/>
    <p:sldId id="262" r:id="rId9"/>
    <p:sldId id="263" r:id="rId10"/>
    <p:sldId id="264" r:id="rId11"/>
    <p:sldId id="265" r:id="rId12"/>
    <p:sldId id="266" r:id="rId13"/>
    <p:sldId id="267" r:id="rId14"/>
    <p:sldId id="268" r:id="rId15"/>
    <p:sldId id="271" r:id="rId16"/>
    <p:sldId id="269" r:id="rId17"/>
    <p:sldId id="272" r:id="rId18"/>
    <p:sldId id="273" r:id="rId19"/>
    <p:sldId id="274" r:id="rId20"/>
    <p:sldId id="275" r:id="rId21"/>
    <p:sldId id="276" r:id="rId22"/>
    <p:sldId id="277" r:id="rId23"/>
    <p:sldId id="278" r:id="rId24"/>
    <p:sldId id="279" r:id="rId25"/>
    <p:sldId id="280" r:id="rId26"/>
    <p:sldId id="270" r:id="rId27"/>
    <p:sldId id="281" r:id="rId28"/>
    <p:sldId id="282" r:id="rId29"/>
    <p:sldId id="283" r:id="rId30"/>
    <p:sldId id="284" r:id="rId31"/>
    <p:sldId id="285" r:id="rId32"/>
    <p:sldId id="286" r:id="rId33"/>
    <p:sldId id="287" r:id="rId34"/>
    <p:sldId id="288" r:id="rId35"/>
    <p:sldId id="291" r:id="rId36"/>
    <p:sldId id="292" r:id="rId37"/>
    <p:sldId id="293" r:id="rId38"/>
    <p:sldId id="294" r:id="rId39"/>
    <p:sldId id="295" r:id="rId40"/>
    <p:sldId id="296" r:id="rId41"/>
    <p:sldId id="297" r:id="rId42"/>
    <p:sldId id="298" r:id="rId43"/>
    <p:sldId id="299" r:id="rId44"/>
    <p:sldId id="300" r:id="rId45"/>
    <p:sldId id="301" r:id="rId46"/>
    <p:sldId id="302" r:id="rId47"/>
    <p:sldId id="303" r:id="rId48"/>
    <p:sldId id="304" r:id="rId49"/>
    <p:sldId id="305" r:id="rId50"/>
    <p:sldId id="306" r:id="rId51"/>
    <p:sldId id="307" r:id="rId52"/>
    <p:sldId id="308" r:id="rId53"/>
    <p:sldId id="309" r:id="rId54"/>
    <p:sldId id="310" r:id="rId55"/>
    <p:sldId id="311" r:id="rId56"/>
    <p:sldId id="312" r:id="rId57"/>
    <p:sldId id="313" r:id="rId58"/>
    <p:sldId id="314" r:id="rId59"/>
    <p:sldId id="315" r:id="rId60"/>
    <p:sldId id="316" r:id="rId61"/>
    <p:sldId id="317" r:id="rId62"/>
    <p:sldId id="318" r:id="rId63"/>
    <p:sldId id="319" r:id="rId64"/>
    <p:sldId id="320" r:id="rId65"/>
    <p:sldId id="321" r:id="rId66"/>
    <p:sldId id="322" r:id="rId67"/>
    <p:sldId id="323" r:id="rId68"/>
    <p:sldId id="324" r:id="rId69"/>
    <p:sldId id="325" r:id="rId70"/>
    <p:sldId id="326" r:id="rId71"/>
    <p:sldId id="327" r:id="rId72"/>
    <p:sldId id="328" r:id="rId73"/>
    <p:sldId id="329" r:id="rId74"/>
    <p:sldId id="330" r:id="rId75"/>
    <p:sldId id="331" r:id="rId76"/>
    <p:sldId id="334" r:id="rId77"/>
    <p:sldId id="332" r:id="rId78"/>
    <p:sldId id="333" r:id="rId79"/>
    <p:sldId id="335" r:id="rId80"/>
    <p:sldId id="336" r:id="rId81"/>
    <p:sldId id="337" r:id="rId82"/>
    <p:sldId id="348" r:id="rId83"/>
    <p:sldId id="349" r:id="rId84"/>
    <p:sldId id="338" r:id="rId85"/>
    <p:sldId id="339" r:id="rId86"/>
    <p:sldId id="350" r:id="rId87"/>
    <p:sldId id="351" r:id="rId88"/>
    <p:sldId id="340" r:id="rId89"/>
    <p:sldId id="341" r:id="rId90"/>
    <p:sldId id="342" r:id="rId91"/>
    <p:sldId id="343" r:id="rId92"/>
    <p:sldId id="352" r:id="rId93"/>
    <p:sldId id="353" r:id="rId94"/>
    <p:sldId id="354" r:id="rId95"/>
    <p:sldId id="355" r:id="rId96"/>
    <p:sldId id="356" r:id="rId97"/>
    <p:sldId id="357" r:id="rId98"/>
    <p:sldId id="358" r:id="rId99"/>
    <p:sldId id="359" r:id="rId100"/>
    <p:sldId id="360" r:id="rId101"/>
    <p:sldId id="361" r:id="rId102"/>
    <p:sldId id="362" r:id="rId103"/>
    <p:sldId id="363" r:id="rId104"/>
    <p:sldId id="364" r:id="rId105"/>
    <p:sldId id="365" r:id="rId106"/>
    <p:sldId id="366" r:id="rId107"/>
    <p:sldId id="367" r:id="rId108"/>
    <p:sldId id="369" r:id="rId109"/>
    <p:sldId id="368" r:id="rId110"/>
    <p:sldId id="370" r:id="rId111"/>
    <p:sldId id="371" r:id="rId112"/>
    <p:sldId id="372" r:id="rId113"/>
    <p:sldId id="373" r:id="rId114"/>
    <p:sldId id="374" r:id="rId115"/>
    <p:sldId id="375" r:id="rId116"/>
    <p:sldId id="376" r:id="rId117"/>
    <p:sldId id="377" r:id="rId118"/>
    <p:sldId id="378" r:id="rId119"/>
    <p:sldId id="379" r:id="rId120"/>
    <p:sldId id="380" r:id="rId121"/>
    <p:sldId id="381" r:id="rId122"/>
    <p:sldId id="382" r:id="rId123"/>
    <p:sldId id="383" r:id="rId124"/>
    <p:sldId id="384" r:id="rId125"/>
    <p:sldId id="385" r:id="rId126"/>
    <p:sldId id="386" r:id="rId127"/>
    <p:sldId id="387" r:id="rId128"/>
    <p:sldId id="388" r:id="rId129"/>
    <p:sldId id="389" r:id="rId130"/>
    <p:sldId id="390" r:id="rId131"/>
    <p:sldId id="391" r:id="rId132"/>
    <p:sldId id="392" r:id="rId133"/>
    <p:sldId id="393" r:id="rId134"/>
    <p:sldId id="394" r:id="rId135"/>
    <p:sldId id="395" r:id="rId136"/>
    <p:sldId id="396" r:id="rId137"/>
    <p:sldId id="397" r:id="rId138"/>
    <p:sldId id="398" r:id="rId139"/>
    <p:sldId id="399" r:id="rId140"/>
    <p:sldId id="400" r:id="rId141"/>
    <p:sldId id="401" r:id="rId142"/>
    <p:sldId id="402" r:id="rId143"/>
    <p:sldId id="403" r:id="rId144"/>
    <p:sldId id="404" r:id="rId145"/>
    <p:sldId id="405" r:id="rId146"/>
    <p:sldId id="406" r:id="rId147"/>
    <p:sldId id="407" r:id="rId148"/>
    <p:sldId id="408" r:id="rId149"/>
    <p:sldId id="409" r:id="rId150"/>
    <p:sldId id="410" r:id="rId151"/>
    <p:sldId id="411" r:id="rId152"/>
    <p:sldId id="412" r:id="rId153"/>
    <p:sldId id="413" r:id="rId154"/>
    <p:sldId id="414" r:id="rId155"/>
    <p:sldId id="415" r:id="rId156"/>
    <p:sldId id="416" r:id="rId157"/>
    <p:sldId id="417" r:id="rId158"/>
    <p:sldId id="418" r:id="rId159"/>
    <p:sldId id="419" r:id="rId160"/>
    <p:sldId id="422" r:id="rId161"/>
    <p:sldId id="420" r:id="rId162"/>
    <p:sldId id="421" r:id="rId163"/>
    <p:sldId id="423" r:id="rId164"/>
    <p:sldId id="424" r:id="rId165"/>
    <p:sldId id="425" r:id="rId166"/>
    <p:sldId id="426" r:id="rId167"/>
    <p:sldId id="427" r:id="rId168"/>
    <p:sldId id="428" r:id="rId169"/>
  </p:sldIdLst>
  <p:sldSz cx="9144000" cy="6858000" type="screen4x3"/>
  <p:notesSz cx="6858000" cy="9144000"/>
  <p:defaultTextStyle>
    <a:defPPr>
      <a:defRPr lang="es-ES_trad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6600"/>
    <a:srgbClr val="6600FF"/>
    <a:srgbClr val="006600"/>
    <a:srgbClr val="993366"/>
    <a:srgbClr val="3399FF"/>
    <a:srgbClr val="00FFCC"/>
    <a:srgbClr val="4DEAF2"/>
    <a:srgbClr val="B2EAF2"/>
    <a:srgbClr val="FF6600"/>
    <a:srgbClr val="990033"/>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7269" autoAdjust="0"/>
    <p:restoredTop sz="94671" autoAdjust="0"/>
  </p:normalViewPr>
  <p:slideViewPr>
    <p:cSldViewPr>
      <p:cViewPr varScale="1">
        <p:scale>
          <a:sx n="100" d="100"/>
          <a:sy n="100" d="100"/>
        </p:scale>
        <p:origin x="-528" y="-9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slide" Target="slides/slide132.xml"/><Relationship Id="rId138" Type="http://schemas.openxmlformats.org/officeDocument/2006/relationships/slide" Target="slides/slide137.xml"/><Relationship Id="rId154" Type="http://schemas.openxmlformats.org/officeDocument/2006/relationships/slide" Target="slides/slide153.xml"/><Relationship Id="rId159" Type="http://schemas.openxmlformats.org/officeDocument/2006/relationships/slide" Target="slides/slide158.xml"/><Relationship Id="rId170" Type="http://schemas.openxmlformats.org/officeDocument/2006/relationships/presProps" Target="presProps.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28" Type="http://schemas.openxmlformats.org/officeDocument/2006/relationships/slide" Target="slides/slide127.xml"/><Relationship Id="rId144" Type="http://schemas.openxmlformats.org/officeDocument/2006/relationships/slide" Target="slides/slide143.xml"/><Relationship Id="rId149" Type="http://schemas.openxmlformats.org/officeDocument/2006/relationships/slide" Target="slides/slide148.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160" Type="http://schemas.openxmlformats.org/officeDocument/2006/relationships/slide" Target="slides/slide159.xml"/><Relationship Id="rId165" Type="http://schemas.openxmlformats.org/officeDocument/2006/relationships/slide" Target="slides/slide16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113" Type="http://schemas.openxmlformats.org/officeDocument/2006/relationships/slide" Target="slides/slide112.xml"/><Relationship Id="rId118" Type="http://schemas.openxmlformats.org/officeDocument/2006/relationships/slide" Target="slides/slide117.xml"/><Relationship Id="rId134" Type="http://schemas.openxmlformats.org/officeDocument/2006/relationships/slide" Target="slides/slide133.xml"/><Relationship Id="rId139" Type="http://schemas.openxmlformats.org/officeDocument/2006/relationships/slide" Target="slides/slide138.xml"/><Relationship Id="rId80" Type="http://schemas.openxmlformats.org/officeDocument/2006/relationships/slide" Target="slides/slide79.xml"/><Relationship Id="rId85" Type="http://schemas.openxmlformats.org/officeDocument/2006/relationships/slide" Target="slides/slide84.xml"/><Relationship Id="rId150" Type="http://schemas.openxmlformats.org/officeDocument/2006/relationships/slide" Target="slides/slide149.xml"/><Relationship Id="rId155" Type="http://schemas.openxmlformats.org/officeDocument/2006/relationships/slide" Target="slides/slide154.xml"/><Relationship Id="rId171" Type="http://schemas.openxmlformats.org/officeDocument/2006/relationships/viewProps" Target="viewProps.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08" Type="http://schemas.openxmlformats.org/officeDocument/2006/relationships/slide" Target="slides/slide107.xml"/><Relationship Id="rId124" Type="http://schemas.openxmlformats.org/officeDocument/2006/relationships/slide" Target="slides/slide123.xml"/><Relationship Id="rId129" Type="http://schemas.openxmlformats.org/officeDocument/2006/relationships/slide" Target="slides/slide128.xml"/><Relationship Id="rId54" Type="http://schemas.openxmlformats.org/officeDocument/2006/relationships/slide" Target="slides/slide53.xml"/><Relationship Id="rId70" Type="http://schemas.openxmlformats.org/officeDocument/2006/relationships/slide" Target="slides/slide69.xml"/><Relationship Id="rId75" Type="http://schemas.openxmlformats.org/officeDocument/2006/relationships/slide" Target="slides/slide74.xml"/><Relationship Id="rId91" Type="http://schemas.openxmlformats.org/officeDocument/2006/relationships/slide" Target="slides/slide90.xml"/><Relationship Id="rId96" Type="http://schemas.openxmlformats.org/officeDocument/2006/relationships/slide" Target="slides/slide95.xml"/><Relationship Id="rId140" Type="http://schemas.openxmlformats.org/officeDocument/2006/relationships/slide" Target="slides/slide139.xml"/><Relationship Id="rId145" Type="http://schemas.openxmlformats.org/officeDocument/2006/relationships/slide" Target="slides/slide144.xml"/><Relationship Id="rId161" Type="http://schemas.openxmlformats.org/officeDocument/2006/relationships/slide" Target="slides/slide160.xml"/><Relationship Id="rId166" Type="http://schemas.openxmlformats.org/officeDocument/2006/relationships/slide" Target="slides/slide165.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slide" Target="slides/slide113.xml"/><Relationship Id="rId119" Type="http://schemas.openxmlformats.org/officeDocument/2006/relationships/slide" Target="slides/slide118.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30" Type="http://schemas.openxmlformats.org/officeDocument/2006/relationships/slide" Target="slides/slide129.xml"/><Relationship Id="rId135" Type="http://schemas.openxmlformats.org/officeDocument/2006/relationships/slide" Target="slides/slide134.xml"/><Relationship Id="rId143" Type="http://schemas.openxmlformats.org/officeDocument/2006/relationships/slide" Target="slides/slide142.xml"/><Relationship Id="rId148" Type="http://schemas.openxmlformats.org/officeDocument/2006/relationships/slide" Target="slides/slide147.xml"/><Relationship Id="rId151" Type="http://schemas.openxmlformats.org/officeDocument/2006/relationships/slide" Target="slides/slide150.xml"/><Relationship Id="rId156" Type="http://schemas.openxmlformats.org/officeDocument/2006/relationships/slide" Target="slides/slide155.xml"/><Relationship Id="rId164" Type="http://schemas.openxmlformats.org/officeDocument/2006/relationships/slide" Target="slides/slide163.xml"/><Relationship Id="rId169" Type="http://schemas.openxmlformats.org/officeDocument/2006/relationships/slide" Target="slides/slide168.xml"/><Relationship Id="rId4" Type="http://schemas.openxmlformats.org/officeDocument/2006/relationships/slide" Target="slides/slide3.xml"/><Relationship Id="rId9" Type="http://schemas.openxmlformats.org/officeDocument/2006/relationships/slide" Target="slides/slide8.xml"/><Relationship Id="rId172" Type="http://schemas.openxmlformats.org/officeDocument/2006/relationships/theme" Target="theme/theme1.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141" Type="http://schemas.openxmlformats.org/officeDocument/2006/relationships/slide" Target="slides/slide140.xml"/><Relationship Id="rId146" Type="http://schemas.openxmlformats.org/officeDocument/2006/relationships/slide" Target="slides/slide145.xml"/><Relationship Id="rId167" Type="http://schemas.openxmlformats.org/officeDocument/2006/relationships/slide" Target="slides/slide166.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162" Type="http://schemas.openxmlformats.org/officeDocument/2006/relationships/slide" Target="slides/slide16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slide" Target="slides/slide130.xml"/><Relationship Id="rId136" Type="http://schemas.openxmlformats.org/officeDocument/2006/relationships/slide" Target="slides/slide135.xml"/><Relationship Id="rId157" Type="http://schemas.openxmlformats.org/officeDocument/2006/relationships/slide" Target="slides/slide156.xml"/><Relationship Id="rId61" Type="http://schemas.openxmlformats.org/officeDocument/2006/relationships/slide" Target="slides/slide60.xml"/><Relationship Id="rId82" Type="http://schemas.openxmlformats.org/officeDocument/2006/relationships/slide" Target="slides/slide81.xml"/><Relationship Id="rId152" Type="http://schemas.openxmlformats.org/officeDocument/2006/relationships/slide" Target="slides/slide151.xml"/><Relationship Id="rId173" Type="http://schemas.openxmlformats.org/officeDocument/2006/relationships/tableStyles" Target="tableStyles.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slide" Target="slides/slide125.xml"/><Relationship Id="rId147" Type="http://schemas.openxmlformats.org/officeDocument/2006/relationships/slide" Target="slides/slide146.xml"/><Relationship Id="rId168" Type="http://schemas.openxmlformats.org/officeDocument/2006/relationships/slide" Target="slides/slide167.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142" Type="http://schemas.openxmlformats.org/officeDocument/2006/relationships/slide" Target="slides/slide141.xml"/><Relationship Id="rId163" Type="http://schemas.openxmlformats.org/officeDocument/2006/relationships/slide" Target="slides/slide162.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116" Type="http://schemas.openxmlformats.org/officeDocument/2006/relationships/slide" Target="slides/slide115.xml"/><Relationship Id="rId137" Type="http://schemas.openxmlformats.org/officeDocument/2006/relationships/slide" Target="slides/slide136.xml"/><Relationship Id="rId158" Type="http://schemas.openxmlformats.org/officeDocument/2006/relationships/slide" Target="slides/slide157.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 Id="rId111" Type="http://schemas.openxmlformats.org/officeDocument/2006/relationships/slide" Target="slides/slide110.xml"/><Relationship Id="rId132" Type="http://schemas.openxmlformats.org/officeDocument/2006/relationships/slide" Target="slides/slide131.xml"/><Relationship Id="rId153" Type="http://schemas.openxmlformats.org/officeDocument/2006/relationships/slide" Target="slides/slide15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S_tradnl"/>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ES_tradnl"/>
          </a:p>
        </p:txBody>
      </p:sp>
      <p:sp>
        <p:nvSpPr>
          <p:cNvPr id="4" name="3 Marcador de fecha"/>
          <p:cNvSpPr>
            <a:spLocks noGrp="1"/>
          </p:cNvSpPr>
          <p:nvPr>
            <p:ph type="dt" sz="half" idx="10"/>
          </p:nvPr>
        </p:nvSpPr>
        <p:spPr/>
        <p:txBody>
          <a:bodyPr/>
          <a:lstStyle/>
          <a:p>
            <a:fld id="{FB5769ED-9B5A-4085-A1C2-25B50A528657}" type="datetimeFigureOut">
              <a:rPr lang="es-ES_tradnl" smtClean="0"/>
              <a:pPr/>
              <a:t>22/09/2011</a:t>
            </a:fld>
            <a:endParaRPr lang="es-ES_tradnl"/>
          </a:p>
        </p:txBody>
      </p:sp>
      <p:sp>
        <p:nvSpPr>
          <p:cNvPr id="5" name="4 Marcador de pie de página"/>
          <p:cNvSpPr>
            <a:spLocks noGrp="1"/>
          </p:cNvSpPr>
          <p:nvPr>
            <p:ph type="ftr" sz="quarter" idx="11"/>
          </p:nvPr>
        </p:nvSpPr>
        <p:spPr/>
        <p:txBody>
          <a:bodyPr/>
          <a:lstStyle/>
          <a:p>
            <a:endParaRPr lang="es-ES_tradnl"/>
          </a:p>
        </p:txBody>
      </p:sp>
      <p:sp>
        <p:nvSpPr>
          <p:cNvPr id="6" name="5 Marcador de número de diapositiva"/>
          <p:cNvSpPr>
            <a:spLocks noGrp="1"/>
          </p:cNvSpPr>
          <p:nvPr>
            <p:ph type="sldNum" sz="quarter" idx="12"/>
          </p:nvPr>
        </p:nvSpPr>
        <p:spPr/>
        <p:txBody>
          <a:bodyPr/>
          <a:lstStyle/>
          <a:p>
            <a:fld id="{9F5480DB-3E43-4509-86CB-7297EF5EFF42}" type="slidenum">
              <a:rPr lang="es-ES_tradnl" smtClean="0"/>
              <a:pPr/>
              <a:t>‹Nº›</a:t>
            </a:fld>
            <a:endParaRPr lang="es-ES_tradnl"/>
          </a:p>
        </p:txBody>
      </p:sp>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_tradnl"/>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4" name="3 Marcador de fecha"/>
          <p:cNvSpPr>
            <a:spLocks noGrp="1"/>
          </p:cNvSpPr>
          <p:nvPr>
            <p:ph type="dt" sz="half" idx="10"/>
          </p:nvPr>
        </p:nvSpPr>
        <p:spPr/>
        <p:txBody>
          <a:bodyPr/>
          <a:lstStyle/>
          <a:p>
            <a:fld id="{FB5769ED-9B5A-4085-A1C2-25B50A528657}" type="datetimeFigureOut">
              <a:rPr lang="es-ES_tradnl" smtClean="0"/>
              <a:pPr/>
              <a:t>22/09/2011</a:t>
            </a:fld>
            <a:endParaRPr lang="es-ES_tradnl"/>
          </a:p>
        </p:txBody>
      </p:sp>
      <p:sp>
        <p:nvSpPr>
          <p:cNvPr id="5" name="4 Marcador de pie de página"/>
          <p:cNvSpPr>
            <a:spLocks noGrp="1"/>
          </p:cNvSpPr>
          <p:nvPr>
            <p:ph type="ftr" sz="quarter" idx="11"/>
          </p:nvPr>
        </p:nvSpPr>
        <p:spPr/>
        <p:txBody>
          <a:bodyPr/>
          <a:lstStyle/>
          <a:p>
            <a:endParaRPr lang="es-ES_tradnl"/>
          </a:p>
        </p:txBody>
      </p:sp>
      <p:sp>
        <p:nvSpPr>
          <p:cNvPr id="6" name="5 Marcador de número de diapositiva"/>
          <p:cNvSpPr>
            <a:spLocks noGrp="1"/>
          </p:cNvSpPr>
          <p:nvPr>
            <p:ph type="sldNum" sz="quarter" idx="12"/>
          </p:nvPr>
        </p:nvSpPr>
        <p:spPr/>
        <p:txBody>
          <a:bodyPr/>
          <a:lstStyle/>
          <a:p>
            <a:fld id="{9F5480DB-3E43-4509-86CB-7297EF5EFF42}" type="slidenum">
              <a:rPr lang="es-ES_tradnl" smtClean="0"/>
              <a:pPr/>
              <a:t>‹Nº›</a:t>
            </a:fld>
            <a:endParaRPr lang="es-ES_tradnl"/>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ES_tradnl"/>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4" name="3 Marcador de fecha"/>
          <p:cNvSpPr>
            <a:spLocks noGrp="1"/>
          </p:cNvSpPr>
          <p:nvPr>
            <p:ph type="dt" sz="half" idx="10"/>
          </p:nvPr>
        </p:nvSpPr>
        <p:spPr/>
        <p:txBody>
          <a:bodyPr/>
          <a:lstStyle/>
          <a:p>
            <a:fld id="{FB5769ED-9B5A-4085-A1C2-25B50A528657}" type="datetimeFigureOut">
              <a:rPr lang="es-ES_tradnl" smtClean="0"/>
              <a:pPr/>
              <a:t>22/09/2011</a:t>
            </a:fld>
            <a:endParaRPr lang="es-ES_tradnl"/>
          </a:p>
        </p:txBody>
      </p:sp>
      <p:sp>
        <p:nvSpPr>
          <p:cNvPr id="5" name="4 Marcador de pie de página"/>
          <p:cNvSpPr>
            <a:spLocks noGrp="1"/>
          </p:cNvSpPr>
          <p:nvPr>
            <p:ph type="ftr" sz="quarter" idx="11"/>
          </p:nvPr>
        </p:nvSpPr>
        <p:spPr/>
        <p:txBody>
          <a:bodyPr/>
          <a:lstStyle/>
          <a:p>
            <a:endParaRPr lang="es-ES_tradnl"/>
          </a:p>
        </p:txBody>
      </p:sp>
      <p:sp>
        <p:nvSpPr>
          <p:cNvPr id="6" name="5 Marcador de número de diapositiva"/>
          <p:cNvSpPr>
            <a:spLocks noGrp="1"/>
          </p:cNvSpPr>
          <p:nvPr>
            <p:ph type="sldNum" sz="quarter" idx="12"/>
          </p:nvPr>
        </p:nvSpPr>
        <p:spPr/>
        <p:txBody>
          <a:bodyPr/>
          <a:lstStyle/>
          <a:p>
            <a:fld id="{9F5480DB-3E43-4509-86CB-7297EF5EFF42}" type="slidenum">
              <a:rPr lang="es-ES_tradnl" smtClean="0"/>
              <a:pPr/>
              <a:t>‹Nº›</a:t>
            </a:fld>
            <a:endParaRPr lang="es-ES_tradnl"/>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_tradnl"/>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4" name="3 Marcador de fecha"/>
          <p:cNvSpPr>
            <a:spLocks noGrp="1"/>
          </p:cNvSpPr>
          <p:nvPr>
            <p:ph type="dt" sz="half" idx="10"/>
          </p:nvPr>
        </p:nvSpPr>
        <p:spPr/>
        <p:txBody>
          <a:bodyPr/>
          <a:lstStyle/>
          <a:p>
            <a:fld id="{FB5769ED-9B5A-4085-A1C2-25B50A528657}" type="datetimeFigureOut">
              <a:rPr lang="es-ES_tradnl" smtClean="0"/>
              <a:pPr/>
              <a:t>22/09/2011</a:t>
            </a:fld>
            <a:endParaRPr lang="es-ES_tradnl"/>
          </a:p>
        </p:txBody>
      </p:sp>
      <p:sp>
        <p:nvSpPr>
          <p:cNvPr id="5" name="4 Marcador de pie de página"/>
          <p:cNvSpPr>
            <a:spLocks noGrp="1"/>
          </p:cNvSpPr>
          <p:nvPr>
            <p:ph type="ftr" sz="quarter" idx="11"/>
          </p:nvPr>
        </p:nvSpPr>
        <p:spPr/>
        <p:txBody>
          <a:bodyPr/>
          <a:lstStyle/>
          <a:p>
            <a:endParaRPr lang="es-ES_tradnl"/>
          </a:p>
        </p:txBody>
      </p:sp>
      <p:sp>
        <p:nvSpPr>
          <p:cNvPr id="6" name="5 Marcador de número de diapositiva"/>
          <p:cNvSpPr>
            <a:spLocks noGrp="1"/>
          </p:cNvSpPr>
          <p:nvPr>
            <p:ph type="sldNum" sz="quarter" idx="12"/>
          </p:nvPr>
        </p:nvSpPr>
        <p:spPr/>
        <p:txBody>
          <a:bodyPr/>
          <a:lstStyle/>
          <a:p>
            <a:fld id="{9F5480DB-3E43-4509-86CB-7297EF5EFF42}" type="slidenum">
              <a:rPr lang="es-ES_tradnl" smtClean="0"/>
              <a:pPr/>
              <a:t>‹Nº›</a:t>
            </a:fld>
            <a:endParaRPr lang="es-ES_tradnl"/>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_tradnl"/>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FB5769ED-9B5A-4085-A1C2-25B50A528657}" type="datetimeFigureOut">
              <a:rPr lang="es-ES_tradnl" smtClean="0"/>
              <a:pPr/>
              <a:t>22/09/2011</a:t>
            </a:fld>
            <a:endParaRPr lang="es-ES_tradnl"/>
          </a:p>
        </p:txBody>
      </p:sp>
      <p:sp>
        <p:nvSpPr>
          <p:cNvPr id="5" name="4 Marcador de pie de página"/>
          <p:cNvSpPr>
            <a:spLocks noGrp="1"/>
          </p:cNvSpPr>
          <p:nvPr>
            <p:ph type="ftr" sz="quarter" idx="11"/>
          </p:nvPr>
        </p:nvSpPr>
        <p:spPr/>
        <p:txBody>
          <a:bodyPr/>
          <a:lstStyle/>
          <a:p>
            <a:endParaRPr lang="es-ES_tradnl"/>
          </a:p>
        </p:txBody>
      </p:sp>
      <p:sp>
        <p:nvSpPr>
          <p:cNvPr id="6" name="5 Marcador de número de diapositiva"/>
          <p:cNvSpPr>
            <a:spLocks noGrp="1"/>
          </p:cNvSpPr>
          <p:nvPr>
            <p:ph type="sldNum" sz="quarter" idx="12"/>
          </p:nvPr>
        </p:nvSpPr>
        <p:spPr/>
        <p:txBody>
          <a:bodyPr/>
          <a:lstStyle/>
          <a:p>
            <a:fld id="{9F5480DB-3E43-4509-86CB-7297EF5EFF42}" type="slidenum">
              <a:rPr lang="es-ES_tradnl" smtClean="0"/>
              <a:pPr/>
              <a:t>‹Nº›</a:t>
            </a:fld>
            <a:endParaRPr lang="es-ES_tradnl"/>
          </a:p>
        </p:txBody>
      </p: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_tradnl"/>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5" name="4 Marcador de fecha"/>
          <p:cNvSpPr>
            <a:spLocks noGrp="1"/>
          </p:cNvSpPr>
          <p:nvPr>
            <p:ph type="dt" sz="half" idx="10"/>
          </p:nvPr>
        </p:nvSpPr>
        <p:spPr/>
        <p:txBody>
          <a:bodyPr/>
          <a:lstStyle/>
          <a:p>
            <a:fld id="{FB5769ED-9B5A-4085-A1C2-25B50A528657}" type="datetimeFigureOut">
              <a:rPr lang="es-ES_tradnl" smtClean="0"/>
              <a:pPr/>
              <a:t>22/09/2011</a:t>
            </a:fld>
            <a:endParaRPr lang="es-ES_tradnl"/>
          </a:p>
        </p:txBody>
      </p:sp>
      <p:sp>
        <p:nvSpPr>
          <p:cNvPr id="6" name="5 Marcador de pie de página"/>
          <p:cNvSpPr>
            <a:spLocks noGrp="1"/>
          </p:cNvSpPr>
          <p:nvPr>
            <p:ph type="ftr" sz="quarter" idx="11"/>
          </p:nvPr>
        </p:nvSpPr>
        <p:spPr/>
        <p:txBody>
          <a:bodyPr/>
          <a:lstStyle/>
          <a:p>
            <a:endParaRPr lang="es-ES_tradnl"/>
          </a:p>
        </p:txBody>
      </p:sp>
      <p:sp>
        <p:nvSpPr>
          <p:cNvPr id="7" name="6 Marcador de número de diapositiva"/>
          <p:cNvSpPr>
            <a:spLocks noGrp="1"/>
          </p:cNvSpPr>
          <p:nvPr>
            <p:ph type="sldNum" sz="quarter" idx="12"/>
          </p:nvPr>
        </p:nvSpPr>
        <p:spPr/>
        <p:txBody>
          <a:bodyPr/>
          <a:lstStyle/>
          <a:p>
            <a:fld id="{9F5480DB-3E43-4509-86CB-7297EF5EFF42}" type="slidenum">
              <a:rPr lang="es-ES_tradnl" smtClean="0"/>
              <a:pPr/>
              <a:t>‹Nº›</a:t>
            </a:fld>
            <a:endParaRPr lang="es-ES_tradnl"/>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ES_tradnl"/>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7" name="6 Marcador de fecha"/>
          <p:cNvSpPr>
            <a:spLocks noGrp="1"/>
          </p:cNvSpPr>
          <p:nvPr>
            <p:ph type="dt" sz="half" idx="10"/>
          </p:nvPr>
        </p:nvSpPr>
        <p:spPr/>
        <p:txBody>
          <a:bodyPr/>
          <a:lstStyle/>
          <a:p>
            <a:fld id="{FB5769ED-9B5A-4085-A1C2-25B50A528657}" type="datetimeFigureOut">
              <a:rPr lang="es-ES_tradnl" smtClean="0"/>
              <a:pPr/>
              <a:t>22/09/2011</a:t>
            </a:fld>
            <a:endParaRPr lang="es-ES_tradnl"/>
          </a:p>
        </p:txBody>
      </p:sp>
      <p:sp>
        <p:nvSpPr>
          <p:cNvPr id="8" name="7 Marcador de pie de página"/>
          <p:cNvSpPr>
            <a:spLocks noGrp="1"/>
          </p:cNvSpPr>
          <p:nvPr>
            <p:ph type="ftr" sz="quarter" idx="11"/>
          </p:nvPr>
        </p:nvSpPr>
        <p:spPr/>
        <p:txBody>
          <a:bodyPr/>
          <a:lstStyle/>
          <a:p>
            <a:endParaRPr lang="es-ES_tradnl"/>
          </a:p>
        </p:txBody>
      </p:sp>
      <p:sp>
        <p:nvSpPr>
          <p:cNvPr id="9" name="8 Marcador de número de diapositiva"/>
          <p:cNvSpPr>
            <a:spLocks noGrp="1"/>
          </p:cNvSpPr>
          <p:nvPr>
            <p:ph type="sldNum" sz="quarter" idx="12"/>
          </p:nvPr>
        </p:nvSpPr>
        <p:spPr/>
        <p:txBody>
          <a:bodyPr/>
          <a:lstStyle/>
          <a:p>
            <a:fld id="{9F5480DB-3E43-4509-86CB-7297EF5EFF42}" type="slidenum">
              <a:rPr lang="es-ES_tradnl" smtClean="0"/>
              <a:pPr/>
              <a:t>‹Nº›</a:t>
            </a:fld>
            <a:endParaRPr lang="es-ES_tradnl"/>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_tradnl"/>
          </a:p>
        </p:txBody>
      </p:sp>
      <p:sp>
        <p:nvSpPr>
          <p:cNvPr id="3" name="2 Marcador de fecha"/>
          <p:cNvSpPr>
            <a:spLocks noGrp="1"/>
          </p:cNvSpPr>
          <p:nvPr>
            <p:ph type="dt" sz="half" idx="10"/>
          </p:nvPr>
        </p:nvSpPr>
        <p:spPr/>
        <p:txBody>
          <a:bodyPr/>
          <a:lstStyle/>
          <a:p>
            <a:fld id="{FB5769ED-9B5A-4085-A1C2-25B50A528657}" type="datetimeFigureOut">
              <a:rPr lang="es-ES_tradnl" smtClean="0"/>
              <a:pPr/>
              <a:t>22/09/2011</a:t>
            </a:fld>
            <a:endParaRPr lang="es-ES_tradnl"/>
          </a:p>
        </p:txBody>
      </p:sp>
      <p:sp>
        <p:nvSpPr>
          <p:cNvPr id="4" name="3 Marcador de pie de página"/>
          <p:cNvSpPr>
            <a:spLocks noGrp="1"/>
          </p:cNvSpPr>
          <p:nvPr>
            <p:ph type="ftr" sz="quarter" idx="11"/>
          </p:nvPr>
        </p:nvSpPr>
        <p:spPr/>
        <p:txBody>
          <a:bodyPr/>
          <a:lstStyle/>
          <a:p>
            <a:endParaRPr lang="es-ES_tradnl"/>
          </a:p>
        </p:txBody>
      </p:sp>
      <p:sp>
        <p:nvSpPr>
          <p:cNvPr id="5" name="4 Marcador de número de diapositiva"/>
          <p:cNvSpPr>
            <a:spLocks noGrp="1"/>
          </p:cNvSpPr>
          <p:nvPr>
            <p:ph type="sldNum" sz="quarter" idx="12"/>
          </p:nvPr>
        </p:nvSpPr>
        <p:spPr/>
        <p:txBody>
          <a:bodyPr/>
          <a:lstStyle/>
          <a:p>
            <a:fld id="{9F5480DB-3E43-4509-86CB-7297EF5EFF42}" type="slidenum">
              <a:rPr lang="es-ES_tradnl" smtClean="0"/>
              <a:pPr/>
              <a:t>‹Nº›</a:t>
            </a:fld>
            <a:endParaRPr lang="es-ES_tradnl"/>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FB5769ED-9B5A-4085-A1C2-25B50A528657}" type="datetimeFigureOut">
              <a:rPr lang="es-ES_tradnl" smtClean="0"/>
              <a:pPr/>
              <a:t>22/09/2011</a:t>
            </a:fld>
            <a:endParaRPr lang="es-ES_tradnl"/>
          </a:p>
        </p:txBody>
      </p:sp>
      <p:sp>
        <p:nvSpPr>
          <p:cNvPr id="3" name="2 Marcador de pie de página"/>
          <p:cNvSpPr>
            <a:spLocks noGrp="1"/>
          </p:cNvSpPr>
          <p:nvPr>
            <p:ph type="ftr" sz="quarter" idx="11"/>
          </p:nvPr>
        </p:nvSpPr>
        <p:spPr/>
        <p:txBody>
          <a:bodyPr/>
          <a:lstStyle/>
          <a:p>
            <a:endParaRPr lang="es-ES_tradnl"/>
          </a:p>
        </p:txBody>
      </p:sp>
      <p:sp>
        <p:nvSpPr>
          <p:cNvPr id="4" name="3 Marcador de número de diapositiva"/>
          <p:cNvSpPr>
            <a:spLocks noGrp="1"/>
          </p:cNvSpPr>
          <p:nvPr>
            <p:ph type="sldNum" sz="quarter" idx="12"/>
          </p:nvPr>
        </p:nvSpPr>
        <p:spPr/>
        <p:txBody>
          <a:bodyPr/>
          <a:lstStyle/>
          <a:p>
            <a:fld id="{9F5480DB-3E43-4509-86CB-7297EF5EFF42}" type="slidenum">
              <a:rPr lang="es-ES_tradnl" smtClean="0"/>
              <a:pPr/>
              <a:t>‹Nº›</a:t>
            </a:fld>
            <a:endParaRPr lang="es-ES_tradnl"/>
          </a:p>
        </p:txBody>
      </p:sp>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_tradnl"/>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FB5769ED-9B5A-4085-A1C2-25B50A528657}" type="datetimeFigureOut">
              <a:rPr lang="es-ES_tradnl" smtClean="0"/>
              <a:pPr/>
              <a:t>22/09/2011</a:t>
            </a:fld>
            <a:endParaRPr lang="es-ES_tradnl"/>
          </a:p>
        </p:txBody>
      </p:sp>
      <p:sp>
        <p:nvSpPr>
          <p:cNvPr id="6" name="5 Marcador de pie de página"/>
          <p:cNvSpPr>
            <a:spLocks noGrp="1"/>
          </p:cNvSpPr>
          <p:nvPr>
            <p:ph type="ftr" sz="quarter" idx="11"/>
          </p:nvPr>
        </p:nvSpPr>
        <p:spPr/>
        <p:txBody>
          <a:bodyPr/>
          <a:lstStyle/>
          <a:p>
            <a:endParaRPr lang="es-ES_tradnl"/>
          </a:p>
        </p:txBody>
      </p:sp>
      <p:sp>
        <p:nvSpPr>
          <p:cNvPr id="7" name="6 Marcador de número de diapositiva"/>
          <p:cNvSpPr>
            <a:spLocks noGrp="1"/>
          </p:cNvSpPr>
          <p:nvPr>
            <p:ph type="sldNum" sz="quarter" idx="12"/>
          </p:nvPr>
        </p:nvSpPr>
        <p:spPr/>
        <p:txBody>
          <a:bodyPr/>
          <a:lstStyle/>
          <a:p>
            <a:fld id="{9F5480DB-3E43-4509-86CB-7297EF5EFF42}" type="slidenum">
              <a:rPr lang="es-ES_tradnl" smtClean="0"/>
              <a:pPr/>
              <a:t>‹Nº›</a:t>
            </a:fld>
            <a:endParaRPr lang="es-ES_tradnl"/>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_tradnl"/>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_tradnl"/>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FB5769ED-9B5A-4085-A1C2-25B50A528657}" type="datetimeFigureOut">
              <a:rPr lang="es-ES_tradnl" smtClean="0"/>
              <a:pPr/>
              <a:t>22/09/2011</a:t>
            </a:fld>
            <a:endParaRPr lang="es-ES_tradnl"/>
          </a:p>
        </p:txBody>
      </p:sp>
      <p:sp>
        <p:nvSpPr>
          <p:cNvPr id="6" name="5 Marcador de pie de página"/>
          <p:cNvSpPr>
            <a:spLocks noGrp="1"/>
          </p:cNvSpPr>
          <p:nvPr>
            <p:ph type="ftr" sz="quarter" idx="11"/>
          </p:nvPr>
        </p:nvSpPr>
        <p:spPr/>
        <p:txBody>
          <a:bodyPr/>
          <a:lstStyle/>
          <a:p>
            <a:endParaRPr lang="es-ES_tradnl"/>
          </a:p>
        </p:txBody>
      </p:sp>
      <p:sp>
        <p:nvSpPr>
          <p:cNvPr id="7" name="6 Marcador de número de diapositiva"/>
          <p:cNvSpPr>
            <a:spLocks noGrp="1"/>
          </p:cNvSpPr>
          <p:nvPr>
            <p:ph type="sldNum" sz="quarter" idx="12"/>
          </p:nvPr>
        </p:nvSpPr>
        <p:spPr/>
        <p:txBody>
          <a:bodyPr/>
          <a:lstStyle/>
          <a:p>
            <a:fld id="{9F5480DB-3E43-4509-86CB-7297EF5EFF42}" type="slidenum">
              <a:rPr lang="es-ES_tradnl" smtClean="0"/>
              <a:pPr/>
              <a:t>‹Nº›</a:t>
            </a:fld>
            <a:endParaRPr lang="es-ES_tradnl"/>
          </a:p>
        </p:txBody>
      </p:sp>
    </p:spTree>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bg1"/>
            </a:gs>
            <a:gs pos="25000">
              <a:srgbClr val="FF6633"/>
            </a:gs>
            <a:gs pos="50000">
              <a:srgbClr val="FFFF00"/>
            </a:gs>
            <a:gs pos="75000">
              <a:srgbClr val="01A78F"/>
            </a:gs>
            <a:gs pos="100000">
              <a:schemeClr val="bg1"/>
            </a:gs>
          </a:gsLst>
          <a:lin ang="8100000" scaled="1"/>
          <a:tileRect/>
        </a:gradFill>
        <a:effectLst/>
      </p:bgPr>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ES_tradnl"/>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B5769ED-9B5A-4085-A1C2-25B50A528657}" type="datetimeFigureOut">
              <a:rPr lang="es-ES_tradnl" smtClean="0"/>
              <a:pPr/>
              <a:t>22/09/2011</a:t>
            </a:fld>
            <a:endParaRPr lang="es-ES_tradnl"/>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_tradnl"/>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F5480DB-3E43-4509-86CB-7297EF5EFF42}" type="slidenum">
              <a:rPr lang="es-ES_tradnl" smtClean="0"/>
              <a:pPr/>
              <a:t>‹Nº›</a:t>
            </a:fld>
            <a:endParaRPr lang="es-ES_tradnl"/>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ES_trad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4.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hyperlink" Target="http://sancarlos-cordoba.gov.co/apc-aa-files/64363832346265303838333362326662/ESCUDO_SAN_CARLOS.jpg" TargetMode="External"/><Relationship Id="rId1" Type="http://schemas.openxmlformats.org/officeDocument/2006/relationships/slideLayout" Target="../slideLayouts/slideLayout2.xml"/></Relationships>
</file>

<file path=ppt/slides/_rels/slide1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ayapel-cordoba.gov.co/apc-aa-files/38363363363333373763343533643137/ESCUDO_.jpg" TargetMode="External"/><Relationship Id="rId1" Type="http://schemas.openxmlformats.org/officeDocument/2006/relationships/slideLayout" Target="../slideLayouts/slideLayout1.xml"/><Relationship Id="rId5" Type="http://schemas.openxmlformats.org/officeDocument/2006/relationships/image" Target="../media/image5.jpeg"/><Relationship Id="rId4" Type="http://schemas.openxmlformats.org/officeDocument/2006/relationships/hyperlink" Target="http://ayapel-cordoba.gov.co/apc-aa-files/38363363363333373763343533643137/Bandera.jpg" TargetMode="External"/></Relationships>
</file>

<file path=ppt/slides/_rels/slide150.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hyperlink" Target="http://sanpelayo-cordoba.gov.co/apc-aa-files/35303265626565333433663462636261/san_pelayo_escudo_ajustado.jpg" TargetMode="External"/><Relationship Id="rId1" Type="http://schemas.openxmlformats.org/officeDocument/2006/relationships/slideLayout" Target="../slideLayouts/slideLayout2.xml"/></Relationships>
</file>

<file path=ppt/slides/_rels/slide1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6.xml.rels><?xml version="1.0" encoding="UTF-8" standalone="yes"?>
<Relationships xmlns="http://schemas.openxmlformats.org/package/2006/relationships"><Relationship Id="rId3" Type="http://schemas.openxmlformats.org/officeDocument/2006/relationships/image" Target="../media/image38.gif"/><Relationship Id="rId2" Type="http://schemas.openxmlformats.org/officeDocument/2006/relationships/hyperlink" Target="http://tierralta-cordoba.gov.co/apc-aa-files/38613630653239636266316634393635/_anim_x20090219499dd44d0e92a513839284_1235080764366_flag_400_3_0_1.gif" TargetMode="External"/><Relationship Id="rId1" Type="http://schemas.openxmlformats.org/officeDocument/2006/relationships/slideLayout" Target="../slideLayouts/slideLayout2.xml"/></Relationships>
</file>

<file path=ppt/slides/_rels/slide1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2.xml.rels><?xml version="1.0" encoding="UTF-8" standalone="yes"?>
<Relationships xmlns="http://schemas.openxmlformats.org/package/2006/relationships"><Relationship Id="rId3" Type="http://schemas.openxmlformats.org/officeDocument/2006/relationships/image" Target="../media/image39.gif"/><Relationship Id="rId2" Type="http://schemas.openxmlformats.org/officeDocument/2006/relationships/hyperlink" Target="http://valencia-cordoba.gov.co/apc-aa-files/38393032313338323231343731343962/Bandera_ani.gif" TargetMode="External"/><Relationship Id="rId1" Type="http://schemas.openxmlformats.org/officeDocument/2006/relationships/slideLayout" Target="../slideLayouts/slideLayout2.xml"/><Relationship Id="rId5" Type="http://schemas.openxmlformats.org/officeDocument/2006/relationships/image" Target="../media/image40.jpeg"/><Relationship Id="rId4" Type="http://schemas.openxmlformats.org/officeDocument/2006/relationships/hyperlink" Target="http://valencia-cordoba.gov.co/apc-aa-files/38393032313338323231343731343962/Escudo.JPG" TargetMode="External"/></Relationships>
</file>

<file path=ppt/slides/_rels/slide1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7.xml.rels><?xml version="1.0" encoding="UTF-8" standalone="yes"?>
<Relationships xmlns="http://schemas.openxmlformats.org/package/2006/relationships"><Relationship Id="rId2" Type="http://schemas.openxmlformats.org/officeDocument/2006/relationships/image" Target="../media/image41.jpeg"/><Relationship Id="rId1" Type="http://schemas.openxmlformats.org/officeDocument/2006/relationships/slideLayout" Target="../slideLayouts/slideLayout2.xml"/></Relationships>
</file>

<file path=ppt/slides/_rels/slide1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hyperlink" Target="http://buenavista-cordoba.gov.co/apc-aa-files/39323061663161313362663638633935/buenavista_escudo1.jpg" TargetMode="External"/><Relationship Id="rId1" Type="http://schemas.openxmlformats.org/officeDocument/2006/relationships/slideLayout" Target="../slideLayouts/slideLayout1.xml"/><Relationship Id="rId5" Type="http://schemas.openxmlformats.org/officeDocument/2006/relationships/image" Target="../media/image7.jpeg"/><Relationship Id="rId4" Type="http://schemas.openxmlformats.org/officeDocument/2006/relationships/hyperlink" Target="http://buenavista-cordoba.gov.co/apc-aa-files/39323061663161313362663638633935/buenavista_bandera1.jpg" TargetMode="Externa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hyperlink" Target="http://canalete-cordoba.gov.co/apc-aa-files/38353633616163363537323237653334/canalete_cordobaescudo.JPG" TargetMode="External"/><Relationship Id="rId1" Type="http://schemas.openxmlformats.org/officeDocument/2006/relationships/slideLayout" Target="../slideLayouts/slideLayout1.xml"/><Relationship Id="rId5" Type="http://schemas.openxmlformats.org/officeDocument/2006/relationships/image" Target="../media/image9.jpeg"/><Relationship Id="rId4" Type="http://schemas.openxmlformats.org/officeDocument/2006/relationships/hyperlink" Target="http://canalete-cordoba.gov.co/apc-aa-files/38353633616163363537323237653334/banderacanalete.JPG" TargetMode="Externa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hyperlink" Target="http://www.cerete-cordoba.gov.co/nuestromunicipio.shtml?apc=m1I1--&amp;m=f&amp;s=m"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hyperlink" Target="http://cerete-cordoba.gov.co/apc-aa-files/36396333333339356234663433653362/escudo.jpg" TargetMode="External"/><Relationship Id="rId1" Type="http://schemas.openxmlformats.org/officeDocument/2006/relationships/slideLayout" Target="../slideLayouts/slideLayout2.xml"/><Relationship Id="rId5" Type="http://schemas.openxmlformats.org/officeDocument/2006/relationships/image" Target="../media/image11.jpeg"/><Relationship Id="rId4" Type="http://schemas.openxmlformats.org/officeDocument/2006/relationships/hyperlink" Target="http://cerete-cordoba.gov.co/apc-aa-files/36396333333339356234663433653362/bandera.JPG" TargetMode="Externa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hyperlink" Target="http://chima-cordoba.gov.co/apc-aa-files/66376564383436313839656639663434/escudo_1.jpg" TargetMode="External"/><Relationship Id="rId1" Type="http://schemas.openxmlformats.org/officeDocument/2006/relationships/slideLayout" Target="../slideLayouts/slideLayout2.xml"/><Relationship Id="rId5" Type="http://schemas.openxmlformats.org/officeDocument/2006/relationships/image" Target="../media/image13.jpeg"/><Relationship Id="rId4" Type="http://schemas.openxmlformats.org/officeDocument/2006/relationships/hyperlink" Target="http://chima-cordoba.gov.co/apc-aa-files/66376564383436313839656639663434/bandera.jpg" TargetMode="Externa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hyperlink" Target="http://chinu-cordoba.gov.co/apc-aa-files/63613835373439613838326366373836/Escudo_de_Chinu.JPG" TargetMode="External"/><Relationship Id="rId1" Type="http://schemas.openxmlformats.org/officeDocument/2006/relationships/slideLayout" Target="../slideLayouts/slideLayout2.xml"/><Relationship Id="rId5" Type="http://schemas.openxmlformats.org/officeDocument/2006/relationships/image" Target="../media/image15.jpeg"/><Relationship Id="rId4" Type="http://schemas.openxmlformats.org/officeDocument/2006/relationships/hyperlink" Target="http://chinu-cordoba.gov.co/apc-aa-files/63613835373439613838326366373836/Bandera_de_Chinu.JPG" TargetMode="Externa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16.gif"/><Relationship Id="rId2" Type="http://schemas.openxmlformats.org/officeDocument/2006/relationships/hyperlink" Target="http://cienagadeoro-cordoba.gov.co/apc-aa-files/66666562613431306435653831376565/Escudo.gif" TargetMode="External"/><Relationship Id="rId1" Type="http://schemas.openxmlformats.org/officeDocument/2006/relationships/slideLayout" Target="../slideLayouts/slideLayout2.xml"/><Relationship Id="rId5" Type="http://schemas.openxmlformats.org/officeDocument/2006/relationships/image" Target="../media/image17.gif"/><Relationship Id="rId4" Type="http://schemas.openxmlformats.org/officeDocument/2006/relationships/hyperlink" Target="http://cienagadeoro-cordoba.gov.co/apc-aa-files/66666562613431306435653831376565/bandera.gif" TargetMode="Externa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hyperlink" Target="http://cotorra-cordoba.gov.co/apc-aa-files/33646265653966656332653132646161/escudo.JPG" TargetMode="External"/><Relationship Id="rId1" Type="http://schemas.openxmlformats.org/officeDocument/2006/relationships/slideLayout" Target="../slideLayouts/slideLayout2.xml"/><Relationship Id="rId5" Type="http://schemas.openxmlformats.org/officeDocument/2006/relationships/image" Target="../media/image19.jpeg"/><Relationship Id="rId4" Type="http://schemas.openxmlformats.org/officeDocument/2006/relationships/hyperlink" Target="http://cotorra-cordoba.gov.co/apc-aa-files/33646265653966656332653132646161/bandera.jpg" TargetMode="Externa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hyperlink" Target="http://laapartada-cordoba.gov.co/apc-aa-files/64636266383239326232303561656161/Escudo_ajustado.jpg" TargetMode="External"/><Relationship Id="rId1" Type="http://schemas.openxmlformats.org/officeDocument/2006/relationships/slideLayout" Target="../slideLayouts/slideLayout2.xml"/><Relationship Id="rId5" Type="http://schemas.openxmlformats.org/officeDocument/2006/relationships/image" Target="../media/image21.jpeg"/><Relationship Id="rId4" Type="http://schemas.openxmlformats.org/officeDocument/2006/relationships/hyperlink" Target="http://laapartada-cordoba.gov.co/apc-aa-files/64636266383239326232303561656161/Bandera_Ajustada.jpg" TargetMode="Externa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hyperlink" Target="http://www.laapartada-cordoba.gov.co/nuestromunicipio.shtml?apc=m-y1--&amp;m=f" TargetMode="Externa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hyperlink" Target="http://santacruzdelorica-cordoba.gov.co/apc-aa-files/30343361343062633934356533326231/BANDERA_AJUSTADA.jpg" TargetMode="External"/><Relationship Id="rId1" Type="http://schemas.openxmlformats.org/officeDocument/2006/relationships/slideLayout" Target="../slideLayouts/slideLayout2.xml"/><Relationship Id="rId5" Type="http://schemas.openxmlformats.org/officeDocument/2006/relationships/image" Target="../media/image23.jpeg"/><Relationship Id="rId4" Type="http://schemas.openxmlformats.org/officeDocument/2006/relationships/hyperlink" Target="http://santacruzdelorica-cordoba.gov.co/apc-aa-files/30343361343062633934356533326231/escudo_2006.jpg" TargetMode="Externa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hyperlink" Target="http://loscordobas-cordoba.gov.co/apc-aa-files/39653862343236666330313133663936/escudo.jpg" TargetMode="External"/><Relationship Id="rId1" Type="http://schemas.openxmlformats.org/officeDocument/2006/relationships/slideLayout" Target="../slideLayouts/slideLayout2.xml"/><Relationship Id="rId5" Type="http://schemas.openxmlformats.org/officeDocument/2006/relationships/image" Target="../media/image25.jpeg"/><Relationship Id="rId4" Type="http://schemas.openxmlformats.org/officeDocument/2006/relationships/hyperlink" Target="http://loscordobas-cordoba.gov.co/apc-aa-files/39653862343236666330313133663936/BANDERA.jpg" TargetMode="External"/></Relationships>
</file>

<file path=ppt/slides/_rels/slide69.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hyperlink" Target="http://loscordobas-cordoba.gov.co/apc-aa-files/39653862343236666330313133663936/rio.jpg"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hyperlink" Target="http://momil-cordoba.gov.co/apc-aa-files/36343761363032376465326163623635/ESCUDO1.jpg" TargetMode="External"/><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hyperlink" Target="http://monteria-cordoba.gov.co/apc-aa-files/32326134623031323534653230366232/casa_calle26monteria.jpg" TargetMode="External"/><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hyperlink" Target="http://monitos-cordoba.gov.co/apc-aa-files/33616135636631623935643965333033/monitos_bandera_2.bmp" TargetMode="External"/><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hyperlink" Target="http://monitos-cordoba.gov.co/apc-aa-files/33616135636631623935643965333033/foto_historia_2.jpg"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hyperlink" Target="http://planetarica-cordoba.gov.co/apc-aa-files/62306230323032356335656464363265/planeta_rica_escudo.jpg" TargetMode="External"/><Relationship Id="rId1" Type="http://schemas.openxmlformats.org/officeDocument/2006/relationships/slideLayout" Target="../slideLayouts/slideLayout2.xml"/><Relationship Id="rId5" Type="http://schemas.openxmlformats.org/officeDocument/2006/relationships/image" Target="../media/image33.jpeg"/><Relationship Id="rId4" Type="http://schemas.openxmlformats.org/officeDocument/2006/relationships/hyperlink" Target="http://planetarica-cordoba.gov.co/apc-aa-files/62306230323032356335656464363265/planeta_rica_bandera.jpg" TargetMode="External"/></Relationships>
</file>

<file path=ppt/slides/_rels/slide95.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hyperlink" Target="http://planetarica-cordoba.gov.co/apc-aa-files/62306230323032356335656464363265/fundadores.jpg" TargetMode="External"/><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hyperlink" Target="http://pueblonuevo-cordoba.gov.co/apc-aa-files/38653834363166366265666462663066/sombrero_pueblo.jpg"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12 CuadroTexto"/>
          <p:cNvSpPr txBox="1"/>
          <p:nvPr/>
        </p:nvSpPr>
        <p:spPr>
          <a:xfrm>
            <a:off x="9286908" y="1214422"/>
            <a:ext cx="71439" cy="369332"/>
          </a:xfrm>
          <a:prstGeom prst="rect">
            <a:avLst/>
          </a:prstGeom>
          <a:solidFill>
            <a:schemeClr val="tx2">
              <a:lumMod val="40000"/>
              <a:lumOff val="60000"/>
            </a:schemeClr>
          </a:solidFill>
        </p:spPr>
        <p:txBody>
          <a:bodyPr wrap="square" rtlCol="0">
            <a:spAutoFit/>
          </a:bodyPr>
          <a:lstStyle/>
          <a:p>
            <a:endParaRPr lang="es-ES_tradnl" dirty="0"/>
          </a:p>
        </p:txBody>
      </p:sp>
      <p:sp>
        <p:nvSpPr>
          <p:cNvPr id="20" name="19 Título"/>
          <p:cNvSpPr>
            <a:spLocks noGrp="1"/>
          </p:cNvSpPr>
          <p:nvPr>
            <p:ph type="ctrTitle"/>
          </p:nvPr>
        </p:nvSpPr>
        <p:spPr>
          <a:xfrm>
            <a:off x="785786" y="714356"/>
            <a:ext cx="7772400" cy="5143536"/>
          </a:xfrm>
        </p:spPr>
        <p:txBody>
          <a:bodyPr>
            <a:normAutofit fontScale="90000"/>
          </a:bodyPr>
          <a:lstStyle/>
          <a:p>
            <a:r>
              <a:rPr lang="es-CO" sz="2400" b="1" dirty="0" smtClean="0"/>
              <a:t>TALLER DE TECNOLOGÍA</a:t>
            </a:r>
            <a:br>
              <a:rPr lang="es-CO" sz="2400" b="1" dirty="0" smtClean="0"/>
            </a:br>
            <a:r>
              <a:rPr lang="es-CO" sz="2400" b="1" dirty="0" smtClean="0"/>
              <a:t>IDENTIFICAR Y CONOCER EL DEPARTAMENTO DE CÓRDOBA</a:t>
            </a:r>
            <a:br>
              <a:rPr lang="es-CO" sz="2400" b="1" dirty="0" smtClean="0"/>
            </a:br>
            <a:r>
              <a:rPr lang="es-CO" sz="2400" b="1" dirty="0" smtClean="0"/>
              <a:t>PRESENTADO POR:</a:t>
            </a:r>
            <a:br>
              <a:rPr lang="es-CO" sz="2400" b="1" dirty="0" smtClean="0"/>
            </a:br>
            <a:r>
              <a:rPr lang="es-CO" sz="2400" b="1" dirty="0" smtClean="0"/>
              <a:t/>
            </a:r>
            <a:br>
              <a:rPr lang="es-CO" sz="2400" b="1" dirty="0" smtClean="0"/>
            </a:br>
            <a:r>
              <a:rPr lang="es-CO" sz="2400" b="1" dirty="0" smtClean="0"/>
              <a:t>CAMILA ANDREA RODRÍGUEZ HERRERA</a:t>
            </a:r>
            <a:br>
              <a:rPr lang="es-CO" sz="2400" b="1" dirty="0" smtClean="0"/>
            </a:br>
            <a:r>
              <a:rPr lang="es-CO" sz="2400" b="1" dirty="0" smtClean="0"/>
              <a:t>SANDRY PACHECO PÉREZ</a:t>
            </a:r>
            <a:br>
              <a:rPr lang="es-CO" sz="2400" b="1" dirty="0" smtClean="0"/>
            </a:br>
            <a:r>
              <a:rPr lang="es-CO" sz="2400" b="1" dirty="0" smtClean="0"/>
              <a:t>YENIFER TIVISAY AGUILAR SÁNCHEZ</a:t>
            </a:r>
            <a:br>
              <a:rPr lang="es-CO" sz="2400" b="1" dirty="0" smtClean="0"/>
            </a:br>
            <a:r>
              <a:rPr lang="es-CO" sz="2400" b="1" dirty="0" smtClean="0"/>
              <a:t>LEIDER JAVIER MADERA VILLALOBOS</a:t>
            </a:r>
            <a:br>
              <a:rPr lang="es-CO" sz="2400" b="1" dirty="0" smtClean="0"/>
            </a:br>
            <a:r>
              <a:rPr lang="es-CO" sz="2400" b="1" dirty="0" smtClean="0"/>
              <a:t>CARLOS JOSÉ CANTERO ROQUEME </a:t>
            </a:r>
            <a:br>
              <a:rPr lang="es-CO" sz="2400" b="1" dirty="0" smtClean="0"/>
            </a:br>
            <a:r>
              <a:rPr lang="es-CO" sz="2400" b="1" dirty="0" smtClean="0"/>
              <a:t/>
            </a:r>
            <a:br>
              <a:rPr lang="es-CO" sz="2400" b="1" dirty="0" smtClean="0"/>
            </a:br>
            <a:r>
              <a:rPr lang="es-CO" sz="2400" b="1" dirty="0" smtClean="0"/>
              <a:t>LICENCIADO URIEL LOMBANA BELLO</a:t>
            </a:r>
            <a:br>
              <a:rPr lang="es-CO" sz="2400" b="1" dirty="0" smtClean="0"/>
            </a:br>
            <a:r>
              <a:rPr lang="es-CO" sz="2400" b="1" dirty="0" smtClean="0"/>
              <a:t/>
            </a:r>
            <a:br>
              <a:rPr lang="es-CO" sz="2400" b="1" dirty="0" smtClean="0"/>
            </a:br>
            <a:r>
              <a:rPr lang="es-CO" sz="2400" b="1" dirty="0" smtClean="0"/>
              <a:t>GRADO 7° 2</a:t>
            </a:r>
            <a:br>
              <a:rPr lang="es-CO" sz="2400" b="1" dirty="0" smtClean="0"/>
            </a:br>
            <a:r>
              <a:rPr lang="es-CO" sz="2400" b="1" dirty="0" smtClean="0"/>
              <a:t>22/09/2011</a:t>
            </a:r>
            <a:br>
              <a:rPr lang="es-CO" sz="2400" b="1" dirty="0" smtClean="0"/>
            </a:br>
            <a:r>
              <a:rPr lang="es-CO" sz="2400" b="1" dirty="0" smtClean="0"/>
              <a:t>INESAD-CHIMÁ-CÓRDOBA</a:t>
            </a:r>
            <a:endParaRPr lang="es-CO" sz="1600" b="1" dirty="0"/>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rgbClr val="FF0000"/>
          </a:solidFill>
        </p:spPr>
        <p:txBody>
          <a:bodyPr>
            <a:noAutofit/>
          </a:bodyPr>
          <a:lstStyle/>
          <a:p>
            <a:r>
              <a:rPr lang="es-ES_tradnl" sz="72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CLIMA</a:t>
            </a:r>
            <a:endParaRPr lang="es-ES_tradnl" sz="72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3" name="2 Marcador de contenido"/>
          <p:cNvSpPr>
            <a:spLocks noGrp="1"/>
          </p:cNvSpPr>
          <p:nvPr>
            <p:ph idx="1"/>
          </p:nvPr>
        </p:nvSpPr>
        <p:spPr/>
        <p:txBody>
          <a:bodyPr>
            <a:normAutofit lnSpcReduction="10000"/>
          </a:bodyPr>
          <a:lstStyle/>
          <a:p>
            <a:r>
              <a:rPr lang="es-ES" sz="2800" b="1" i="1" dirty="0" smtClean="0"/>
              <a:t>El clima del departamento de Córdoba puede dividirse en cuatro áreas o sectores, el primero de ellos corresponde a la parte septentrional o costera, con una precipitación no mayor de 800 mm y una temperatura no inferior a 28°C. La segunda sección la definen los valles, con precipitación entre 1.000 y 2.000 mm; la tercera, corresponde a la parte sur del departamento, con una precipitación anual de más de 2.000 mm; y por último la de las estribaciones de la cordillera con temperaturas de 18 a 24°C y una precipitación mayor de 3.000 mm al año.</a:t>
            </a:r>
            <a:endParaRPr lang="es-ES_tradnl" sz="2800" b="1" i="1" dirty="0" smtClean="0"/>
          </a:p>
          <a:p>
            <a:endParaRPr lang="es-ES_tradnl" dirty="0"/>
          </a:p>
        </p:txBody>
      </p:sp>
    </p:spTree>
  </p:cSld>
  <p:clrMapOvr>
    <a:masterClrMapping/>
  </p:clrMapOvr>
  <p:transition/>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rgbClr val="00FFFF"/>
          </a:solidFill>
        </p:spPr>
        <p:txBody>
          <a:bodyPr>
            <a:normAutofit fontScale="90000"/>
          </a:bodyPr>
          <a:lstStyle/>
          <a:p>
            <a:r>
              <a:rPr lang="es-ES_tradnl" i="1" dirty="0" smtClean="0"/>
              <a:t>SIMBOLOS  PATRIOS  DE  PUEBLO  NUEVO</a:t>
            </a:r>
            <a:endParaRPr lang="es-ES_tradnl" i="1" dirty="0"/>
          </a:p>
        </p:txBody>
      </p:sp>
      <p:sp>
        <p:nvSpPr>
          <p:cNvPr id="3" name="2 Marcador de contenido"/>
          <p:cNvSpPr>
            <a:spLocks noGrp="1"/>
          </p:cNvSpPr>
          <p:nvPr>
            <p:ph idx="1"/>
          </p:nvPr>
        </p:nvSpPr>
        <p:spPr/>
        <p:txBody>
          <a:bodyPr numCol="2">
            <a:normAutofit fontScale="92500" lnSpcReduction="10000"/>
          </a:bodyPr>
          <a:lstStyle/>
          <a:p>
            <a:r>
              <a:rPr lang="es-ES" sz="1800" b="1" i="1" dirty="0" smtClean="0"/>
              <a:t>Himno                                                               </a:t>
            </a:r>
            <a:r>
              <a:rPr lang="es-ES" sz="1600" b="1" i="1" dirty="0" smtClean="0"/>
              <a:t>GG </a:t>
            </a:r>
            <a:r>
              <a:rPr lang="es-ES" sz="1600" i="1" dirty="0" smtClean="0"/>
              <a:t/>
            </a:r>
            <a:br>
              <a:rPr lang="es-ES" sz="1600" i="1" dirty="0" smtClean="0"/>
            </a:br>
            <a:r>
              <a:rPr lang="es-ES" sz="1600" i="1" dirty="0" smtClean="0"/>
              <a:t>Coro</a:t>
            </a:r>
            <a:br>
              <a:rPr lang="es-ES" sz="1600" i="1" dirty="0" smtClean="0"/>
            </a:br>
            <a:r>
              <a:rPr lang="es-ES" sz="1600" i="1" dirty="0" smtClean="0"/>
              <a:t>Oh tierra bendita</a:t>
            </a:r>
            <a:br>
              <a:rPr lang="es-ES" sz="1600" i="1" dirty="0" smtClean="0"/>
            </a:br>
            <a:r>
              <a:rPr lang="es-ES" sz="1600" i="1" dirty="0" smtClean="0"/>
              <a:t>de mi Pueblo Nuevo</a:t>
            </a:r>
            <a:br>
              <a:rPr lang="es-ES" sz="1600" i="1" dirty="0" smtClean="0"/>
            </a:br>
            <a:r>
              <a:rPr lang="es-ES" sz="1600" i="1" dirty="0" smtClean="0"/>
              <a:t>que en toda tu historia</a:t>
            </a:r>
            <a:br>
              <a:rPr lang="es-ES" sz="1600" i="1" dirty="0" smtClean="0"/>
            </a:br>
            <a:r>
              <a:rPr lang="es-ES" sz="1600" i="1" dirty="0" smtClean="0"/>
              <a:t>has visto nacer,</a:t>
            </a:r>
            <a:br>
              <a:rPr lang="es-ES" sz="1600" i="1" dirty="0" smtClean="0"/>
            </a:br>
            <a:r>
              <a:rPr lang="es-ES" sz="1600" i="1" dirty="0" smtClean="0"/>
              <a:t>a esos hijos tan nobles</a:t>
            </a:r>
            <a:br>
              <a:rPr lang="es-ES" sz="1600" i="1" dirty="0" smtClean="0"/>
            </a:br>
            <a:r>
              <a:rPr lang="es-ES" sz="1600" i="1" dirty="0" smtClean="0"/>
              <a:t>que ha dado tu suelo,</a:t>
            </a:r>
            <a:br>
              <a:rPr lang="es-ES" sz="1600" i="1" dirty="0" smtClean="0"/>
            </a:br>
            <a:r>
              <a:rPr lang="es-ES" sz="1600" i="1" dirty="0" smtClean="0"/>
              <a:t>donde quiera que han ido</a:t>
            </a:r>
            <a:br>
              <a:rPr lang="es-ES" sz="1600" i="1" dirty="0" smtClean="0"/>
            </a:br>
            <a:r>
              <a:rPr lang="es-ES" sz="1600" i="1" dirty="0" smtClean="0"/>
              <a:t>tu imagen queda bien (bis)</a:t>
            </a:r>
            <a:br>
              <a:rPr lang="es-ES" sz="1600" i="1" dirty="0" smtClean="0"/>
            </a:br>
            <a:r>
              <a:rPr lang="es-ES" sz="1600" i="1" dirty="0" smtClean="0"/>
              <a:t/>
            </a:r>
            <a:br>
              <a:rPr lang="es-ES" sz="1600" i="1" dirty="0" smtClean="0"/>
            </a:br>
            <a:r>
              <a:rPr lang="es-ES" sz="1600" i="1" dirty="0" smtClean="0"/>
              <a:t>I</a:t>
            </a:r>
            <a:br>
              <a:rPr lang="es-ES" sz="1600" i="1" dirty="0" smtClean="0"/>
            </a:br>
            <a:r>
              <a:rPr lang="es-ES" sz="1600" i="1" dirty="0" smtClean="0"/>
              <a:t>Ese lema que llevas</a:t>
            </a:r>
            <a:br>
              <a:rPr lang="es-ES" sz="1600" i="1" dirty="0" smtClean="0"/>
            </a:br>
            <a:r>
              <a:rPr lang="es-ES" sz="1600" i="1" dirty="0" smtClean="0"/>
              <a:t>muy bien lo mereces</a:t>
            </a:r>
            <a:br>
              <a:rPr lang="es-ES" sz="1600" i="1" dirty="0" smtClean="0"/>
            </a:br>
            <a:r>
              <a:rPr lang="es-ES" sz="1600" i="1" dirty="0" smtClean="0"/>
              <a:t>Remanso de Paz</a:t>
            </a:r>
            <a:br>
              <a:rPr lang="es-ES" sz="1600" i="1" dirty="0" smtClean="0"/>
            </a:br>
            <a:r>
              <a:rPr lang="es-ES" sz="1600" i="1" dirty="0" smtClean="0"/>
              <a:t>y Hospitalidad,</a:t>
            </a:r>
            <a:br>
              <a:rPr lang="es-ES" sz="1600" i="1" dirty="0" smtClean="0"/>
            </a:br>
            <a:r>
              <a:rPr lang="es-ES" sz="1600" i="1" dirty="0" smtClean="0"/>
              <a:t>herencia que dejaron</a:t>
            </a:r>
            <a:br>
              <a:rPr lang="es-ES" sz="1600" i="1" dirty="0" smtClean="0"/>
            </a:br>
            <a:r>
              <a:rPr lang="es-ES" sz="1600" i="1" dirty="0" smtClean="0"/>
              <a:t>nuestros abuelos</a:t>
            </a:r>
            <a:br>
              <a:rPr lang="es-ES" sz="1600" i="1" dirty="0" smtClean="0"/>
            </a:br>
            <a:r>
              <a:rPr lang="es-ES" sz="1600" i="1" dirty="0" smtClean="0"/>
              <a:t>por eso tu nombre</a:t>
            </a:r>
            <a:br>
              <a:rPr lang="es-ES" sz="1600" i="1" dirty="0" smtClean="0"/>
            </a:br>
            <a:r>
              <a:rPr lang="es-ES" sz="1600" i="1" dirty="0" smtClean="0"/>
              <a:t>en la patria brillará   </a:t>
            </a:r>
          </a:p>
          <a:p>
            <a:r>
              <a:rPr lang="es-ES" sz="1600" i="1" dirty="0" smtClean="0"/>
              <a:t>Coro</a:t>
            </a:r>
            <a:br>
              <a:rPr lang="es-ES" sz="1600" i="1" dirty="0" smtClean="0"/>
            </a:br>
            <a:r>
              <a:rPr lang="es-ES" sz="1600" i="1" dirty="0" smtClean="0"/>
              <a:t>Y todo aquel</a:t>
            </a:r>
            <a:br>
              <a:rPr lang="es-ES" sz="1600" i="1" dirty="0" smtClean="0"/>
            </a:br>
            <a:r>
              <a:rPr lang="es-ES" sz="1600" i="1" dirty="0" smtClean="0"/>
              <a:t>que ha de llegar</a:t>
            </a:r>
            <a:br>
              <a:rPr lang="es-ES" sz="1600" i="1" dirty="0" smtClean="0"/>
            </a:br>
            <a:r>
              <a:rPr lang="es-ES" sz="1600" i="1" dirty="0" smtClean="0"/>
              <a:t>en esa tierra bella</a:t>
            </a:r>
            <a:br>
              <a:rPr lang="es-ES" sz="1600" i="1" dirty="0" smtClean="0"/>
            </a:br>
            <a:r>
              <a:rPr lang="es-ES" sz="1600" i="1" dirty="0" smtClean="0"/>
              <a:t>por siempre vivirá    </a:t>
            </a:r>
          </a:p>
          <a:p>
            <a:r>
              <a:rPr lang="es-ES" sz="1600" i="1" dirty="0" smtClean="0"/>
              <a:t>II </a:t>
            </a:r>
            <a:br>
              <a:rPr lang="es-ES" sz="1600" i="1" dirty="0" smtClean="0"/>
            </a:br>
            <a:r>
              <a:rPr lang="es-ES" sz="1600" i="1" dirty="0" smtClean="0"/>
              <a:t>Tienes ciénagas bellas</a:t>
            </a:r>
            <a:br>
              <a:rPr lang="es-ES" sz="1600" i="1" dirty="0" smtClean="0"/>
            </a:br>
            <a:r>
              <a:rPr lang="es-ES" sz="1600" i="1" dirty="0" smtClean="0"/>
              <a:t>en tu geografía,</a:t>
            </a:r>
            <a:br>
              <a:rPr lang="es-ES" sz="1600" i="1" dirty="0" smtClean="0"/>
            </a:br>
            <a:r>
              <a:rPr lang="es-ES" sz="1600" i="1" dirty="0" smtClean="0"/>
              <a:t>Cintura, Puerto Santo y</a:t>
            </a:r>
            <a:br>
              <a:rPr lang="es-ES" sz="1600" i="1" dirty="0" smtClean="0"/>
            </a:br>
            <a:r>
              <a:rPr lang="es-ES" sz="1600" i="1" dirty="0" smtClean="0"/>
              <a:t>también la del </a:t>
            </a:r>
            <a:r>
              <a:rPr lang="es-ES" sz="1600" i="1" dirty="0" err="1" smtClean="0"/>
              <a:t>Arcial</a:t>
            </a:r>
            <a:r>
              <a:rPr lang="es-ES" sz="1600" i="1" dirty="0" smtClean="0"/>
              <a:t>,</a:t>
            </a:r>
            <a:br>
              <a:rPr lang="es-ES" sz="1600" i="1" dirty="0" smtClean="0"/>
            </a:br>
            <a:r>
              <a:rPr lang="es-ES" sz="1600" i="1" dirty="0" smtClean="0"/>
              <a:t>todo tu suelo es fértil</a:t>
            </a:r>
            <a:br>
              <a:rPr lang="es-ES" sz="1600" i="1" dirty="0" smtClean="0"/>
            </a:br>
            <a:r>
              <a:rPr lang="es-ES" sz="1600" i="1" dirty="0" smtClean="0"/>
              <a:t>que al campesino brinda,</a:t>
            </a:r>
            <a:br>
              <a:rPr lang="es-ES" sz="1600" i="1" dirty="0" smtClean="0"/>
            </a:br>
            <a:r>
              <a:rPr lang="es-ES" sz="1600" i="1" dirty="0" smtClean="0"/>
              <a:t>la fuente del sustento </a:t>
            </a:r>
            <a:br>
              <a:rPr lang="es-ES" sz="1600" i="1" dirty="0" smtClean="0"/>
            </a:br>
            <a:r>
              <a:rPr lang="es-ES" sz="1600" i="1" dirty="0" smtClean="0"/>
              <a:t>y es premio a su labor    </a:t>
            </a:r>
          </a:p>
          <a:p>
            <a:r>
              <a:rPr lang="es-ES" sz="1600" i="1" dirty="0" smtClean="0"/>
              <a:t>Coro</a:t>
            </a:r>
            <a:br>
              <a:rPr lang="es-ES" sz="1600" i="1" dirty="0" smtClean="0"/>
            </a:br>
            <a:r>
              <a:rPr lang="es-ES" sz="1600" i="1" dirty="0" smtClean="0"/>
              <a:t>También haces</a:t>
            </a:r>
            <a:br>
              <a:rPr lang="es-ES" sz="1600" i="1" dirty="0" smtClean="0"/>
            </a:br>
            <a:r>
              <a:rPr lang="es-ES" sz="1600" i="1" dirty="0" smtClean="0"/>
              <a:t>parte de esa</a:t>
            </a:r>
            <a:br>
              <a:rPr lang="es-ES" sz="1600" i="1" dirty="0" smtClean="0"/>
            </a:br>
            <a:r>
              <a:rPr lang="es-ES" sz="1600" i="1" dirty="0" smtClean="0"/>
              <a:t>gran joya del San Jorge</a:t>
            </a:r>
            <a:br>
              <a:rPr lang="es-ES" sz="1600" i="1" dirty="0" smtClean="0"/>
            </a:br>
            <a:r>
              <a:rPr lang="es-ES" sz="1600" i="1" dirty="0" smtClean="0"/>
              <a:t>que siempre ha de brillar (bis)</a:t>
            </a:r>
            <a:br>
              <a:rPr lang="es-ES" sz="1600" i="1" dirty="0" smtClean="0"/>
            </a:br>
            <a:r>
              <a:rPr lang="es-ES" sz="1600" i="1" dirty="0" smtClean="0"/>
              <a:t>  </a:t>
            </a:r>
          </a:p>
          <a:p>
            <a:endParaRPr lang="es-ES_tradnl" sz="1100" dirty="0"/>
          </a:p>
        </p:txBody>
      </p:sp>
    </p:spTree>
  </p:cSld>
  <p:clrMapOvr>
    <a:masterClrMapping/>
  </p:clrMapOvr>
  <p:transition/>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28596" y="0"/>
            <a:ext cx="8229600" cy="1285860"/>
          </a:xfrm>
          <a:solidFill>
            <a:srgbClr val="00FFFF"/>
          </a:solidFill>
        </p:spPr>
        <p:txBody>
          <a:bodyPr>
            <a:noAutofit/>
          </a:bodyPr>
          <a:lstStyle/>
          <a:p>
            <a:r>
              <a:rPr lang="es-ES" b="1" i="1" dirty="0" smtClean="0"/>
              <a:t>HISTORIA </a:t>
            </a:r>
            <a:r>
              <a:rPr lang="es-AR" b="1" i="1" dirty="0" smtClean="0"/>
              <a:t/>
            </a:r>
            <a:br>
              <a:rPr lang="es-AR" b="1" i="1" dirty="0" smtClean="0"/>
            </a:br>
            <a:endParaRPr lang="es-ES_tradnl" i="1" dirty="0"/>
          </a:p>
        </p:txBody>
      </p:sp>
      <p:sp>
        <p:nvSpPr>
          <p:cNvPr id="3" name="2 Marcador de contenido"/>
          <p:cNvSpPr>
            <a:spLocks noGrp="1"/>
          </p:cNvSpPr>
          <p:nvPr>
            <p:ph idx="1"/>
          </p:nvPr>
        </p:nvSpPr>
        <p:spPr/>
        <p:txBody>
          <a:bodyPr>
            <a:normAutofit/>
          </a:bodyPr>
          <a:lstStyle/>
          <a:p>
            <a:r>
              <a:rPr lang="es-ES" sz="1400" dirty="0" smtClean="0"/>
              <a:t>Antes de que existieran los primeros asentamientos en la cabecera urbana, Pueblo Nuevo era una zona de cruces de caminos reales, por donde pasaban viajeros procedentes de Sahagún con destino hacia Providencia y hacia Planeta Rica y Montería. </a:t>
            </a:r>
            <a:br>
              <a:rPr lang="es-ES" sz="1400" dirty="0" smtClean="0"/>
            </a:br>
            <a:r>
              <a:rPr lang="es-ES" sz="1400" dirty="0" smtClean="0"/>
              <a:t>Éste pertenecía al municipio de Sahagún, era tan sólo un caserío a mediados de los años cuarenta que giraba en torna a la plaza principal o como anteriormente se le llamaba plaza vieja. </a:t>
            </a:r>
            <a:br>
              <a:rPr lang="es-ES" sz="1400" dirty="0" smtClean="0"/>
            </a:br>
            <a:r>
              <a:rPr lang="es-ES" sz="1400" dirty="0" smtClean="0"/>
              <a:t/>
            </a:r>
            <a:br>
              <a:rPr lang="es-ES" sz="1400" dirty="0" smtClean="0"/>
            </a:br>
            <a:r>
              <a:rPr lang="es-ES" sz="1400" dirty="0" smtClean="0"/>
              <a:t>Aproximadamente en 1907 llegó el señor Candelario López procedente de </a:t>
            </a:r>
            <a:r>
              <a:rPr lang="es-ES" sz="1400" dirty="0" err="1" smtClean="0"/>
              <a:t>Sampués</a:t>
            </a:r>
            <a:r>
              <a:rPr lang="es-ES" sz="1400" dirty="0" smtClean="0"/>
              <a:t> a un terreno </a:t>
            </a:r>
            <a:r>
              <a:rPr lang="es-ES" sz="1400" dirty="0" err="1" smtClean="0"/>
              <a:t>valdío</a:t>
            </a:r>
            <a:r>
              <a:rPr lang="es-ES" sz="1400" dirty="0" smtClean="0"/>
              <a:t> y delimitó una basta extensión de terreno a la cual le colocó Valparaíso, y construyó su vivienda enfrente de la actual Plaza de los perros o Plaza de los Pobres. </a:t>
            </a:r>
            <a:br>
              <a:rPr lang="es-ES" sz="1400" dirty="0" smtClean="0"/>
            </a:br>
            <a:r>
              <a:rPr lang="es-ES" sz="1400" dirty="0" smtClean="0"/>
              <a:t>El señor Antonio </a:t>
            </a:r>
            <a:r>
              <a:rPr lang="es-ES" sz="1400" dirty="0" err="1" smtClean="0"/>
              <a:t>Tatis</a:t>
            </a:r>
            <a:r>
              <a:rPr lang="es-ES" sz="1400" dirty="0" smtClean="0"/>
              <a:t>, quien en busca de futuro con el ideal de formar un pueblo, le compró a Candelario López un terreno que fue vendido por lotes muy lentamente, pero con la condición que le dejara el nombre de Valparaíso. En 1914 comenzó a formarse un pequeño poblado, luego que un grupo de colonos decidieran aventurarse hasta ese municipio, de allí su nombre, expresión que lanzaban al referirse al reducido número de casas que encontraban en su itinerario. </a:t>
            </a:r>
            <a:br>
              <a:rPr lang="es-ES" sz="1400" dirty="0" smtClean="0"/>
            </a:br>
            <a:r>
              <a:rPr lang="es-ES" sz="1400" dirty="0" smtClean="0"/>
              <a:t/>
            </a:r>
            <a:br>
              <a:rPr lang="es-ES" sz="1400" dirty="0" smtClean="0"/>
            </a:br>
            <a:r>
              <a:rPr lang="es-ES" sz="1400" dirty="0" smtClean="0"/>
              <a:t>También arribaron cantineros, las mujeres de mala vida y los teguas o sanadores, el crecimiento se fue dando en forma lenta, en la medida en que se iba conociendo la existencia del pueblo. </a:t>
            </a:r>
            <a:br>
              <a:rPr lang="es-ES" sz="1400" dirty="0" smtClean="0"/>
            </a:br>
            <a:r>
              <a:rPr lang="es-ES" sz="1400" dirty="0" smtClean="0"/>
              <a:t/>
            </a:r>
            <a:br>
              <a:rPr lang="es-ES" sz="1400" dirty="0" smtClean="0"/>
            </a:br>
            <a:r>
              <a:rPr lang="es-ES" sz="1400" dirty="0" smtClean="0"/>
              <a:t>El 27 de enero de 1957, fue erigido municipio, después de haberlo constituido con pedazos de los municipios de Sahagún, Planeta Rica y </a:t>
            </a:r>
            <a:r>
              <a:rPr lang="es-ES" sz="1400" dirty="0" err="1" smtClean="0"/>
              <a:t>Ayapel</a:t>
            </a:r>
            <a:endParaRPr lang="es-ES_tradnl" sz="1400" dirty="0"/>
          </a:p>
        </p:txBody>
      </p:sp>
    </p:spTree>
  </p:cSld>
  <p:clrMapOvr>
    <a:masterClrMapping/>
  </p:clrMapOvr>
  <p:transition/>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rgbClr val="00FFFF"/>
          </a:solidFill>
        </p:spPr>
        <p:txBody>
          <a:bodyPr>
            <a:normAutofit fontScale="90000"/>
          </a:bodyPr>
          <a:lstStyle/>
          <a:p>
            <a:r>
              <a:rPr lang="es-ES" i="1" dirty="0" smtClean="0"/>
              <a:t>GEOGRAFÍA </a:t>
            </a:r>
            <a:r>
              <a:rPr lang="es-AR" i="1" dirty="0" smtClean="0"/>
              <a:t/>
            </a:r>
            <a:br>
              <a:rPr lang="es-AR" i="1" dirty="0" smtClean="0"/>
            </a:br>
            <a:endParaRPr lang="es-AR" i="1" dirty="0"/>
          </a:p>
        </p:txBody>
      </p:sp>
      <p:sp>
        <p:nvSpPr>
          <p:cNvPr id="3" name="2 Marcador de contenido"/>
          <p:cNvSpPr>
            <a:spLocks noGrp="1"/>
          </p:cNvSpPr>
          <p:nvPr>
            <p:ph idx="1"/>
          </p:nvPr>
        </p:nvSpPr>
        <p:spPr/>
        <p:txBody>
          <a:bodyPr>
            <a:normAutofit fontScale="70000" lnSpcReduction="20000"/>
          </a:bodyPr>
          <a:lstStyle/>
          <a:p>
            <a:r>
              <a:rPr lang="es-ES" i="1" dirty="0" smtClean="0"/>
              <a:t>El municipio tiene una extensión: 715 Km2 </a:t>
            </a:r>
            <a:br>
              <a:rPr lang="es-ES" i="1" dirty="0" smtClean="0"/>
            </a:br>
            <a:r>
              <a:rPr lang="es-ES" i="1" dirty="0" smtClean="0"/>
              <a:t/>
            </a:r>
            <a:br>
              <a:rPr lang="es-ES" i="1" dirty="0" smtClean="0"/>
            </a:br>
            <a:r>
              <a:rPr lang="es-ES" i="1" dirty="0" smtClean="0"/>
              <a:t>Coordenadas: Latitud Norte: 08º 34'</a:t>
            </a:r>
            <a:br>
              <a:rPr lang="es-ES" i="1" dirty="0" smtClean="0"/>
            </a:br>
            <a:r>
              <a:rPr lang="es-ES" i="1" dirty="0" smtClean="0"/>
              <a:t/>
            </a:r>
            <a:br>
              <a:rPr lang="es-ES" i="1" dirty="0" smtClean="0"/>
            </a:br>
            <a:r>
              <a:rPr lang="es-ES" i="1" dirty="0" smtClean="0"/>
              <a:t>Longitud Oeste: 75º 31' </a:t>
            </a:r>
            <a:br>
              <a:rPr lang="es-ES" i="1" dirty="0" smtClean="0"/>
            </a:br>
            <a:r>
              <a:rPr lang="es-ES" i="1" dirty="0" smtClean="0"/>
              <a:t/>
            </a:r>
            <a:br>
              <a:rPr lang="es-ES" i="1" dirty="0" smtClean="0"/>
            </a:br>
            <a:r>
              <a:rPr lang="es-ES" i="1" dirty="0" smtClean="0"/>
              <a:t>Temperatura promedio: 27º C</a:t>
            </a:r>
            <a:br>
              <a:rPr lang="es-ES" i="1" dirty="0" smtClean="0"/>
            </a:br>
            <a:r>
              <a:rPr lang="es-ES" i="1" dirty="0" smtClean="0"/>
              <a:t/>
            </a:r>
            <a:br>
              <a:rPr lang="es-ES" i="1" dirty="0" smtClean="0"/>
            </a:br>
            <a:r>
              <a:rPr lang="es-ES" i="1" dirty="0" smtClean="0"/>
              <a:t>50 Metros Sobre Nivel Mar.</a:t>
            </a:r>
            <a:br>
              <a:rPr lang="es-ES" i="1" dirty="0" smtClean="0"/>
            </a:br>
            <a:r>
              <a:rPr lang="es-ES" i="1" dirty="0" smtClean="0"/>
              <a:t/>
            </a:r>
            <a:br>
              <a:rPr lang="es-ES" i="1" dirty="0" smtClean="0"/>
            </a:br>
            <a:r>
              <a:rPr lang="es-ES" i="1" dirty="0" smtClean="0"/>
              <a:t>Distancia de Montería 66 Km. </a:t>
            </a:r>
            <a:endParaRPr lang="es-AR" i="1" dirty="0" smtClean="0"/>
          </a:p>
          <a:p>
            <a:r>
              <a:rPr lang="es-ES" b="1" i="1" dirty="0" smtClean="0"/>
              <a:t>Límites del municipio:</a:t>
            </a:r>
            <a:r>
              <a:rPr lang="es-ES" i="1" dirty="0" smtClean="0"/>
              <a:t/>
            </a:r>
            <a:br>
              <a:rPr lang="es-ES" i="1" dirty="0" smtClean="0"/>
            </a:br>
            <a:r>
              <a:rPr lang="es-ES" i="1" dirty="0" smtClean="0"/>
              <a:t>Norte: Ciénaga de Oro y Sahagún; este: departamento de Sucre y </a:t>
            </a:r>
            <a:r>
              <a:rPr lang="es-ES" i="1" dirty="0" err="1" smtClean="0"/>
              <a:t>Ayapel</a:t>
            </a:r>
            <a:r>
              <a:rPr lang="es-ES" i="1" dirty="0" smtClean="0"/>
              <a:t>; sur: Buenavista y Planeta Rica; oeste: Planeta Rica y San Carlos</a:t>
            </a:r>
            <a:endParaRPr lang="es-AR" i="1" dirty="0"/>
          </a:p>
        </p:txBody>
      </p:sp>
    </p:spTree>
  </p:cSld>
  <p:clrMapOvr>
    <a:masterClrMapping/>
  </p:clrMapOvr>
  <p:transition/>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00034" y="214290"/>
            <a:ext cx="8229600" cy="1142984"/>
          </a:xfrm>
          <a:solidFill>
            <a:srgbClr val="00FFFF"/>
          </a:solidFill>
        </p:spPr>
        <p:txBody>
          <a:bodyPr>
            <a:normAutofit fontScale="90000"/>
          </a:bodyPr>
          <a:lstStyle/>
          <a:p>
            <a:r>
              <a:rPr lang="es-ES" b="1" i="1" dirty="0" smtClean="0"/>
              <a:t>ECONOMÍA</a:t>
            </a:r>
            <a:r>
              <a:rPr lang="es-ES" b="1" dirty="0" smtClean="0"/>
              <a:t> </a:t>
            </a:r>
            <a:r>
              <a:rPr lang="es-AR" b="1" dirty="0" smtClean="0"/>
              <a:t/>
            </a:r>
            <a:br>
              <a:rPr lang="es-AR" b="1" dirty="0" smtClean="0"/>
            </a:br>
            <a:endParaRPr lang="es-AR" dirty="0"/>
          </a:p>
        </p:txBody>
      </p:sp>
      <p:sp>
        <p:nvSpPr>
          <p:cNvPr id="3" name="2 Marcador de contenido"/>
          <p:cNvSpPr>
            <a:spLocks noGrp="1"/>
          </p:cNvSpPr>
          <p:nvPr>
            <p:ph idx="1"/>
          </p:nvPr>
        </p:nvSpPr>
        <p:spPr/>
        <p:txBody>
          <a:bodyPr>
            <a:normAutofit fontScale="92500" lnSpcReduction="20000"/>
          </a:bodyPr>
          <a:lstStyle/>
          <a:p>
            <a:r>
              <a:rPr lang="es-ES" i="1" dirty="0" smtClean="0"/>
              <a:t>La base económica de este municipio es la agricultura, se cultiva maíz, arroz, ñame, yuca, caña de azúcar, plátano, etc. En cuanto a la ganadería se puede decir que los hatos que se han conformado en esta región son de los más importantes del departamento. Pueblo Nuevo se identificó como un pueblo de mujeres bonitas y hombres solidarios, su principal característica es la producción de diabolín, tanto así, que cada año, a finales de octubre se realiza un festival de Diabolín. </a:t>
            </a:r>
            <a:endParaRPr lang="es-AR" i="1" dirty="0" smtClean="0"/>
          </a:p>
          <a:p>
            <a:endParaRPr lang="es-AR" dirty="0"/>
          </a:p>
        </p:txBody>
      </p:sp>
    </p:spTree>
  </p:cSld>
  <p:clrMapOvr>
    <a:masterClrMapping/>
  </p:clrMapOvr>
  <p:transition/>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rgbClr val="0000FF"/>
          </a:solidFill>
        </p:spPr>
        <p:txBody>
          <a:bodyPr>
            <a:normAutofit fontScale="90000"/>
          </a:bodyPr>
          <a:lstStyle/>
          <a:p>
            <a:r>
              <a:rPr lang="es-ES" b="1" i="1" dirty="0" smtClean="0">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rPr>
              <a:t>MUNICIPIO DE PUERTO ESCONDIDO</a:t>
            </a:r>
            <a:r>
              <a:rPr lang="es-AR" b="1" i="1" dirty="0" smtClean="0"/>
              <a:t/>
            </a:r>
            <a:br>
              <a:rPr lang="es-AR" b="1" i="1" dirty="0" smtClean="0"/>
            </a:br>
            <a:endParaRPr lang="es-AR" b="1" i="1" dirty="0"/>
          </a:p>
        </p:txBody>
      </p:sp>
      <p:sp>
        <p:nvSpPr>
          <p:cNvPr id="3" name="2 Marcador de contenido"/>
          <p:cNvSpPr>
            <a:spLocks noGrp="1"/>
          </p:cNvSpPr>
          <p:nvPr>
            <p:ph idx="1"/>
          </p:nvPr>
        </p:nvSpPr>
        <p:spPr/>
        <p:txBody>
          <a:bodyPr>
            <a:normAutofit/>
          </a:bodyPr>
          <a:lstStyle/>
          <a:p>
            <a:r>
              <a:rPr lang="es-ES" sz="4000" b="1" i="1" dirty="0" smtClean="0"/>
              <a:t>NIT:</a:t>
            </a:r>
            <a:r>
              <a:rPr lang="es-ES" sz="4000" i="1" dirty="0" smtClean="0"/>
              <a:t> 800096770-7</a:t>
            </a:r>
            <a:endParaRPr lang="es-AR" sz="4000" i="1" dirty="0" smtClean="0"/>
          </a:p>
          <a:p>
            <a:r>
              <a:rPr lang="es-ES" sz="4000" b="1" i="1" dirty="0" smtClean="0"/>
              <a:t>Código </a:t>
            </a:r>
            <a:r>
              <a:rPr lang="es-ES" sz="4000" b="1" i="1" dirty="0" err="1" smtClean="0"/>
              <a:t>Dane</a:t>
            </a:r>
            <a:r>
              <a:rPr lang="es-ES" sz="4000" b="1" i="1" dirty="0" smtClean="0"/>
              <a:t>:</a:t>
            </a:r>
            <a:r>
              <a:rPr lang="es-ES" sz="4000" i="1" dirty="0" smtClean="0"/>
              <a:t> 23574</a:t>
            </a:r>
            <a:endParaRPr lang="es-AR" sz="4000" i="1" dirty="0" smtClean="0"/>
          </a:p>
          <a:p>
            <a:r>
              <a:rPr lang="es-ES" sz="4000" b="1" i="1" dirty="0" smtClean="0"/>
              <a:t>Gentilicio:</a:t>
            </a:r>
            <a:r>
              <a:rPr lang="es-ES" sz="4000" i="1" dirty="0" smtClean="0"/>
              <a:t> Porteño-porteña</a:t>
            </a:r>
            <a:endParaRPr lang="es-AR" sz="4000" i="1" dirty="0" smtClean="0"/>
          </a:p>
          <a:p>
            <a:r>
              <a:rPr lang="es-ES" sz="4000" b="1" i="1" dirty="0" smtClean="0"/>
              <a:t>Otros nombres que ha recibido el municipio</a:t>
            </a:r>
            <a:endParaRPr lang="es-AR" sz="4000" i="1" dirty="0">
              <a:solidFill>
                <a:schemeClr val="accent1">
                  <a:lumMod val="40000"/>
                  <a:lumOff val="60000"/>
                </a:schemeClr>
              </a:solidFill>
            </a:endParaRPr>
          </a:p>
        </p:txBody>
      </p:sp>
    </p:spTree>
  </p:cSld>
  <p:clrMapOvr>
    <a:masterClrMapping/>
  </p:clrMapOvr>
  <p:transition/>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rgbClr val="0000FF"/>
          </a:solidFill>
        </p:spPr>
        <p:txBody>
          <a:bodyPr>
            <a:normAutofit fontScale="90000"/>
          </a:bodyPr>
          <a:lstStyle/>
          <a:p>
            <a:r>
              <a:rPr lang="es-AR" i="1" dirty="0" smtClean="0">
                <a:ln w="18415" cmpd="sng">
                  <a:solidFill>
                    <a:srgbClr val="FFFFFF"/>
                  </a:solidFill>
                  <a:prstDash val="solid"/>
                </a:ln>
                <a:solidFill>
                  <a:srgbClr val="FF0000"/>
                </a:solidFill>
                <a:effectLst>
                  <a:outerShdw blurRad="63500" dir="3600000" algn="tl" rotWithShape="0">
                    <a:srgbClr val="000000">
                      <a:alpha val="70000"/>
                    </a:srgbClr>
                  </a:outerShdw>
                </a:effectLst>
              </a:rPr>
              <a:t>SIMBOLOS  PATRIOS  DE  PUERTO  ESCONDIDO</a:t>
            </a:r>
            <a:endParaRPr lang="es-AR" i="1" dirty="0">
              <a:ln w="18415" cmpd="sng">
                <a:solidFill>
                  <a:srgbClr val="FFFFFF"/>
                </a:solidFill>
                <a:prstDash val="solid"/>
              </a:ln>
              <a:solidFill>
                <a:srgbClr val="FF0000"/>
              </a:solidFill>
              <a:effectLst>
                <a:outerShdw blurRad="63500" dir="3600000" algn="tl" rotWithShape="0">
                  <a:srgbClr val="000000">
                    <a:alpha val="70000"/>
                  </a:srgbClr>
                </a:outerShdw>
              </a:effectLst>
            </a:endParaRPr>
          </a:p>
        </p:txBody>
      </p:sp>
      <p:sp>
        <p:nvSpPr>
          <p:cNvPr id="3" name="2 Marcador de contenido"/>
          <p:cNvSpPr>
            <a:spLocks noGrp="1"/>
          </p:cNvSpPr>
          <p:nvPr>
            <p:ph idx="1"/>
          </p:nvPr>
        </p:nvSpPr>
        <p:spPr/>
        <p:txBody>
          <a:bodyPr numCol="2">
            <a:noAutofit/>
          </a:bodyPr>
          <a:lstStyle/>
          <a:p>
            <a:r>
              <a:rPr lang="es-ES" sz="1100" dirty="0" smtClean="0"/>
              <a:t>HIMNO  </a:t>
            </a:r>
          </a:p>
          <a:p>
            <a:r>
              <a:rPr lang="es-ES" sz="1100" dirty="0" smtClean="0"/>
              <a:t>Coro</a:t>
            </a:r>
            <a:br>
              <a:rPr lang="es-ES" sz="1100" dirty="0" smtClean="0"/>
            </a:br>
            <a:r>
              <a:rPr lang="es-ES" sz="1100" dirty="0" smtClean="0"/>
              <a:t/>
            </a:r>
            <a:br>
              <a:rPr lang="es-ES" sz="1100" dirty="0" smtClean="0"/>
            </a:br>
            <a:r>
              <a:rPr lang="es-ES" sz="1100" dirty="0" smtClean="0"/>
              <a:t>Puerto Escondido tierra de ensueño bello remanso de paz y de amor hoy tus hijos prometen llevarte a la cumbre de la educación hoy tu himno cantamos con empeño orgullosos de nuestra región.</a:t>
            </a:r>
            <a:br>
              <a:rPr lang="es-ES" sz="1100" dirty="0" smtClean="0"/>
            </a:br>
            <a:r>
              <a:rPr lang="es-ES" sz="1100" dirty="0" smtClean="0"/>
              <a:t/>
            </a:r>
            <a:br>
              <a:rPr lang="es-ES" sz="1100" dirty="0" smtClean="0"/>
            </a:br>
            <a:r>
              <a:rPr lang="es-ES" sz="1100" dirty="0" smtClean="0"/>
              <a:t>I</a:t>
            </a:r>
            <a:br>
              <a:rPr lang="es-ES" sz="1100" dirty="0" smtClean="0"/>
            </a:br>
            <a:r>
              <a:rPr lang="es-ES" sz="1100" dirty="0" smtClean="0"/>
              <a:t>De Barú llegaron explorando aquellos aguerridos pobladores alegres </a:t>
            </a:r>
            <a:r>
              <a:rPr lang="es-ES" sz="1100" dirty="0" err="1" smtClean="0"/>
              <a:t>bullerengue</a:t>
            </a:r>
            <a:r>
              <a:rPr lang="es-ES" sz="1100" dirty="0" smtClean="0"/>
              <a:t> cantando que es cultura y raíz fundadores.</a:t>
            </a:r>
            <a:br>
              <a:rPr lang="es-ES" sz="1100" dirty="0" smtClean="0"/>
            </a:br>
            <a:r>
              <a:rPr lang="es-ES" sz="1100" dirty="0" smtClean="0"/>
              <a:t/>
            </a:r>
            <a:br>
              <a:rPr lang="es-ES" sz="1100" dirty="0" smtClean="0"/>
            </a:br>
            <a:r>
              <a:rPr lang="es-ES" sz="1100" dirty="0" smtClean="0"/>
              <a:t>II</a:t>
            </a:r>
            <a:br>
              <a:rPr lang="es-ES" sz="1100" dirty="0" smtClean="0"/>
            </a:br>
            <a:r>
              <a:rPr lang="es-ES" sz="1100" dirty="0" smtClean="0"/>
              <a:t>Con </a:t>
            </a:r>
            <a:r>
              <a:rPr lang="es-ES" sz="1100" dirty="0" err="1" smtClean="0"/>
              <a:t>vueltiao</a:t>
            </a:r>
            <a:r>
              <a:rPr lang="es-ES" sz="1100" dirty="0" smtClean="0"/>
              <a:t>, con porros y abarcas también anclaron en esta región hombres que no llegaron en abarcas trayendo del </a:t>
            </a:r>
            <a:r>
              <a:rPr lang="es-ES" sz="1100" dirty="0" err="1" smtClean="0"/>
              <a:t>Sinú</a:t>
            </a:r>
            <a:r>
              <a:rPr lang="es-ES" sz="1100" dirty="0" smtClean="0"/>
              <a:t> su tradición.</a:t>
            </a:r>
            <a:br>
              <a:rPr lang="es-ES" sz="1100" dirty="0" smtClean="0"/>
            </a:br>
            <a:r>
              <a:rPr lang="es-ES" sz="1100" dirty="0" smtClean="0"/>
              <a:t/>
            </a:r>
            <a:br>
              <a:rPr lang="es-ES" sz="1100" dirty="0" smtClean="0"/>
            </a:br>
            <a:r>
              <a:rPr lang="es-ES" sz="1100" dirty="0" smtClean="0"/>
              <a:t>III</a:t>
            </a:r>
            <a:br>
              <a:rPr lang="es-ES" sz="1100" dirty="0" smtClean="0"/>
            </a:br>
            <a:r>
              <a:rPr lang="es-ES" sz="1100" dirty="0" smtClean="0"/>
              <a:t>Los potreros producen ganados aquí nacen en gran cantidad y en la orilla se escucha el rugido de las olas que vienen del mar.</a:t>
            </a:r>
            <a:br>
              <a:rPr lang="es-ES" sz="1100" dirty="0" smtClean="0"/>
            </a:br>
            <a:r>
              <a:rPr lang="es-ES" sz="1100" dirty="0" smtClean="0"/>
              <a:t/>
            </a:r>
            <a:br>
              <a:rPr lang="es-ES" sz="1100" dirty="0" smtClean="0"/>
            </a:br>
            <a:r>
              <a:rPr lang="es-ES" sz="1100" dirty="0" smtClean="0"/>
              <a:t>IV</a:t>
            </a:r>
            <a:br>
              <a:rPr lang="es-ES" sz="1100" dirty="0" smtClean="0"/>
            </a:br>
            <a:r>
              <a:rPr lang="es-ES" sz="1100" dirty="0" smtClean="0"/>
              <a:t>El turista que llega en ti encuentra un paraíso que no ha de olvidar Puerto Escondido te brinda por siempre todo un entorno de amor y paz.</a:t>
            </a:r>
            <a:br>
              <a:rPr lang="es-ES" sz="1100" dirty="0" smtClean="0"/>
            </a:br>
            <a:r>
              <a:rPr lang="es-ES" sz="1100" dirty="0" smtClean="0"/>
              <a:t>Coro</a:t>
            </a:r>
            <a:br>
              <a:rPr lang="es-ES" sz="1100" dirty="0" smtClean="0"/>
            </a:br>
            <a:r>
              <a:rPr lang="es-ES" sz="1100" dirty="0" err="1" smtClean="0"/>
              <a:t>Tortugón</a:t>
            </a:r>
            <a:r>
              <a:rPr lang="es-ES" sz="1100" dirty="0" smtClean="0"/>
              <a:t> como un gran centinela testigo mudo tornado canción recordando la historia pasada de tus hijos con gloria y amor.</a:t>
            </a:r>
            <a:br>
              <a:rPr lang="es-ES" sz="1100" dirty="0" smtClean="0"/>
            </a:br>
            <a:r>
              <a:rPr lang="es-ES" sz="1100" dirty="0" smtClean="0"/>
              <a:t/>
            </a:r>
            <a:br>
              <a:rPr lang="es-ES" sz="1100" dirty="0" smtClean="0"/>
            </a:br>
            <a:r>
              <a:rPr lang="es-ES" sz="1100" dirty="0" smtClean="0"/>
              <a:t>VI</a:t>
            </a:r>
            <a:br>
              <a:rPr lang="es-ES" sz="1100" dirty="0" smtClean="0"/>
            </a:br>
            <a:r>
              <a:rPr lang="es-ES" sz="1100" dirty="0" smtClean="0"/>
              <a:t>Legendario Río Canalete sus aguas prodigiosas te bañan irrigando por doquier, con </a:t>
            </a:r>
            <a:r>
              <a:rPr lang="es-ES" sz="1100" dirty="0" err="1" smtClean="0"/>
              <a:t>templeza</a:t>
            </a:r>
            <a:r>
              <a:rPr lang="es-ES" sz="1100" dirty="0" smtClean="0"/>
              <a:t> esta tierra surcando sus entrañas.</a:t>
            </a:r>
            <a:br>
              <a:rPr lang="es-ES" sz="1100" dirty="0" smtClean="0"/>
            </a:br>
            <a:r>
              <a:rPr lang="es-ES" sz="1100" dirty="0" smtClean="0"/>
              <a:t/>
            </a:r>
            <a:br>
              <a:rPr lang="es-ES" sz="1100" dirty="0" smtClean="0"/>
            </a:br>
            <a:r>
              <a:rPr lang="es-ES" sz="1100" dirty="0" smtClean="0"/>
              <a:t>VII</a:t>
            </a:r>
            <a:br>
              <a:rPr lang="es-ES" sz="1100" dirty="0" smtClean="0"/>
            </a:br>
            <a:r>
              <a:rPr lang="es-ES" sz="1100" dirty="0" smtClean="0"/>
              <a:t>Majestuosas te bañan tus olas y los campos se ven ya verdear al horizonte una isla se asoma y en el parque Bolívar triunfal.</a:t>
            </a:r>
            <a:br>
              <a:rPr lang="es-ES" sz="1100" dirty="0" smtClean="0"/>
            </a:br>
            <a:r>
              <a:rPr lang="es-ES" sz="1100" dirty="0" smtClean="0"/>
              <a:t>VIII</a:t>
            </a:r>
            <a:br>
              <a:rPr lang="es-ES" sz="1100" dirty="0" smtClean="0"/>
            </a:br>
            <a:r>
              <a:rPr lang="es-ES" sz="1100" dirty="0" smtClean="0"/>
              <a:t>Tus mujeres, tus hombres, tu mar, tus montañas, tu cielo, tu sol forman un coro invitando a cantar un </a:t>
            </a:r>
            <a:r>
              <a:rPr lang="es-ES" sz="1100" dirty="0" err="1" smtClean="0"/>
              <a:t>bullerengue</a:t>
            </a:r>
            <a:r>
              <a:rPr lang="es-ES" sz="1100" dirty="0" smtClean="0"/>
              <a:t> de nuestro folclor</a:t>
            </a:r>
            <a:br>
              <a:rPr lang="es-ES" sz="1100" dirty="0" smtClean="0"/>
            </a:br>
            <a:endParaRPr lang="es-AR" sz="1100" dirty="0" smtClean="0"/>
          </a:p>
          <a:p>
            <a:endParaRPr lang="es-AR" sz="1100" dirty="0"/>
          </a:p>
        </p:txBody>
      </p:sp>
    </p:spTree>
  </p:cSld>
  <p:clrMapOvr>
    <a:masterClrMapping/>
  </p:clrMapOvr>
  <p:transition/>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0"/>
            <a:ext cx="8229600" cy="1417638"/>
          </a:xfrm>
          <a:solidFill>
            <a:srgbClr val="0000FF"/>
          </a:solidFill>
        </p:spPr>
        <p:txBody>
          <a:bodyPr>
            <a:normAutofit fontScale="90000"/>
          </a:bodyPr>
          <a:lstStyle/>
          <a:p>
            <a:r>
              <a:rPr lang="es-ES" i="1" dirty="0" smtClean="0">
                <a:ln w="18415" cmpd="sng">
                  <a:solidFill>
                    <a:srgbClr val="FFFFFF"/>
                  </a:solidFill>
                  <a:prstDash val="solid"/>
                </a:ln>
                <a:solidFill>
                  <a:srgbClr val="FF0000"/>
                </a:solidFill>
                <a:effectLst>
                  <a:outerShdw blurRad="63500" dir="3600000" algn="tl" rotWithShape="0">
                    <a:srgbClr val="000000">
                      <a:alpha val="70000"/>
                    </a:srgbClr>
                  </a:outerShdw>
                </a:effectLst>
              </a:rPr>
              <a:t>HISTORIA </a:t>
            </a:r>
            <a:r>
              <a:rPr lang="es-AR" i="1" dirty="0" smtClean="0">
                <a:ln w="18415" cmpd="sng">
                  <a:solidFill>
                    <a:srgbClr val="FFFFFF"/>
                  </a:solidFill>
                  <a:prstDash val="solid"/>
                </a:ln>
                <a:solidFill>
                  <a:srgbClr val="FF0000"/>
                </a:solidFill>
                <a:effectLst>
                  <a:outerShdw blurRad="63500" dir="3600000" algn="tl" rotWithShape="0">
                    <a:srgbClr val="000000">
                      <a:alpha val="70000"/>
                    </a:srgbClr>
                  </a:outerShdw>
                </a:effectLst>
              </a:rPr>
              <a:t/>
            </a:r>
            <a:br>
              <a:rPr lang="es-AR" i="1" dirty="0" smtClean="0">
                <a:ln w="18415" cmpd="sng">
                  <a:solidFill>
                    <a:srgbClr val="FFFFFF"/>
                  </a:solidFill>
                  <a:prstDash val="solid"/>
                </a:ln>
                <a:solidFill>
                  <a:srgbClr val="FF0000"/>
                </a:solidFill>
                <a:effectLst>
                  <a:outerShdw blurRad="63500" dir="3600000" algn="tl" rotWithShape="0">
                    <a:srgbClr val="000000">
                      <a:alpha val="70000"/>
                    </a:srgbClr>
                  </a:outerShdw>
                </a:effectLst>
              </a:rPr>
            </a:br>
            <a:endParaRPr lang="es-AR" i="1" dirty="0">
              <a:ln w="18415" cmpd="sng">
                <a:solidFill>
                  <a:srgbClr val="FFFFFF"/>
                </a:solidFill>
                <a:prstDash val="solid"/>
              </a:ln>
              <a:solidFill>
                <a:srgbClr val="FF0000"/>
              </a:solidFill>
              <a:effectLst>
                <a:outerShdw blurRad="63500" dir="3600000" algn="tl" rotWithShape="0">
                  <a:srgbClr val="000000">
                    <a:alpha val="70000"/>
                  </a:srgbClr>
                </a:outerShdw>
              </a:effectLst>
            </a:endParaRPr>
          </a:p>
        </p:txBody>
      </p:sp>
      <p:sp>
        <p:nvSpPr>
          <p:cNvPr id="3" name="2 Marcador de contenido"/>
          <p:cNvSpPr>
            <a:spLocks noGrp="1"/>
          </p:cNvSpPr>
          <p:nvPr>
            <p:ph idx="1"/>
          </p:nvPr>
        </p:nvSpPr>
        <p:spPr/>
        <p:txBody>
          <a:bodyPr>
            <a:noAutofit/>
          </a:bodyPr>
          <a:lstStyle/>
          <a:p>
            <a:r>
              <a:rPr lang="es-ES" sz="1400" i="1" dirty="0" smtClean="0"/>
              <a:t>Se tienen noticia que en el año de 1854 los hermanos Casimiro, Máximo, José Blas y Nicomedes Díaz, llegaron procedentes de Barú y se establecieron en el sitio que hoy se conoce con el nombre de Puerto Escondido Viejo. Otra familia de apellido Barrios, también de la isla de Barú, cerca de Cartagena, atraída por los relatos que llevaban los marineros, sobre la fertilidad de estas tierras y de la bondad de sus moradores, se vino a instalar en estos lugares.</a:t>
            </a:r>
            <a:br>
              <a:rPr lang="es-ES" sz="1400" i="1" dirty="0" smtClean="0"/>
            </a:br>
            <a:r>
              <a:rPr lang="es-ES" sz="1400" i="1" dirty="0" smtClean="0"/>
              <a:t/>
            </a:r>
            <a:br>
              <a:rPr lang="es-ES" sz="1400" i="1" dirty="0" smtClean="0"/>
            </a:br>
            <a:r>
              <a:rPr lang="es-ES" sz="1400" i="1" dirty="0" smtClean="0"/>
              <a:t>Al ir aumentando la población decidieron trasladar sus ranchos al sitio que hoy se llama barrio Simón Bolívar, por estar cerca de una laguna que abastece de agua a la comunidad, llegó a ser Puerto Escondido, el nuevo, el principal caserío de esta costa, por lo cual la Asamblea del Departamento de Bolívar lo erigió como corregimiento del Municipio de Lorica por la Ordenanza Nº 42 de abril 27 de 1923.</a:t>
            </a:r>
            <a:br>
              <a:rPr lang="es-ES" sz="1400" i="1" dirty="0" smtClean="0"/>
            </a:br>
            <a:r>
              <a:rPr lang="es-ES" sz="1400" i="1" dirty="0" smtClean="0"/>
              <a:t/>
            </a:r>
            <a:br>
              <a:rPr lang="es-ES" sz="1400" i="1" dirty="0" smtClean="0"/>
            </a:br>
            <a:r>
              <a:rPr lang="es-ES" sz="1400" i="1" dirty="0" smtClean="0"/>
              <a:t>Por la Ordenanza Nº 53 de abril 24 de 1928 la asamblea de Bolívar aclaró que el corregimiento de Puerto Escondido comprendía los caseríos o agregaciones de Yuca, Mangle, Alta Clara, Tierra Adentro, Agua Viva, Palmar, </a:t>
            </a:r>
            <a:r>
              <a:rPr lang="es-ES" sz="1400" i="1" dirty="0" err="1" smtClean="0"/>
              <a:t>Morindó</a:t>
            </a:r>
            <a:r>
              <a:rPr lang="es-ES" sz="1400" i="1" dirty="0" smtClean="0"/>
              <a:t> y Puerto Escondido, su cabecera.</a:t>
            </a:r>
            <a:br>
              <a:rPr lang="es-ES" sz="1400" i="1" dirty="0" smtClean="0"/>
            </a:br>
            <a:r>
              <a:rPr lang="es-ES" sz="1400" i="1" dirty="0" smtClean="0"/>
              <a:t/>
            </a:r>
            <a:br>
              <a:rPr lang="es-ES" sz="1400" i="1" dirty="0" smtClean="0"/>
            </a:br>
            <a:r>
              <a:rPr lang="es-ES" sz="1400" i="1" dirty="0" smtClean="0"/>
              <a:t>El departamento de Córdoba, por Ordenanza Nº 011 de 1961, reglamentada por el Decreto Nº 00639 del mismo año, erigió en municipio a Puerto Escondido, con los siguientes caseríos: Alta Clara, Tierra Adentro, Agua Viva, El Palmar, </a:t>
            </a:r>
            <a:r>
              <a:rPr lang="es-ES" sz="1400" i="1" dirty="0" err="1" smtClean="0"/>
              <a:t>Morindó</a:t>
            </a:r>
            <a:r>
              <a:rPr lang="es-ES" sz="1400" i="1" dirty="0" smtClean="0"/>
              <a:t>, Filadelfia, los Sabalitos, la Ciénaga, Caballo Blanco, la Pancha, Plan Parejo, el Central Bolívar y la Isla de Tortuguilla. Tales caseríos dependerían directamente de la cabecera.</a:t>
            </a:r>
            <a:br>
              <a:rPr lang="es-ES" sz="1400" i="1" dirty="0" smtClean="0"/>
            </a:br>
            <a:r>
              <a:rPr lang="es-ES" sz="1400" i="1" dirty="0" smtClean="0"/>
              <a:t/>
            </a:r>
            <a:br>
              <a:rPr lang="es-ES" sz="1400" i="1" dirty="0" smtClean="0"/>
            </a:br>
            <a:r>
              <a:rPr lang="es-ES" sz="1400" i="1" dirty="0" smtClean="0"/>
              <a:t>“Se trata de una cultura que hunde sus raizales en lo más hondo de la herencia africana, pero enriquecida a lo largo de 2 siglos por la migración de colonos en un mosaico de mestizaje” (Monografía de Puerto Escondido).</a:t>
            </a:r>
            <a:br>
              <a:rPr lang="es-ES" sz="1400" i="1" dirty="0" smtClean="0"/>
            </a:br>
            <a:endParaRPr lang="es-AR" sz="1400" i="1" dirty="0"/>
          </a:p>
        </p:txBody>
      </p:sp>
    </p:spTree>
  </p:cSld>
  <p:clrMapOvr>
    <a:masterClrMapping/>
  </p:clrMapOvr>
  <p:transition/>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rgbClr val="0000FF"/>
          </a:solidFill>
        </p:spPr>
        <p:txBody>
          <a:bodyPr>
            <a:normAutofit fontScale="90000"/>
          </a:bodyPr>
          <a:lstStyle/>
          <a:p>
            <a:r>
              <a:rPr lang="es-ES" i="1" dirty="0" smtClean="0">
                <a:ln w="18415" cmpd="sng">
                  <a:solidFill>
                    <a:srgbClr val="FFFFFF"/>
                  </a:solidFill>
                  <a:prstDash val="solid"/>
                </a:ln>
                <a:solidFill>
                  <a:srgbClr val="FF0000"/>
                </a:solidFill>
                <a:effectLst>
                  <a:outerShdw blurRad="63500" dir="3600000" algn="tl" rotWithShape="0">
                    <a:srgbClr val="000000">
                      <a:alpha val="70000"/>
                    </a:srgbClr>
                  </a:outerShdw>
                </a:effectLst>
              </a:rPr>
              <a:t>GEOGRAFÍA </a:t>
            </a:r>
            <a:r>
              <a:rPr lang="es-AR" i="1" dirty="0" smtClean="0">
                <a:ln w="18415" cmpd="sng">
                  <a:solidFill>
                    <a:srgbClr val="FFFFFF"/>
                  </a:solidFill>
                  <a:prstDash val="solid"/>
                </a:ln>
                <a:solidFill>
                  <a:srgbClr val="FF0000"/>
                </a:solidFill>
                <a:effectLst>
                  <a:outerShdw blurRad="63500" dir="3600000" algn="tl" rotWithShape="0">
                    <a:srgbClr val="000000">
                      <a:alpha val="70000"/>
                    </a:srgbClr>
                  </a:outerShdw>
                </a:effectLst>
              </a:rPr>
              <a:t/>
            </a:r>
            <a:br>
              <a:rPr lang="es-AR" i="1" dirty="0" smtClean="0">
                <a:ln w="18415" cmpd="sng">
                  <a:solidFill>
                    <a:srgbClr val="FFFFFF"/>
                  </a:solidFill>
                  <a:prstDash val="solid"/>
                </a:ln>
                <a:solidFill>
                  <a:srgbClr val="FF0000"/>
                </a:solidFill>
                <a:effectLst>
                  <a:outerShdw blurRad="63500" dir="3600000" algn="tl" rotWithShape="0">
                    <a:srgbClr val="000000">
                      <a:alpha val="70000"/>
                    </a:srgbClr>
                  </a:outerShdw>
                </a:effectLst>
              </a:rPr>
            </a:br>
            <a:endParaRPr lang="es-AR" i="1" dirty="0">
              <a:ln w="18415" cmpd="sng">
                <a:solidFill>
                  <a:srgbClr val="FFFFFF"/>
                </a:solidFill>
                <a:prstDash val="solid"/>
              </a:ln>
              <a:solidFill>
                <a:srgbClr val="FF0000"/>
              </a:solidFill>
              <a:effectLst>
                <a:outerShdw blurRad="63500" dir="3600000" algn="tl" rotWithShape="0">
                  <a:srgbClr val="000000">
                    <a:alpha val="70000"/>
                  </a:srgbClr>
                </a:outerShdw>
              </a:effectLst>
            </a:endParaRPr>
          </a:p>
        </p:txBody>
      </p:sp>
      <p:sp>
        <p:nvSpPr>
          <p:cNvPr id="3" name="2 Marcador de contenido"/>
          <p:cNvSpPr>
            <a:spLocks noGrp="1"/>
          </p:cNvSpPr>
          <p:nvPr>
            <p:ph idx="1"/>
          </p:nvPr>
        </p:nvSpPr>
        <p:spPr/>
        <p:txBody>
          <a:bodyPr>
            <a:normAutofit fontScale="32500" lnSpcReduction="20000"/>
          </a:bodyPr>
          <a:lstStyle/>
          <a:p>
            <a:r>
              <a:rPr lang="es-ES" sz="4900" b="1" i="1" dirty="0" smtClean="0"/>
              <a:t>En primera instancia se vivió en el Municipio un poblamiento inmigrante procedente de las Islas de Barú y Cartagena ubicándose en la zona costanera y el en siglo XX se presentó una segunda población procedente de los resguardos indígenas de San Andrés de Sotavento. Posteriormente se generó una </a:t>
            </a:r>
            <a:r>
              <a:rPr lang="es-ES" sz="4900" b="1" i="1" dirty="0" err="1" smtClean="0"/>
              <a:t>contracolonización</a:t>
            </a:r>
            <a:r>
              <a:rPr lang="es-ES" sz="4900" b="1" i="1" dirty="0" smtClean="0"/>
              <a:t>, de personas que aprovecharon la Civilización y las influencias para apoderarse “legalmente” de las tierras conllevando a que se generara la explotación de madera, convirtiéndose la cabecera Municipal y Cristo Rey en puertos y mercados de abastecimiento e intercambio de mercancía.</a:t>
            </a:r>
            <a:br>
              <a:rPr lang="es-ES" sz="4900" b="1" i="1" dirty="0" smtClean="0"/>
            </a:br>
            <a:r>
              <a:rPr lang="es-ES" sz="4900" b="1" i="1" dirty="0" smtClean="0"/>
              <a:t/>
            </a:r>
            <a:br>
              <a:rPr lang="es-ES" sz="4900" b="1" i="1" dirty="0" smtClean="0"/>
            </a:br>
            <a:r>
              <a:rPr lang="es-ES" sz="4900" b="1" i="1" dirty="0" smtClean="0"/>
              <a:t>Mas adelante sigue un período de estabilización que permite el crecimiento de la población entre los años 1950 y 1980. En esta etapa se presenta un hecho económico que permite un realce en la población y la economía de la cabecera Municipal y Cristo Rey, es el incremento del contrabando procedente de Panamá. Por el posterior decaimiento del contrabando y el incremento de la ganadería inicia una etapa de dificultades y despoblamiento en las zonas urbana y rural del Municipio, iniciándose un flujo migratorio donde se estima aproximadamente una población de 2.424 habitantes fuera del territorio Municipal. </a:t>
            </a:r>
            <a:br>
              <a:rPr lang="es-ES" sz="4900" b="1" i="1" dirty="0" smtClean="0"/>
            </a:br>
            <a:r>
              <a:rPr lang="es-ES" sz="4900" b="1" i="1" dirty="0" smtClean="0"/>
              <a:t/>
            </a:r>
            <a:br>
              <a:rPr lang="es-ES" sz="4900" b="1" i="1" dirty="0" smtClean="0"/>
            </a:br>
            <a:r>
              <a:rPr lang="es-ES" sz="4900" b="1" i="1" dirty="0" smtClean="0"/>
              <a:t>En el Municipio de Puerto Escondido según información proyectada por los registros del DANE para el año 2005 existe una población de aproximadamente 10.985 habitantes, de los cuales el 27.41 % habitan en la zona urbana (3.012) y el 72.58% en la zona rural (7.973).</a:t>
            </a:r>
            <a:br>
              <a:rPr lang="es-ES" sz="4900" b="1" i="1" dirty="0" smtClean="0"/>
            </a:br>
            <a:r>
              <a:rPr lang="es-ES" sz="4900" b="1" i="1" dirty="0" smtClean="0"/>
              <a:t>Tabla Distribución de la Población Municipio Puerto Escondido</a:t>
            </a:r>
            <a:br>
              <a:rPr lang="es-ES" sz="4900" b="1" i="1" dirty="0" smtClean="0"/>
            </a:br>
            <a:r>
              <a:rPr lang="es-ES" sz="4900" b="1" i="1" dirty="0" smtClean="0"/>
              <a:t>ZONA Nº HABITANTES PORCENTAJE (%)</a:t>
            </a:r>
            <a:br>
              <a:rPr lang="es-ES" sz="4900" b="1" i="1" dirty="0" smtClean="0"/>
            </a:br>
            <a:r>
              <a:rPr lang="es-ES" sz="4900" b="1" i="1" dirty="0" smtClean="0"/>
              <a:t>Urbana 3.012 27.41</a:t>
            </a:r>
            <a:r>
              <a:rPr lang="es-ES" b="1" i="1" dirty="0" smtClean="0"/>
              <a:t/>
            </a:r>
            <a:br>
              <a:rPr lang="es-ES" b="1" i="1" dirty="0" smtClean="0"/>
            </a:br>
            <a:endParaRPr lang="es-AR" b="1" i="1" dirty="0"/>
          </a:p>
        </p:txBody>
      </p:sp>
    </p:spTree>
  </p:cSld>
  <p:clrMapOvr>
    <a:masterClrMapping/>
  </p:clrMapOvr>
  <p:transition/>
  <p:timing>
    <p:tnLst>
      <p:par>
        <p:cT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rgbClr val="0000FF"/>
          </a:solidFill>
        </p:spPr>
        <p:txBody>
          <a:bodyPr>
            <a:normAutofit fontScale="90000"/>
          </a:bodyPr>
          <a:lstStyle/>
          <a:p>
            <a:r>
              <a:rPr lang="es-ES" i="1" dirty="0" smtClean="0">
                <a:ln w="18415" cmpd="sng">
                  <a:solidFill>
                    <a:srgbClr val="FFFFFF"/>
                  </a:solidFill>
                  <a:prstDash val="solid"/>
                </a:ln>
                <a:solidFill>
                  <a:srgbClr val="FF0000"/>
                </a:solidFill>
                <a:effectLst>
                  <a:outerShdw blurRad="63500" dir="3600000" algn="tl" rotWithShape="0">
                    <a:srgbClr val="000000">
                      <a:alpha val="70000"/>
                    </a:srgbClr>
                  </a:outerShdw>
                </a:effectLst>
              </a:rPr>
              <a:t>ECOLOGÍA</a:t>
            </a:r>
            <a:r>
              <a:rPr lang="es-ES" b="1" i="1" dirty="0" smtClean="0">
                <a:solidFill>
                  <a:srgbClr val="FF0000"/>
                </a:solidFill>
              </a:rPr>
              <a:t> </a:t>
            </a:r>
            <a:r>
              <a:rPr lang="es-AR" b="1" i="1" dirty="0" smtClean="0">
                <a:solidFill>
                  <a:srgbClr val="FF0000"/>
                </a:solidFill>
              </a:rPr>
              <a:t/>
            </a:r>
            <a:br>
              <a:rPr lang="es-AR" b="1" i="1" dirty="0" smtClean="0">
                <a:solidFill>
                  <a:srgbClr val="FF0000"/>
                </a:solidFill>
              </a:rPr>
            </a:br>
            <a:endParaRPr lang="es-AR" i="1" dirty="0">
              <a:solidFill>
                <a:srgbClr val="FF0000"/>
              </a:solidFill>
            </a:endParaRPr>
          </a:p>
        </p:txBody>
      </p:sp>
      <p:sp>
        <p:nvSpPr>
          <p:cNvPr id="3" name="2 Marcador de contenido"/>
          <p:cNvSpPr>
            <a:spLocks noGrp="1"/>
          </p:cNvSpPr>
          <p:nvPr>
            <p:ph idx="1"/>
          </p:nvPr>
        </p:nvSpPr>
        <p:spPr/>
        <p:txBody>
          <a:bodyPr>
            <a:normAutofit fontScale="47500" lnSpcReduction="20000"/>
          </a:bodyPr>
          <a:lstStyle/>
          <a:p>
            <a:r>
              <a:rPr lang="es-ES" b="1" i="1" dirty="0" smtClean="0"/>
              <a:t>El Municipio comienza desde el río Mangle hasta un punto intermedio entre la desembocadura del río Canalete y Puerto Rey. Por el norte, limita con San Bernardo del Viento y Lorica. Por el este colinda con el Municipio de San Pelayo, desde Mangle hasta la quebrada del Montón, siguiendo la loma del pantano hasta la cuchilla del Morrocoy, con una entrada a la quebrada de Iguana. Por el sur limita con Los Córdobas:</a:t>
            </a:r>
            <a:br>
              <a:rPr lang="es-ES" b="1" i="1" dirty="0" smtClean="0"/>
            </a:br>
            <a:r>
              <a:rPr lang="es-ES" b="1" i="1" dirty="0" smtClean="0"/>
              <a:t>La posición latitudinal y la ausencia de elevaciones orográficas significativas, colocan a la totalidad del territorio, dentro de lo que comúnmente se ha denominado tierras cálidas, con deficiente precipitación y temperaturas elevadas. Según la clasificación de zonas de vida de Leslie R. </a:t>
            </a:r>
            <a:r>
              <a:rPr lang="es-ES" b="1" i="1" dirty="0" err="1" smtClean="0"/>
              <a:t>Holdridge</a:t>
            </a:r>
            <a:r>
              <a:rPr lang="es-ES" b="1" i="1" dirty="0" smtClean="0"/>
              <a:t> todo el territorio corresponde a un Bosque Seco Tropical (bs - T) con temperaturas superiores a 24º C y un promedio de lluvias que oscila entre 1.000 1.500 mm anuales.</a:t>
            </a:r>
            <a:br>
              <a:rPr lang="es-ES" b="1" i="1" dirty="0" smtClean="0"/>
            </a:br>
            <a:r>
              <a:rPr lang="es-ES" b="1" i="1" dirty="0" smtClean="0"/>
              <a:t>La precipitación pluvial durante el año, marca un período de lluvias bien definido. Las lluvias cuya intensidad no sobrepasa los 150 mm se presentan durante el período de abril noviembre, siendo los meses de agosto a septiembre los de mayor precipitación, con un promedio de 190 mm mensuales. Durante los meses de abril y junio se presentan lluvias intensas pero poco continuas. período de escasa precipitación abarca los meses de diciembre a marzo, con promedio no mayor a 40 mm mensuales.</a:t>
            </a:r>
            <a:br>
              <a:rPr lang="es-ES" b="1" i="1" dirty="0" smtClean="0"/>
            </a:br>
            <a:r>
              <a:rPr lang="es-ES" b="1" i="1" dirty="0" smtClean="0"/>
              <a:t>La posición latitudinal del municipio ( 76º16' oeste) y longitudinal (9º02' norte y 3º53' sur), hace que su territorio disponga de unas 12 horas de luz diaria durante todo el año. La luminosidad se sitúa entre 2.200 y 2.400 horas/luz/año.</a:t>
            </a:r>
            <a:br>
              <a:rPr lang="es-ES" b="1" i="1" dirty="0" smtClean="0"/>
            </a:br>
            <a:r>
              <a:rPr lang="es-ES" b="1" i="1" dirty="0" smtClean="0"/>
              <a:t>Los vientos alisios son los predominantes en la zona con dirección Noreste durante el verano y con dirección sudeste durante la época de lluvias.</a:t>
            </a:r>
            <a:r>
              <a:rPr lang="es-ES" dirty="0" smtClean="0"/>
              <a:t/>
            </a:r>
            <a:br>
              <a:rPr lang="es-ES" dirty="0" smtClean="0"/>
            </a:br>
            <a:endParaRPr lang="es-AR" dirty="0"/>
          </a:p>
        </p:txBody>
      </p:sp>
    </p:spTree>
  </p:cSld>
  <p:clrMapOvr>
    <a:masterClrMapping/>
  </p:clrMapOvr>
  <p:transition/>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rgbClr val="0000FF"/>
          </a:solidFill>
        </p:spPr>
        <p:txBody>
          <a:bodyPr>
            <a:normAutofit fontScale="90000"/>
          </a:bodyPr>
          <a:lstStyle/>
          <a:p>
            <a:r>
              <a:rPr lang="es-ES" b="1" i="1" dirty="0" smtClean="0"/>
              <a:t>ECONOMÍA </a:t>
            </a:r>
            <a:r>
              <a:rPr lang="es-AR" b="1" i="1" dirty="0" smtClean="0"/>
              <a:t/>
            </a:r>
            <a:br>
              <a:rPr lang="es-AR" b="1" i="1" dirty="0" smtClean="0"/>
            </a:br>
            <a:endParaRPr lang="es-AR" b="1" i="1" dirty="0"/>
          </a:p>
        </p:txBody>
      </p:sp>
      <p:sp>
        <p:nvSpPr>
          <p:cNvPr id="3" name="2 Marcador de contenido"/>
          <p:cNvSpPr>
            <a:spLocks noGrp="1"/>
          </p:cNvSpPr>
          <p:nvPr>
            <p:ph idx="1"/>
          </p:nvPr>
        </p:nvSpPr>
        <p:spPr/>
        <p:txBody>
          <a:bodyPr/>
          <a:lstStyle/>
          <a:p>
            <a:r>
              <a:rPr lang="es-ES" b="1" i="1" dirty="0" smtClean="0"/>
              <a:t>El Municipio de Puerto escondido, en su actividad económica esta relacionado principalmente con la ganadería extensiva y la agricultura tradicional. Siendo el sector agropecuario la principal fuente generadora de ingresos y de trabajo, siguiendo en menor escala la agricultura tradicional, el comercio, la pesca y el turismo.</a:t>
            </a:r>
            <a:endParaRPr lang="es-AR" b="1" i="1" dirty="0"/>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rgbClr val="993366"/>
          </a:solidFill>
          <a:ln>
            <a:solidFill>
              <a:srgbClr val="FF0000"/>
            </a:solidFill>
          </a:ln>
        </p:spPr>
        <p:txBody>
          <a:bodyPr>
            <a:normAutofit/>
          </a:bodyPr>
          <a:lstStyle/>
          <a:p>
            <a:r>
              <a:rPr lang="es-ES_tradnl" sz="60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AGRICULTURA</a:t>
            </a:r>
            <a:endParaRPr lang="es-ES_tradnl" sz="60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
        <p:nvSpPr>
          <p:cNvPr id="3" name="2 Marcador de contenido"/>
          <p:cNvSpPr>
            <a:spLocks noGrp="1"/>
          </p:cNvSpPr>
          <p:nvPr>
            <p:ph idx="1"/>
          </p:nvPr>
        </p:nvSpPr>
        <p:spPr/>
        <p:txBody>
          <a:bodyPr>
            <a:normAutofit/>
          </a:bodyPr>
          <a:lstStyle/>
          <a:p>
            <a:pPr>
              <a:buNone/>
            </a:pPr>
            <a:r>
              <a:rPr lang="es-ES" sz="3600" b="1" i="1" dirty="0" smtClean="0"/>
              <a:t>Representa el 8% del total del territorio. Se estima que unas 170.000 hectáreas están dedicadas a cultivos semestrales, anuales y permanentes. Los principales productos son el maíz, algodón, arroz, ñame, yuca, coco, sorgo, ajonjolí, etc.</a:t>
            </a:r>
            <a:endParaRPr lang="es-ES_tradnl" sz="3600" b="1" i="1" dirty="0" smtClean="0"/>
          </a:p>
          <a:p>
            <a:pPr>
              <a:buNone/>
            </a:pPr>
            <a:endParaRPr lang="es-ES_tradnl" sz="2800" dirty="0" smtClean="0"/>
          </a:p>
          <a:p>
            <a:pPr>
              <a:buNone/>
            </a:pPr>
            <a:r>
              <a:rPr lang="es-ES" sz="2800" dirty="0" smtClean="0"/>
              <a:t>.</a:t>
            </a:r>
            <a:endParaRPr lang="es-ES_tradnl" sz="2800" dirty="0" smtClean="0"/>
          </a:p>
          <a:p>
            <a:endParaRPr lang="es-ES_tradnl" dirty="0"/>
          </a:p>
        </p:txBody>
      </p:sp>
    </p:spTree>
  </p:cSld>
  <p:clrMapOvr>
    <a:masterClrMapping/>
  </p:clrMapOvr>
  <p:transition/>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rgbClr val="FF6699"/>
          </a:solidFill>
        </p:spPr>
        <p:txBody>
          <a:bodyPr>
            <a:normAutofit fontScale="90000"/>
          </a:bodyPr>
          <a:lstStyle/>
          <a:p>
            <a:r>
              <a:rPr lang="es-ES" b="1" i="1" dirty="0" smtClean="0"/>
              <a:t>MUNICIPIO DE PUERTO LIBERTADOR</a:t>
            </a:r>
            <a:r>
              <a:rPr lang="es-AR" b="1" i="1" dirty="0" smtClean="0"/>
              <a:t/>
            </a:r>
            <a:br>
              <a:rPr lang="es-AR" b="1" i="1" dirty="0" smtClean="0"/>
            </a:br>
            <a:endParaRPr lang="es-AR" b="1" i="1" dirty="0"/>
          </a:p>
        </p:txBody>
      </p:sp>
      <p:sp>
        <p:nvSpPr>
          <p:cNvPr id="3" name="2 Marcador de contenido"/>
          <p:cNvSpPr>
            <a:spLocks noGrp="1"/>
          </p:cNvSpPr>
          <p:nvPr>
            <p:ph idx="1"/>
          </p:nvPr>
        </p:nvSpPr>
        <p:spPr>
          <a:noFill/>
        </p:spPr>
        <p:txBody>
          <a:bodyPr/>
          <a:lstStyle/>
          <a:p>
            <a:r>
              <a:rPr lang="es-ES" b="1" i="1" dirty="0" smtClean="0"/>
              <a:t>Identificación del municipio  </a:t>
            </a:r>
            <a:endParaRPr lang="es-AR" b="1" i="1" dirty="0" smtClean="0"/>
          </a:p>
          <a:p>
            <a:r>
              <a:rPr lang="es-ES" b="1" i="1" dirty="0" smtClean="0"/>
              <a:t>Nombre del municipio: Puerto Libertador</a:t>
            </a:r>
            <a:endParaRPr lang="es-AR" b="1" i="1" dirty="0" smtClean="0"/>
          </a:p>
          <a:p>
            <a:r>
              <a:rPr lang="es-ES" b="1" i="1" dirty="0" smtClean="0"/>
              <a:t>NIT: 800096772-1</a:t>
            </a:r>
            <a:endParaRPr lang="es-AR" b="1" i="1" dirty="0" smtClean="0"/>
          </a:p>
          <a:p>
            <a:r>
              <a:rPr lang="es-ES" b="1" i="1" dirty="0" smtClean="0"/>
              <a:t>Código </a:t>
            </a:r>
            <a:r>
              <a:rPr lang="es-ES" b="1" i="1" dirty="0" err="1" smtClean="0"/>
              <a:t>Dane</a:t>
            </a:r>
            <a:r>
              <a:rPr lang="es-ES" b="1" i="1" dirty="0" smtClean="0"/>
              <a:t>: 23580</a:t>
            </a:r>
            <a:endParaRPr lang="es-AR" b="1" i="1" dirty="0" smtClean="0"/>
          </a:p>
          <a:p>
            <a:r>
              <a:rPr lang="es-ES" b="1" i="1" dirty="0" smtClean="0"/>
              <a:t>Gentilicio: </a:t>
            </a:r>
            <a:r>
              <a:rPr lang="es-ES" b="1" i="1" dirty="0" err="1" smtClean="0"/>
              <a:t>Puertolibertadorenses</a:t>
            </a:r>
            <a:endParaRPr lang="es-AR" b="1" i="1" dirty="0" smtClean="0"/>
          </a:p>
          <a:p>
            <a:r>
              <a:rPr lang="es-ES" b="1" i="1" dirty="0" smtClean="0"/>
              <a:t>Otros nombres que ha recibido el municipio: </a:t>
            </a:r>
            <a:r>
              <a:rPr lang="es-ES" b="1" i="1" dirty="0" err="1" smtClean="0"/>
              <a:t>Bijagueros</a:t>
            </a:r>
            <a:endParaRPr lang="es-AR" b="1" i="1" dirty="0" smtClean="0"/>
          </a:p>
          <a:p>
            <a:endParaRPr lang="es-AR" dirty="0"/>
          </a:p>
        </p:txBody>
      </p:sp>
    </p:spTree>
  </p:cSld>
  <p:clrMapOvr>
    <a:masterClrMapping/>
  </p:clrMapOvr>
  <p:transition/>
  <p:timing>
    <p:tnLst>
      <p:par>
        <p:cTn id="1" dur="indefinite" restart="never" nodeType="tmRoot"/>
      </p:par>
    </p:tn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rgbClr val="FF6699"/>
          </a:solidFill>
        </p:spPr>
        <p:txBody>
          <a:bodyPr>
            <a:normAutofit fontScale="90000"/>
          </a:bodyPr>
          <a:lstStyle/>
          <a:p>
            <a:r>
              <a:rPr lang="es-AR" b="1" i="1" dirty="0" smtClean="0"/>
              <a:t>SIMBOLOS     PATRIOS DE  PUERTO  LIBERTADOR</a:t>
            </a:r>
            <a:endParaRPr lang="es-AR" b="1" i="1" dirty="0"/>
          </a:p>
        </p:txBody>
      </p:sp>
      <p:sp>
        <p:nvSpPr>
          <p:cNvPr id="3" name="2 Marcador de contenido"/>
          <p:cNvSpPr>
            <a:spLocks noGrp="1"/>
          </p:cNvSpPr>
          <p:nvPr>
            <p:ph idx="1"/>
          </p:nvPr>
        </p:nvSpPr>
        <p:spPr/>
        <p:txBody>
          <a:bodyPr numCol="2">
            <a:normAutofit/>
          </a:bodyPr>
          <a:lstStyle/>
          <a:p>
            <a:r>
              <a:rPr lang="es-ES" sz="1600" b="1" i="1" dirty="0" smtClean="0"/>
              <a:t>HIMNO </a:t>
            </a:r>
            <a:br>
              <a:rPr lang="es-ES" sz="1600" b="1" i="1" dirty="0" smtClean="0"/>
            </a:br>
            <a:r>
              <a:rPr lang="es-ES" sz="1600" b="1" i="1" dirty="0" smtClean="0"/>
              <a:t>PUERTO LIBERTADOR</a:t>
            </a:r>
            <a:endParaRPr lang="es-AR" sz="1600" b="1" i="1" dirty="0" smtClean="0"/>
          </a:p>
          <a:p>
            <a:r>
              <a:rPr lang="es-ES" sz="1600" b="1" i="1" dirty="0" smtClean="0"/>
              <a:t>I</a:t>
            </a:r>
            <a:br>
              <a:rPr lang="es-ES" sz="1600" b="1" i="1" dirty="0" smtClean="0"/>
            </a:br>
            <a:r>
              <a:rPr lang="es-ES" sz="1600" b="1" i="1" dirty="0" smtClean="0"/>
              <a:t/>
            </a:r>
            <a:br>
              <a:rPr lang="es-ES" sz="1600" b="1" i="1" dirty="0" smtClean="0"/>
            </a:br>
            <a:r>
              <a:rPr lang="es-ES" sz="1600" b="1" i="1" dirty="0" smtClean="0"/>
              <a:t>Puerto Libertador, tierra bendita </a:t>
            </a:r>
            <a:br>
              <a:rPr lang="es-ES" sz="1600" b="1" i="1" dirty="0" smtClean="0"/>
            </a:br>
            <a:r>
              <a:rPr lang="es-ES" sz="1600" b="1" i="1" dirty="0" smtClean="0"/>
              <a:t>el río San Pedro, te baña impetuoso</a:t>
            </a:r>
            <a:br>
              <a:rPr lang="es-ES" sz="1600" b="1" i="1" dirty="0" smtClean="0"/>
            </a:br>
            <a:r>
              <a:rPr lang="es-ES" sz="1600" b="1" i="1" dirty="0" smtClean="0"/>
              <a:t>para darte, riqueza infinita </a:t>
            </a:r>
            <a:br>
              <a:rPr lang="es-ES" sz="1600" b="1" i="1" dirty="0" smtClean="0"/>
            </a:br>
            <a:r>
              <a:rPr lang="es-ES" sz="1600" b="1" i="1" dirty="0" smtClean="0"/>
              <a:t>y el Paramillo, te hace majestuoso.</a:t>
            </a:r>
            <a:br>
              <a:rPr lang="es-ES" sz="1600" b="1" i="1" dirty="0" smtClean="0"/>
            </a:br>
            <a:r>
              <a:rPr lang="es-ES" sz="1600" b="1" i="1" dirty="0" smtClean="0"/>
              <a:t/>
            </a:r>
            <a:br>
              <a:rPr lang="es-ES" sz="1600" b="1" i="1" dirty="0" smtClean="0"/>
            </a:br>
            <a:r>
              <a:rPr lang="es-ES" sz="1600" b="1" i="1" dirty="0" smtClean="0"/>
              <a:t>II</a:t>
            </a:r>
            <a:br>
              <a:rPr lang="es-ES" sz="1600" b="1" i="1" dirty="0" smtClean="0"/>
            </a:br>
            <a:r>
              <a:rPr lang="es-ES" sz="1600" b="1" i="1" dirty="0" smtClean="0"/>
              <a:t/>
            </a:r>
            <a:br>
              <a:rPr lang="es-ES" sz="1600" b="1" i="1" dirty="0" smtClean="0"/>
            </a:br>
            <a:r>
              <a:rPr lang="es-ES" sz="1600" b="1" i="1" dirty="0" smtClean="0"/>
              <a:t>En tus entrañas late , el rico mineral</a:t>
            </a:r>
            <a:br>
              <a:rPr lang="es-ES" sz="1600" b="1" i="1" dirty="0" smtClean="0"/>
            </a:br>
            <a:r>
              <a:rPr lang="es-ES" sz="1600" b="1" i="1" dirty="0" smtClean="0"/>
              <a:t>y el tu suelo abunda, la gran vegetación    </a:t>
            </a:r>
          </a:p>
          <a:p>
            <a:r>
              <a:rPr lang="es-ES" sz="1600" b="1" i="1" dirty="0" smtClean="0"/>
              <a:t>que aseguran, desarrollo social </a:t>
            </a:r>
            <a:br>
              <a:rPr lang="es-ES" sz="1600" b="1" i="1" dirty="0" smtClean="0"/>
            </a:br>
            <a:r>
              <a:rPr lang="es-ES" sz="1600" b="1" i="1" dirty="0" smtClean="0"/>
              <a:t>a tu pueblo y a toda tu región.</a:t>
            </a:r>
            <a:endParaRPr lang="es-AR" sz="1600" dirty="0" smtClean="0"/>
          </a:p>
          <a:p>
            <a:r>
              <a:rPr lang="es-ES" sz="1600" b="1" i="1" dirty="0" smtClean="0"/>
              <a:t>CORO</a:t>
            </a:r>
            <a:endParaRPr lang="es-AR" sz="1600" dirty="0" smtClean="0"/>
          </a:p>
          <a:p>
            <a:r>
              <a:rPr lang="es-ES" sz="1600" b="1" i="1" dirty="0" smtClean="0"/>
              <a:t>Honores, a nuestros ancestros</a:t>
            </a:r>
            <a:endParaRPr lang="es-AR" sz="1600" dirty="0" smtClean="0"/>
          </a:p>
          <a:p>
            <a:r>
              <a:rPr lang="es-ES" sz="1600" b="1" i="1" dirty="0" smtClean="0"/>
              <a:t>indígenas, amigo y trabajador </a:t>
            </a:r>
            <a:endParaRPr lang="es-AR" sz="1600" dirty="0" smtClean="0"/>
          </a:p>
          <a:p>
            <a:r>
              <a:rPr lang="es-ES" sz="1600" b="1" i="1" dirty="0" smtClean="0"/>
              <a:t>quienes fueron padres y maestros</a:t>
            </a:r>
            <a:endParaRPr lang="es-AR" sz="1600" dirty="0" smtClean="0"/>
          </a:p>
          <a:p>
            <a:r>
              <a:rPr lang="es-ES" sz="1600" b="1" i="1" dirty="0" smtClean="0"/>
              <a:t>de tus hijos, Puerto Libertador  </a:t>
            </a:r>
          </a:p>
          <a:p>
            <a:r>
              <a:rPr lang="es-ES" sz="1600" b="1" i="1" dirty="0" smtClean="0"/>
              <a:t>III</a:t>
            </a:r>
            <a:br>
              <a:rPr lang="es-ES" sz="1600" b="1" i="1" dirty="0" smtClean="0"/>
            </a:br>
            <a:r>
              <a:rPr lang="es-ES" sz="1600" b="1" i="1" dirty="0" smtClean="0"/>
              <a:t/>
            </a:r>
            <a:br>
              <a:rPr lang="es-ES" sz="1600" b="1" i="1" dirty="0" smtClean="0"/>
            </a:br>
            <a:r>
              <a:rPr lang="es-ES" sz="1600" b="1" i="1" dirty="0" smtClean="0"/>
              <a:t>Marcharemos, la ver de nuevo el sol</a:t>
            </a:r>
            <a:br>
              <a:rPr lang="es-ES" sz="1600" b="1" i="1" dirty="0" smtClean="0"/>
            </a:br>
            <a:r>
              <a:rPr lang="es-ES" sz="1600" b="1" i="1" dirty="0" smtClean="0"/>
              <a:t>forjando democracia con ahincó y fervor</a:t>
            </a:r>
            <a:br>
              <a:rPr lang="es-ES" sz="1600" b="1" i="1" dirty="0" smtClean="0"/>
            </a:br>
            <a:r>
              <a:rPr lang="es-ES" sz="1600" b="1" i="1" dirty="0" smtClean="0"/>
              <a:t>tan solida y fuerte, como el crisol</a:t>
            </a:r>
            <a:br>
              <a:rPr lang="es-ES" sz="1600" b="1" i="1" dirty="0" smtClean="0"/>
            </a:br>
            <a:r>
              <a:rPr lang="es-ES" sz="1600" b="1" i="1" dirty="0" smtClean="0"/>
              <a:t>por el futuro, de Puerto Libertador. </a:t>
            </a:r>
            <a:br>
              <a:rPr lang="es-ES" sz="1600" b="1" i="1" dirty="0" smtClean="0"/>
            </a:br>
            <a:r>
              <a:rPr lang="es-ES" sz="1600" b="1" i="1" dirty="0" smtClean="0"/>
              <a:t/>
            </a:r>
            <a:br>
              <a:rPr lang="es-ES" sz="1600" b="1" i="1" dirty="0" smtClean="0"/>
            </a:br>
            <a:r>
              <a:rPr lang="es-ES" sz="1600" b="1" i="1" dirty="0" smtClean="0"/>
              <a:t>IV</a:t>
            </a:r>
            <a:endParaRPr lang="es-AR" sz="1600" dirty="0" smtClean="0"/>
          </a:p>
          <a:p>
            <a:r>
              <a:rPr lang="es-ES" sz="1600" b="1" i="1" dirty="0" smtClean="0"/>
              <a:t/>
            </a:r>
            <a:br>
              <a:rPr lang="es-ES" sz="1600" b="1" i="1" dirty="0" smtClean="0"/>
            </a:br>
            <a:r>
              <a:rPr lang="es-ES" sz="1600" b="1" i="1" dirty="0" smtClean="0"/>
              <a:t>El presente certero, nos brinda y enseña </a:t>
            </a:r>
            <a:br>
              <a:rPr lang="es-ES" sz="1600" b="1" i="1" dirty="0" smtClean="0"/>
            </a:br>
            <a:r>
              <a:rPr lang="es-ES" sz="1600" b="1" i="1" dirty="0" smtClean="0"/>
              <a:t>el fruto sublime de un magno esfuerzo</a:t>
            </a:r>
            <a:br>
              <a:rPr lang="es-ES" sz="1600" b="1" i="1" dirty="0" smtClean="0"/>
            </a:br>
            <a:r>
              <a:rPr lang="es-ES" sz="1600" b="1" i="1" dirty="0" smtClean="0"/>
              <a:t>que broto de las nobles entrañas </a:t>
            </a:r>
            <a:br>
              <a:rPr lang="es-ES" sz="1600" b="1" i="1" dirty="0" smtClean="0"/>
            </a:br>
            <a:r>
              <a:rPr lang="es-ES" sz="1600" b="1" i="1" dirty="0" smtClean="0"/>
              <a:t>de hombre libre, humildes y honestos.</a:t>
            </a:r>
            <a:endParaRPr lang="es-AR" sz="1600" dirty="0" smtClean="0"/>
          </a:p>
          <a:p>
            <a:endParaRPr lang="es-AR" sz="1400" dirty="0"/>
          </a:p>
        </p:txBody>
      </p:sp>
    </p:spTree>
  </p:cSld>
  <p:clrMapOvr>
    <a:masterClrMapping/>
  </p:clrMapOvr>
  <p:transition/>
  <p:timing>
    <p:tnLst>
      <p:par>
        <p:cTn id="1" dur="indefinite" restart="never" nodeType="tmRoot"/>
      </p:par>
    </p:tn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rgbClr val="FF6699"/>
          </a:solidFill>
        </p:spPr>
        <p:txBody>
          <a:bodyPr>
            <a:normAutofit fontScale="90000"/>
          </a:bodyPr>
          <a:lstStyle/>
          <a:p>
            <a:r>
              <a:rPr lang="es-ES" b="1" i="1" dirty="0" smtClean="0"/>
              <a:t>HISTORIA </a:t>
            </a:r>
            <a:r>
              <a:rPr lang="es-AR" b="1" i="1" dirty="0" smtClean="0"/>
              <a:t/>
            </a:r>
            <a:br>
              <a:rPr lang="es-AR" b="1" i="1" dirty="0" smtClean="0"/>
            </a:br>
            <a:endParaRPr lang="es-AR" i="1" dirty="0"/>
          </a:p>
        </p:txBody>
      </p:sp>
      <p:sp>
        <p:nvSpPr>
          <p:cNvPr id="3" name="2 Marcador de contenido"/>
          <p:cNvSpPr>
            <a:spLocks noGrp="1"/>
          </p:cNvSpPr>
          <p:nvPr>
            <p:ph idx="1"/>
          </p:nvPr>
        </p:nvSpPr>
        <p:spPr/>
        <p:txBody>
          <a:bodyPr>
            <a:normAutofit fontScale="62500" lnSpcReduction="20000"/>
          </a:bodyPr>
          <a:lstStyle/>
          <a:p>
            <a:r>
              <a:rPr lang="es-ES" b="1" i="1" dirty="0" smtClean="0"/>
              <a:t>mayo de 1941,  por el señor  Rafael Calle Cali. Quien provenía del Anclar, dirigiendo una expedición, y quien además ya era conocedor de estas tierras; estas personas accedieron al lugar a través del Río San Pedro por medio de balsas; a los 10 días de haber El Municipio de Puerto  Libertador Córdoba fue fundado hace 66 años el día 14 de  entrado la primera expedición, entran dos expediciones más; dirigidas, una por Pedro Manuel </a:t>
            </a:r>
            <a:r>
              <a:rPr lang="es-ES" b="1" i="1" dirty="0" err="1" smtClean="0"/>
              <a:t>Ayazo</a:t>
            </a:r>
            <a:r>
              <a:rPr lang="es-ES" b="1" i="1" dirty="0" smtClean="0"/>
              <a:t> Tirado y la otra por Jerónimo Flores, sumando un total para ese entonces de 13 personas, quienes habían llegado con el ánimo de colonizar tierras baldías.  La primera vivienda construida fue de Rafael F. Calle.</a:t>
            </a:r>
            <a:endParaRPr lang="es-AR" b="1" i="1" dirty="0" smtClean="0"/>
          </a:p>
          <a:p>
            <a:r>
              <a:rPr lang="es-CO" b="1" i="1" dirty="0" smtClean="0"/>
              <a:t>En Noviembre de 1949, Santiago Moreno le coloca el nombre de Bijao a la localidad, debido a que esta era la planta que más se encontraba en las montañas.  A partir de aquí, Puerto Libertador fue creciendo paulatinamente con una economía basada en la agricultura, la ganadería y la minería.  Años después de haber llegado Rafael Calle Cali, le colocó el nombre de Puerto Libertador, porque “allí se había </a:t>
            </a:r>
            <a:r>
              <a:rPr lang="es-CO" b="1" i="1" u="sng" dirty="0" smtClean="0"/>
              <a:t>liberado</a:t>
            </a:r>
            <a:r>
              <a:rPr lang="es-CO" b="1" i="1" dirty="0" smtClean="0"/>
              <a:t> de todas las deudas que había dejado antes de llegar”. </a:t>
            </a:r>
            <a:endParaRPr lang="es-AR" b="1" i="1" dirty="0" smtClean="0"/>
          </a:p>
          <a:p>
            <a:endParaRPr lang="es-AR" dirty="0"/>
          </a:p>
        </p:txBody>
      </p:sp>
    </p:spTree>
  </p:cSld>
  <p:clrMapOvr>
    <a:masterClrMapping/>
  </p:clrMapOvr>
  <p:transition/>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rgbClr val="FF6699"/>
          </a:solidFill>
        </p:spPr>
        <p:txBody>
          <a:bodyPr>
            <a:normAutofit fontScale="90000"/>
          </a:bodyPr>
          <a:lstStyle/>
          <a:p>
            <a:r>
              <a:rPr lang="es-ES" b="1" i="1" dirty="0" smtClean="0"/>
              <a:t>GEOGRAFÍA </a:t>
            </a:r>
            <a:r>
              <a:rPr lang="es-AR" b="1" i="1" dirty="0" smtClean="0"/>
              <a:t/>
            </a:r>
            <a:br>
              <a:rPr lang="es-AR" b="1" i="1" dirty="0" smtClean="0"/>
            </a:br>
            <a:endParaRPr lang="es-AR" i="1" dirty="0"/>
          </a:p>
        </p:txBody>
      </p:sp>
      <p:sp>
        <p:nvSpPr>
          <p:cNvPr id="3" name="2 Marcador de contenido"/>
          <p:cNvSpPr>
            <a:spLocks noGrp="1"/>
          </p:cNvSpPr>
          <p:nvPr>
            <p:ph idx="1"/>
          </p:nvPr>
        </p:nvSpPr>
        <p:spPr/>
        <p:txBody>
          <a:bodyPr>
            <a:normAutofit fontScale="70000" lnSpcReduction="20000"/>
          </a:bodyPr>
          <a:lstStyle/>
          <a:p>
            <a:r>
              <a:rPr lang="es-ES" b="1" i="1" dirty="0" smtClean="0"/>
              <a:t>Está bañado por los ríos San Jorge, San Pedro, Sucio y </a:t>
            </a:r>
            <a:r>
              <a:rPr lang="es-ES" b="1" i="1" dirty="0" err="1" smtClean="0"/>
              <a:t>Uré</a:t>
            </a:r>
            <a:r>
              <a:rPr lang="es-ES" b="1" i="1" dirty="0" smtClean="0"/>
              <a:t>. Quebrada Cañaveral. En sus suelos se encuentran yacimientos de carbón y </a:t>
            </a:r>
            <a:r>
              <a:rPr lang="es-ES" b="1" i="1" dirty="0" err="1" smtClean="0"/>
              <a:t>ferroniquel</a:t>
            </a:r>
            <a:r>
              <a:rPr lang="es-ES" b="1" i="1" dirty="0" smtClean="0"/>
              <a:t>. Se explotan minas de oro y plata. Se encuentra un resguardo indígena.</a:t>
            </a:r>
            <a:endParaRPr lang="es-AR" b="1" i="1" dirty="0" smtClean="0"/>
          </a:p>
          <a:p>
            <a:r>
              <a:rPr lang="es-ES" b="1" i="1" dirty="0" smtClean="0"/>
              <a:t>Límites del municipio:</a:t>
            </a:r>
            <a:br>
              <a:rPr lang="es-ES" b="1" i="1" dirty="0" smtClean="0"/>
            </a:br>
            <a:r>
              <a:rPr lang="es-ES" b="1" i="1" dirty="0" smtClean="0"/>
              <a:t>El Municipio está ubicado dentro de la Cuenca alta del Río San Jorge, a la que confluyen tres </a:t>
            </a:r>
            <a:r>
              <a:rPr lang="es-ES" b="1" i="1" dirty="0" err="1" smtClean="0"/>
              <a:t>microcuencas</a:t>
            </a:r>
            <a:r>
              <a:rPr lang="es-ES" b="1" i="1" dirty="0" smtClean="0"/>
              <a:t> importantes: La del Río San Pedro, la del Río San Juan y la del Río </a:t>
            </a:r>
            <a:r>
              <a:rPr lang="es-ES" b="1" i="1" dirty="0" err="1" smtClean="0"/>
              <a:t>Uré</a:t>
            </a:r>
            <a:r>
              <a:rPr lang="es-ES" b="1" i="1" dirty="0" smtClean="0"/>
              <a:t>.</a:t>
            </a:r>
            <a:br>
              <a:rPr lang="es-ES" b="1" i="1" dirty="0" smtClean="0"/>
            </a:br>
            <a:r>
              <a:rPr lang="es-ES" b="1" i="1" dirty="0" smtClean="0"/>
              <a:t>Limita:</a:t>
            </a:r>
            <a:br>
              <a:rPr lang="es-ES" b="1" i="1" dirty="0" smtClean="0"/>
            </a:br>
            <a:r>
              <a:rPr lang="es-ES" b="1" i="1" dirty="0" smtClean="0"/>
              <a:t>NORTE, con el Río San Jorge que lo separa del Municipio de </a:t>
            </a:r>
            <a:r>
              <a:rPr lang="es-ES" b="1" i="1" dirty="0" err="1" smtClean="0"/>
              <a:t>Montelíbano</a:t>
            </a:r>
            <a:r>
              <a:rPr lang="es-ES" b="1" i="1" dirty="0" smtClean="0"/>
              <a:t>.</a:t>
            </a:r>
            <a:br>
              <a:rPr lang="es-ES" b="1" i="1" dirty="0" smtClean="0"/>
            </a:br>
            <a:r>
              <a:rPr lang="es-ES" b="1" i="1" dirty="0" smtClean="0"/>
              <a:t>SUR, con el Departamento de Antioquia.</a:t>
            </a:r>
            <a:br>
              <a:rPr lang="es-ES" b="1" i="1" dirty="0" smtClean="0"/>
            </a:br>
            <a:r>
              <a:rPr lang="es-ES" b="1" i="1" dirty="0" smtClean="0"/>
              <a:t>ESTE, con las Quebradas Cristalina, San Antonio, y </a:t>
            </a:r>
            <a:r>
              <a:rPr lang="es-ES" b="1" i="1" dirty="0" err="1" smtClean="0"/>
              <a:t>Uré</a:t>
            </a:r>
            <a:r>
              <a:rPr lang="es-ES" b="1" i="1" dirty="0" smtClean="0"/>
              <a:t>, que lo separan del Municipio de </a:t>
            </a:r>
            <a:r>
              <a:rPr lang="es-ES" b="1" i="1" dirty="0" err="1" smtClean="0"/>
              <a:t>Montelíbano</a:t>
            </a:r>
            <a:r>
              <a:rPr lang="es-ES" b="1" i="1" dirty="0" smtClean="0"/>
              <a:t>.</a:t>
            </a:r>
            <a:br>
              <a:rPr lang="es-ES" b="1" i="1" dirty="0" smtClean="0"/>
            </a:br>
            <a:r>
              <a:rPr lang="es-ES" b="1" i="1" dirty="0" smtClean="0"/>
              <a:t>OESTE, con el Río San Jorge que lo separa del Municipio de </a:t>
            </a:r>
            <a:r>
              <a:rPr lang="es-ES" b="1" i="1" dirty="0" err="1" smtClean="0"/>
              <a:t>Montelíbano</a:t>
            </a:r>
            <a:r>
              <a:rPr lang="es-ES" b="1" i="1" dirty="0" smtClean="0"/>
              <a:t>.</a:t>
            </a:r>
            <a:endParaRPr lang="es-AR" b="1" i="1" dirty="0" smtClean="0"/>
          </a:p>
          <a:p>
            <a:endParaRPr lang="es-AR" dirty="0"/>
          </a:p>
        </p:txBody>
      </p:sp>
    </p:spTree>
  </p:cSld>
  <p:clrMapOvr>
    <a:masterClrMapping/>
  </p:clrMapOvr>
  <p:transition/>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rgbClr val="FF6699"/>
          </a:solidFill>
        </p:spPr>
        <p:txBody>
          <a:bodyPr>
            <a:normAutofit fontScale="90000"/>
          </a:bodyPr>
          <a:lstStyle/>
          <a:p>
            <a:r>
              <a:rPr lang="es-ES" b="1" i="1" dirty="0" smtClean="0"/>
              <a:t>ECOLOGÍA </a:t>
            </a:r>
            <a:r>
              <a:rPr lang="es-AR" b="1" i="1" dirty="0" smtClean="0"/>
              <a:t/>
            </a:r>
            <a:br>
              <a:rPr lang="es-AR" b="1" i="1" dirty="0" smtClean="0"/>
            </a:br>
            <a:endParaRPr lang="es-AR" b="1" i="1" dirty="0"/>
          </a:p>
        </p:txBody>
      </p:sp>
      <p:sp>
        <p:nvSpPr>
          <p:cNvPr id="3" name="2 Marcador de contenido"/>
          <p:cNvSpPr>
            <a:spLocks noGrp="1"/>
          </p:cNvSpPr>
          <p:nvPr>
            <p:ph idx="1"/>
          </p:nvPr>
        </p:nvSpPr>
        <p:spPr/>
        <p:txBody>
          <a:bodyPr/>
          <a:lstStyle/>
          <a:p>
            <a:pPr lvl="1"/>
            <a:r>
              <a:rPr lang="es-ES" sz="3600" b="1" i="1" dirty="0" smtClean="0"/>
              <a:t>los ríos Se explotan minas de oro y plata. Se encuentra un resguardo indígena. Está bañado por San Jorge, San Pedro, Sucio y </a:t>
            </a:r>
            <a:r>
              <a:rPr lang="es-ES" sz="3600" b="1" i="1" dirty="0" err="1" smtClean="0"/>
              <a:t>Uré</a:t>
            </a:r>
            <a:r>
              <a:rPr lang="es-ES" sz="3600" b="1" i="1" dirty="0" smtClean="0"/>
              <a:t>. Quebrada Cañaveral. En sus suelos se encuentran yacimientos de carbón y </a:t>
            </a:r>
            <a:r>
              <a:rPr lang="es-ES" sz="3600" b="1" i="1" dirty="0" err="1" smtClean="0"/>
              <a:t>ferroniquel</a:t>
            </a:r>
            <a:r>
              <a:rPr lang="es-ES" sz="3600" b="1" i="1" dirty="0" smtClean="0"/>
              <a:t>.</a:t>
            </a:r>
            <a:endParaRPr lang="es-AR" sz="3600" b="1" i="1" dirty="0" smtClean="0"/>
          </a:p>
          <a:p>
            <a:endParaRPr lang="es-AR" dirty="0"/>
          </a:p>
        </p:txBody>
      </p:sp>
    </p:spTree>
  </p:cSld>
  <p:clrMapOvr>
    <a:masterClrMapping/>
  </p:clrMapOvr>
  <p:transition/>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rgbClr val="FF6699"/>
          </a:solidFill>
        </p:spPr>
        <p:txBody>
          <a:bodyPr>
            <a:normAutofit fontScale="90000"/>
          </a:bodyPr>
          <a:lstStyle/>
          <a:p>
            <a:r>
              <a:rPr lang="es-ES" b="1" i="1" dirty="0" smtClean="0"/>
              <a:t>ECONOMÍA </a:t>
            </a:r>
            <a:r>
              <a:rPr lang="es-AR" b="1" i="1" dirty="0" smtClean="0"/>
              <a:t/>
            </a:r>
            <a:br>
              <a:rPr lang="es-AR" b="1" i="1" dirty="0" smtClean="0"/>
            </a:br>
            <a:endParaRPr lang="es-AR" i="1" dirty="0"/>
          </a:p>
        </p:txBody>
      </p:sp>
      <p:sp>
        <p:nvSpPr>
          <p:cNvPr id="3" name="2 Marcador de contenido"/>
          <p:cNvSpPr>
            <a:spLocks noGrp="1"/>
          </p:cNvSpPr>
          <p:nvPr>
            <p:ph idx="1"/>
          </p:nvPr>
        </p:nvSpPr>
        <p:spPr/>
        <p:txBody>
          <a:bodyPr/>
          <a:lstStyle/>
          <a:p>
            <a:r>
              <a:rPr lang="es-ES" sz="4000" b="1" i="1" dirty="0" smtClean="0"/>
              <a:t>Su economía inicialmente se basó en la extracción de oro, raicilla, caucho y madera. Hoy la agricultura ocupa lugar importante, seguidos por la minería, la ganadería, la caza y la pesca. Se explota el carbón por Carbones del Caribe.</a:t>
            </a:r>
            <a:endParaRPr lang="es-AR" sz="4000" b="1" i="1" dirty="0" smtClean="0"/>
          </a:p>
          <a:p>
            <a:endParaRPr lang="es-AR" dirty="0"/>
          </a:p>
        </p:txBody>
      </p:sp>
    </p:spTree>
  </p:cSld>
  <p:clrMapOvr>
    <a:masterClrMapping/>
  </p:clrMapOvr>
  <p:transition/>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rgbClr val="FFCCFF"/>
          </a:solidFill>
        </p:spPr>
        <p:txBody>
          <a:bodyPr>
            <a:normAutofit fontScale="90000"/>
          </a:bodyPr>
          <a:lstStyle/>
          <a:p>
            <a:r>
              <a:rPr lang="es-ES" b="1" i="1" dirty="0" smtClean="0"/>
              <a:t>MUNICIPIO DE PURISIMA</a:t>
            </a:r>
            <a:r>
              <a:rPr lang="es-AR" dirty="0" smtClean="0"/>
              <a:t/>
            </a:r>
            <a:br>
              <a:rPr lang="es-AR" dirty="0" smtClean="0"/>
            </a:br>
            <a:endParaRPr lang="es-AR" dirty="0"/>
          </a:p>
        </p:txBody>
      </p:sp>
      <p:sp>
        <p:nvSpPr>
          <p:cNvPr id="3" name="2 Marcador de contenido"/>
          <p:cNvSpPr>
            <a:spLocks noGrp="1"/>
          </p:cNvSpPr>
          <p:nvPr>
            <p:ph idx="1"/>
          </p:nvPr>
        </p:nvSpPr>
        <p:spPr/>
        <p:txBody>
          <a:bodyPr/>
          <a:lstStyle/>
          <a:p>
            <a:r>
              <a:rPr lang="es-ES" b="1" i="1" dirty="0" smtClean="0"/>
              <a:t>Identificación del municipio  </a:t>
            </a:r>
            <a:endParaRPr lang="es-AR" b="1" i="1" dirty="0" smtClean="0"/>
          </a:p>
          <a:p>
            <a:r>
              <a:rPr lang="es-ES" b="1" i="1" dirty="0" smtClean="0"/>
              <a:t>Nombre del municipio: </a:t>
            </a:r>
            <a:r>
              <a:rPr lang="es-ES" b="1" i="1" dirty="0" err="1" smtClean="0"/>
              <a:t>Purisima</a:t>
            </a:r>
            <a:endParaRPr lang="es-AR" b="1" i="1" dirty="0" smtClean="0"/>
          </a:p>
          <a:p>
            <a:r>
              <a:rPr lang="es-ES" b="1" i="1" dirty="0" smtClean="0"/>
              <a:t>NIT: Por asignar</a:t>
            </a:r>
            <a:endParaRPr lang="es-AR" b="1" i="1" dirty="0" smtClean="0"/>
          </a:p>
          <a:p>
            <a:r>
              <a:rPr lang="es-ES" b="1" i="1" dirty="0" smtClean="0"/>
              <a:t>Código </a:t>
            </a:r>
            <a:r>
              <a:rPr lang="es-ES" b="1" i="1" dirty="0" err="1" smtClean="0"/>
              <a:t>Dane</a:t>
            </a:r>
            <a:r>
              <a:rPr lang="es-ES" b="1" i="1" dirty="0" smtClean="0"/>
              <a:t>: 23586</a:t>
            </a:r>
            <a:endParaRPr lang="es-AR" b="1" i="1" dirty="0" smtClean="0"/>
          </a:p>
          <a:p>
            <a:r>
              <a:rPr lang="es-ES" b="1" i="1" dirty="0" smtClean="0"/>
              <a:t>Gentilicio: </a:t>
            </a:r>
            <a:endParaRPr lang="es-AR" b="1" i="1" dirty="0" smtClean="0"/>
          </a:p>
          <a:p>
            <a:r>
              <a:rPr lang="es-ES" b="1" i="1" dirty="0" smtClean="0"/>
              <a:t>Otros nombres que ha recibido el municipio: Nicolás de la Paz</a:t>
            </a:r>
            <a:endParaRPr lang="es-AR" b="1" i="1" dirty="0" smtClean="0"/>
          </a:p>
          <a:p>
            <a:endParaRPr lang="es-AR" dirty="0"/>
          </a:p>
        </p:txBody>
      </p:sp>
    </p:spTree>
  </p:cSld>
  <p:clrMapOvr>
    <a:masterClrMapping/>
  </p:clrMapOvr>
  <p:transition/>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rgbClr val="FFCCFF"/>
          </a:solidFill>
        </p:spPr>
        <p:txBody>
          <a:bodyPr>
            <a:normAutofit fontScale="90000"/>
          </a:bodyPr>
          <a:lstStyle/>
          <a:p>
            <a:r>
              <a:rPr lang="es-ES" b="1" i="1" dirty="0" smtClean="0"/>
              <a:t>HISTORIA </a:t>
            </a:r>
            <a:r>
              <a:rPr lang="es-AR" b="1" i="1" dirty="0" smtClean="0"/>
              <a:t/>
            </a:r>
            <a:br>
              <a:rPr lang="es-AR" b="1" i="1" dirty="0" smtClean="0"/>
            </a:br>
            <a:endParaRPr lang="es-AR" b="1" i="1" dirty="0"/>
          </a:p>
        </p:txBody>
      </p:sp>
      <p:sp>
        <p:nvSpPr>
          <p:cNvPr id="3" name="2 Marcador de contenido"/>
          <p:cNvSpPr>
            <a:spLocks noGrp="1"/>
          </p:cNvSpPr>
          <p:nvPr>
            <p:ph idx="1"/>
          </p:nvPr>
        </p:nvSpPr>
        <p:spPr/>
        <p:txBody>
          <a:bodyPr>
            <a:normAutofit lnSpcReduction="10000"/>
          </a:bodyPr>
          <a:lstStyle/>
          <a:p>
            <a:r>
              <a:rPr lang="es-ES" b="1" i="1" dirty="0" smtClean="0"/>
              <a:t>Fecha de fundación: 05 de octubre de 1777</a:t>
            </a:r>
            <a:endParaRPr lang="es-AR" b="1" i="1" dirty="0" smtClean="0"/>
          </a:p>
          <a:p>
            <a:r>
              <a:rPr lang="es-ES" b="1" i="1" dirty="0" smtClean="0"/>
              <a:t>Nombre del/los fundador (es): Alonso de Heredia </a:t>
            </a:r>
            <a:endParaRPr lang="es-AR" b="1" i="1" dirty="0" smtClean="0"/>
          </a:p>
          <a:p>
            <a:r>
              <a:rPr lang="es-ES" b="1" i="1" dirty="0" smtClean="0"/>
              <a:t>Reseña histórica:</a:t>
            </a:r>
            <a:br>
              <a:rPr lang="es-ES" b="1" i="1" dirty="0" smtClean="0"/>
            </a:br>
            <a:r>
              <a:rPr lang="es-ES" b="1" i="1" dirty="0" smtClean="0"/>
              <a:t>La población fue fundada por Alonso de Heredia y se le llamó Nicolás de la Paz; en el siglo XVIII Antonio de la Torre y Miranda la reorganizó. Fue elevada a la categoría de municipio en 1934.</a:t>
            </a:r>
            <a:endParaRPr lang="es-AR" b="1" i="1" dirty="0" smtClean="0"/>
          </a:p>
          <a:p>
            <a:endParaRPr lang="es-AR" dirty="0"/>
          </a:p>
        </p:txBody>
      </p:sp>
    </p:spTree>
  </p:cSld>
  <p:clrMapOvr>
    <a:masterClrMapping/>
  </p:clrMapOvr>
  <p:transition/>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rgbClr val="FFCCFF"/>
          </a:solidFill>
        </p:spPr>
        <p:txBody>
          <a:bodyPr>
            <a:normAutofit fontScale="90000"/>
          </a:bodyPr>
          <a:lstStyle/>
          <a:p>
            <a:r>
              <a:rPr lang="es-ES" b="1" i="1" dirty="0" smtClean="0"/>
              <a:t>GEOGRAFÍA </a:t>
            </a:r>
            <a:r>
              <a:rPr lang="es-AR" b="1" i="1" dirty="0" smtClean="0"/>
              <a:t/>
            </a:r>
            <a:br>
              <a:rPr lang="es-AR" b="1" i="1" dirty="0" smtClean="0"/>
            </a:br>
            <a:endParaRPr lang="es-AR" i="1" dirty="0"/>
          </a:p>
        </p:txBody>
      </p:sp>
      <p:sp>
        <p:nvSpPr>
          <p:cNvPr id="3" name="2 Marcador de contenido"/>
          <p:cNvSpPr>
            <a:spLocks noGrp="1"/>
          </p:cNvSpPr>
          <p:nvPr>
            <p:ph idx="1"/>
          </p:nvPr>
        </p:nvSpPr>
        <p:spPr/>
        <p:txBody>
          <a:bodyPr>
            <a:normAutofit fontScale="55000" lnSpcReduction="20000"/>
          </a:bodyPr>
          <a:lstStyle/>
          <a:p>
            <a:r>
              <a:rPr lang="es-ES" b="1" i="1" dirty="0" smtClean="0"/>
              <a:t>Con una extensión de 140 km2, el municipio de Purísima concepción, en el departamento de Córdoba, quedó con el primero de los nombres. El territorio es ondulado, con pisos térmicos medio y cálido. Los arroyos Bijao, Hondo, Las Gamboas y la Ciénaga Grande forman la red hidrográfica que atiende las necesidades de los campos y de sus habitantes. </a:t>
            </a:r>
            <a:br>
              <a:rPr lang="es-ES" b="1" i="1" dirty="0" smtClean="0"/>
            </a:br>
            <a:r>
              <a:rPr lang="es-ES" b="1" i="1" dirty="0" smtClean="0"/>
              <a:t/>
            </a:r>
            <a:br>
              <a:rPr lang="es-ES" b="1" i="1" dirty="0" smtClean="0"/>
            </a:br>
            <a:r>
              <a:rPr lang="es-ES" b="1" i="1" dirty="0" smtClean="0"/>
              <a:t>Purísima tiene los servicios municipales que necesita y una movilización comercial apreciable. La ganadería es importante y la agricultura ofrece cultivos apreciables de algodón, </a:t>
            </a:r>
            <a:r>
              <a:rPr lang="es-ES" b="1" i="1" dirty="0" err="1" smtClean="0"/>
              <a:t>máiz</a:t>
            </a:r>
            <a:r>
              <a:rPr lang="es-ES" b="1" i="1" dirty="0" smtClean="0"/>
              <a:t> y caña de azúcar. </a:t>
            </a:r>
            <a:endParaRPr lang="es-AR" b="1" i="1" dirty="0" smtClean="0"/>
          </a:p>
          <a:p>
            <a:r>
              <a:rPr lang="es-ES" b="1" i="1" dirty="0" smtClean="0"/>
              <a:t>Límites del municipio:</a:t>
            </a:r>
            <a:endParaRPr lang="es-AR" b="1" i="1" dirty="0" smtClean="0"/>
          </a:p>
          <a:p>
            <a:r>
              <a:rPr lang="es-ES" b="1" i="1" dirty="0" smtClean="0"/>
              <a:t>Extensión total: 122 Km2 </a:t>
            </a:r>
            <a:r>
              <a:rPr lang="es-ES" b="1" i="1" dirty="0" err="1" smtClean="0"/>
              <a:t>Km2</a:t>
            </a:r>
            <a:endParaRPr lang="es-AR" b="1" i="1" dirty="0" smtClean="0"/>
          </a:p>
          <a:p>
            <a:r>
              <a:rPr lang="es-ES" b="1" i="1" dirty="0" smtClean="0"/>
              <a:t>Extensión área urbana: </a:t>
            </a:r>
            <a:endParaRPr lang="es-AR" b="1" i="1" dirty="0" smtClean="0"/>
          </a:p>
          <a:p>
            <a:r>
              <a:rPr lang="es-ES" b="1" i="1" dirty="0" smtClean="0"/>
              <a:t>Extensión área rural: </a:t>
            </a:r>
            <a:endParaRPr lang="es-AR" b="1" i="1" dirty="0" smtClean="0"/>
          </a:p>
          <a:p>
            <a:r>
              <a:rPr lang="es-ES" b="1" i="1" dirty="0" smtClean="0"/>
              <a:t>Altitud de la cabecera municipal (metros sobre el nivel del mar): </a:t>
            </a:r>
            <a:endParaRPr lang="es-AR" b="1" i="1" dirty="0" smtClean="0"/>
          </a:p>
          <a:p>
            <a:r>
              <a:rPr lang="es-ES" b="1" i="1" dirty="0" smtClean="0"/>
              <a:t>Temperatura media: 28º C</a:t>
            </a:r>
            <a:endParaRPr lang="es-AR" b="1" i="1" dirty="0" smtClean="0"/>
          </a:p>
          <a:p>
            <a:r>
              <a:rPr lang="es-ES" b="1" i="1" dirty="0" smtClean="0"/>
              <a:t>Distancia de referencia: </a:t>
            </a:r>
            <a:endParaRPr lang="es-AR" b="1" i="1" dirty="0" smtClean="0"/>
          </a:p>
          <a:p>
            <a:endParaRPr lang="es-AR" dirty="0"/>
          </a:p>
        </p:txBody>
      </p:sp>
    </p:spTree>
  </p:cSld>
  <p:clrMapOvr>
    <a:masterClrMapping/>
  </p:clrMapOvr>
  <p:transition/>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rgbClr val="FFCCFF"/>
          </a:solidFill>
        </p:spPr>
        <p:txBody>
          <a:bodyPr>
            <a:normAutofit fontScale="90000"/>
          </a:bodyPr>
          <a:lstStyle/>
          <a:p>
            <a:r>
              <a:rPr lang="es-ES" b="1" i="1" dirty="0" smtClean="0"/>
              <a:t>ECONOMÍA </a:t>
            </a:r>
            <a:r>
              <a:rPr lang="es-AR" b="1" i="1" dirty="0" smtClean="0"/>
              <a:t/>
            </a:r>
            <a:br>
              <a:rPr lang="es-AR" b="1" i="1" dirty="0" smtClean="0"/>
            </a:br>
            <a:endParaRPr lang="es-AR" i="1" dirty="0"/>
          </a:p>
        </p:txBody>
      </p:sp>
      <p:sp>
        <p:nvSpPr>
          <p:cNvPr id="3" name="2 Marcador de contenido"/>
          <p:cNvSpPr>
            <a:spLocks noGrp="1"/>
          </p:cNvSpPr>
          <p:nvPr>
            <p:ph idx="1"/>
          </p:nvPr>
        </p:nvSpPr>
        <p:spPr/>
        <p:txBody>
          <a:bodyPr/>
          <a:lstStyle/>
          <a:p>
            <a:r>
              <a:rPr lang="es-ES" sz="4400" b="1" i="1" dirty="0" smtClean="0"/>
              <a:t>AGRICULTURA Y GANADERÍA, PESCA</a:t>
            </a:r>
            <a:endParaRPr lang="es-AR" sz="4400" b="1" i="1" dirty="0" smtClean="0"/>
          </a:p>
          <a:p>
            <a:endParaRPr lang="es-AR" dirty="0"/>
          </a:p>
        </p:txBody>
      </p:sp>
    </p:spTree>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chemeClr val="accent6"/>
          </a:solidFill>
        </p:spPr>
        <p:txBody>
          <a:bodyPr>
            <a:noAutofit/>
          </a:bodyPr>
          <a:lstStyle/>
          <a:p>
            <a:r>
              <a:rPr lang="es-ES_tradnl" sz="7200" dirty="0" smtClean="0">
                <a:solidFill>
                  <a:srgbClr val="006600"/>
                </a:solidFill>
              </a:rPr>
              <a:t>GANADERIA</a:t>
            </a:r>
            <a:endParaRPr lang="es-ES_tradnl" sz="7200" dirty="0">
              <a:solidFill>
                <a:srgbClr val="006600"/>
              </a:solidFill>
            </a:endParaRPr>
          </a:p>
        </p:txBody>
      </p:sp>
      <p:sp>
        <p:nvSpPr>
          <p:cNvPr id="3" name="2 Marcador de contenido"/>
          <p:cNvSpPr>
            <a:spLocks noGrp="1"/>
          </p:cNvSpPr>
          <p:nvPr>
            <p:ph idx="1"/>
          </p:nvPr>
        </p:nvSpPr>
        <p:spPr>
          <a:xfrm>
            <a:off x="457200" y="1714488"/>
            <a:ext cx="8229600" cy="5143512"/>
          </a:xfrm>
        </p:spPr>
        <p:txBody>
          <a:bodyPr>
            <a:normAutofit fontScale="70000" lnSpcReduction="20000"/>
          </a:bodyPr>
          <a:lstStyle/>
          <a:p>
            <a:r>
              <a:rPr lang="es-ES" sz="2600" b="1" i="1" dirty="0" smtClean="0"/>
              <a:t>Se practica especialmente en las sabanas del departamento. Montería, sede anual del Reinado Nacional de la Ganadería es la Capital Ganadera de Colombia. Se crían tipos vacunos como el Cebú, Pardo Suizo, </a:t>
            </a:r>
            <a:r>
              <a:rPr lang="es-ES" sz="2600" b="1" i="1" dirty="0" err="1" smtClean="0"/>
              <a:t>Holstein</a:t>
            </a:r>
            <a:r>
              <a:rPr lang="es-ES" sz="2600" b="1" i="1" dirty="0" smtClean="0"/>
              <a:t> y el muy cordobés Romo Minuano.</a:t>
            </a:r>
            <a:endParaRPr lang="es-ES_tradnl" sz="2600" b="1" i="1" dirty="0" smtClean="0"/>
          </a:p>
          <a:p>
            <a:r>
              <a:rPr lang="es-ES" sz="2600" b="1" i="1" dirty="0" smtClean="0"/>
              <a:t>Los pastos son de planicie y de colina. Los primeros están en el bajo </a:t>
            </a:r>
            <a:r>
              <a:rPr lang="es-ES" sz="2600" b="1" i="1" dirty="0" err="1" smtClean="0"/>
              <a:t>Sinú</a:t>
            </a:r>
            <a:r>
              <a:rPr lang="es-ES" sz="2600" b="1" i="1" dirty="0" smtClean="0"/>
              <a:t> y San Jorge. Predominan en esta zona el Pará o admirable, resistente a las inundaciones. En los sitios no inundables se dan los pastos de Guinea que junto con el Pará, fueron traídos de Brasil y Venezuela en 1875. Los segundos son pastos poco alimenticios en épocas de sequía. En las colinas bajas crece la guinea y el Puntero en las partes altas.</a:t>
            </a:r>
            <a:endParaRPr lang="es-ES_tradnl" sz="2600" b="1" i="1" dirty="0" smtClean="0"/>
          </a:p>
          <a:p>
            <a:r>
              <a:rPr lang="es-ES" sz="2600" b="1" i="1" dirty="0" smtClean="0"/>
              <a:t>ye </a:t>
            </a:r>
            <a:r>
              <a:rPr lang="es-ES" sz="2600" b="1" i="1" dirty="0" err="1" smtClean="0"/>
              <a:t>CerromatoLa</a:t>
            </a:r>
            <a:r>
              <a:rPr lang="es-ES" sz="2600" b="1" i="1" dirty="0" smtClean="0"/>
              <a:t> industria pesquera, minera, hidroeléctrica, maderera y manufacturera son renglones de singular importancia dentro de la economía departamental. El yacimiento de ferroníquel de </a:t>
            </a:r>
            <a:r>
              <a:rPr lang="es-ES" sz="2600" b="1" i="1" dirty="0" err="1" smtClean="0"/>
              <a:t>Cerromatoso</a:t>
            </a:r>
            <a:r>
              <a:rPr lang="es-ES" sz="2600" b="1" i="1" dirty="0" smtClean="0"/>
              <a:t> ubicado en un cerro aislado de 269 msnm a 22 km de </a:t>
            </a:r>
            <a:r>
              <a:rPr lang="es-ES" sz="2600" b="1" i="1" dirty="0" err="1" smtClean="0"/>
              <a:t>Montelíbano</a:t>
            </a:r>
            <a:r>
              <a:rPr lang="es-ES" sz="2600" b="1" i="1" dirty="0" smtClean="0"/>
              <a:t>, fue descubierto en 1956 por la Richmond </a:t>
            </a:r>
            <a:r>
              <a:rPr lang="es-ES" sz="2600" b="1" i="1" dirty="0" err="1" smtClean="0"/>
              <a:t>Petroleum</a:t>
            </a:r>
            <a:r>
              <a:rPr lang="es-ES" sz="2600" b="1" i="1" dirty="0" smtClean="0"/>
              <a:t>, subsidiaria de la Standard </a:t>
            </a:r>
            <a:r>
              <a:rPr lang="es-ES" sz="2600" b="1" i="1" dirty="0" err="1" smtClean="0"/>
              <a:t>Oil</a:t>
            </a:r>
            <a:r>
              <a:rPr lang="es-ES" sz="2600" b="1" i="1" dirty="0" smtClean="0"/>
              <a:t> </a:t>
            </a:r>
            <a:r>
              <a:rPr lang="es-ES" sz="2600" b="1" i="1" dirty="0" err="1" smtClean="0"/>
              <a:t>Company</a:t>
            </a:r>
            <a:r>
              <a:rPr lang="es-ES" sz="2600" b="1" i="1" dirty="0" smtClean="0"/>
              <a:t>. El gobierno concedió a la Richmond un contrato de concesión, distinguido con el N° 866 del 30 de marzo de 1963, el cual fue modificado en sus términos mediante contrato adicional del 22 de julio de 1970, dicho contrato permitió la entrada del gobierno nacional como inversionista a través del IFI. En 1979 ingresa como socio la empresa holandesa </a:t>
            </a:r>
            <a:r>
              <a:rPr lang="es-ES" sz="2600" b="1" i="1" dirty="0" err="1" smtClean="0"/>
              <a:t>Billiton</a:t>
            </a:r>
            <a:r>
              <a:rPr lang="es-ES" sz="2600" b="1" i="1" dirty="0" smtClean="0"/>
              <a:t> (desde el 2001 BHP </a:t>
            </a:r>
            <a:r>
              <a:rPr lang="es-ES" sz="2600" b="1" i="1" dirty="0" err="1" smtClean="0"/>
              <a:t>Billitoy</a:t>
            </a:r>
            <a:r>
              <a:rPr lang="es-ES" sz="2600" b="1" i="1" dirty="0" smtClean="0"/>
              <a:t> se </a:t>
            </a:r>
            <a:r>
              <a:rPr lang="es-ES" sz="2600" b="1" i="1" dirty="0" err="1" smtClean="0"/>
              <a:t>constituso</a:t>
            </a:r>
            <a:r>
              <a:rPr lang="es-ES" sz="2600" b="1" i="1" dirty="0" smtClean="0"/>
              <a:t> S.A.</a:t>
            </a:r>
            <a:endParaRPr lang="es-ES_tradnl" sz="2600" b="1" i="1" dirty="0" smtClean="0"/>
          </a:p>
          <a:p>
            <a:endParaRPr lang="es-ES_tradnl" sz="2300" b="1" i="1" dirty="0"/>
          </a:p>
        </p:txBody>
      </p:sp>
    </p:spTree>
  </p:cSld>
  <p:clrMapOvr>
    <a:masterClrMapping/>
  </p:clrMapOvr>
  <p:transition/>
  <p:timing>
    <p:tnLst>
      <p:par>
        <p:cTn id="1" dur="indefinite" restart="never" nodeType="tmRoot"/>
      </p:par>
    </p:tnLst>
  </p:timing>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rgbClr val="990033"/>
          </a:solidFill>
        </p:spPr>
        <p:txBody>
          <a:bodyPr>
            <a:normAutofit fontScale="90000"/>
          </a:bodyPr>
          <a:lstStyle/>
          <a:p>
            <a:r>
              <a:rPr lang="es-ES" b="1" i="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MUNICIPIO DE SAHAGUN</a:t>
            </a:r>
            <a:r>
              <a:rPr lang="es-AR"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AR"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endParaRPr lang="es-AR"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3" name="2 Marcador de contenido"/>
          <p:cNvSpPr>
            <a:spLocks noGrp="1"/>
          </p:cNvSpPr>
          <p:nvPr>
            <p:ph idx="1"/>
          </p:nvPr>
        </p:nvSpPr>
        <p:spPr/>
        <p:txBody>
          <a:bodyPr/>
          <a:lstStyle/>
          <a:p>
            <a:r>
              <a:rPr lang="es-ES" b="1" i="1" dirty="0" smtClean="0"/>
              <a:t>Identificación del municipio  </a:t>
            </a:r>
            <a:endParaRPr lang="es-AR" b="1" i="1" dirty="0" smtClean="0"/>
          </a:p>
          <a:p>
            <a:r>
              <a:rPr lang="es-ES" b="1" i="1" dirty="0" smtClean="0"/>
              <a:t>Nombre del municipio: SAN JUAN DE SAHAGÚN</a:t>
            </a:r>
            <a:endParaRPr lang="es-AR" b="1" i="1" dirty="0" smtClean="0"/>
          </a:p>
          <a:p>
            <a:r>
              <a:rPr lang="es-ES" b="1" i="1" dirty="0" smtClean="0"/>
              <a:t>NIT: 800096777-8</a:t>
            </a:r>
            <a:endParaRPr lang="es-AR" b="1" i="1" dirty="0" smtClean="0"/>
          </a:p>
          <a:p>
            <a:r>
              <a:rPr lang="es-ES" b="1" i="1" dirty="0" smtClean="0"/>
              <a:t>Código </a:t>
            </a:r>
            <a:r>
              <a:rPr lang="es-ES" b="1" i="1" dirty="0" err="1" smtClean="0"/>
              <a:t>Dane</a:t>
            </a:r>
            <a:r>
              <a:rPr lang="es-ES" b="1" i="1" dirty="0" smtClean="0"/>
              <a:t>: 23660</a:t>
            </a:r>
            <a:endParaRPr lang="es-AR" b="1" i="1" dirty="0" smtClean="0"/>
          </a:p>
          <a:p>
            <a:r>
              <a:rPr lang="es-ES" b="1" i="1" dirty="0" smtClean="0"/>
              <a:t>Gentilicio: SAHAGUNENSES</a:t>
            </a:r>
            <a:endParaRPr lang="es-AR" b="1" i="1" dirty="0" smtClean="0"/>
          </a:p>
          <a:p>
            <a:endParaRPr lang="es-AR" dirty="0"/>
          </a:p>
        </p:txBody>
      </p:sp>
    </p:spTree>
  </p:cSld>
  <p:clrMapOvr>
    <a:masterClrMapping/>
  </p:clrMapOvr>
  <p:transition/>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rgbClr val="990033"/>
          </a:solidFill>
        </p:spPr>
        <p:txBody>
          <a:bodyPr>
            <a:normAutofit fontScale="90000"/>
          </a:bodyPr>
          <a:lstStyle/>
          <a:p>
            <a:r>
              <a:rPr lang="es-AR" b="1" dirty="0" smtClean="0"/>
              <a:t/>
            </a:r>
            <a:br>
              <a:rPr lang="es-AR" b="1" dirty="0" smtClean="0"/>
            </a:br>
            <a:r>
              <a:rPr lang="es-AR"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SIMBOLOS   PATRIOS    DE  SAHAGUN</a:t>
            </a:r>
            <a:endParaRPr lang="es-AR" dirty="0"/>
          </a:p>
        </p:txBody>
      </p:sp>
      <p:sp>
        <p:nvSpPr>
          <p:cNvPr id="3" name="2 Marcador de contenido"/>
          <p:cNvSpPr>
            <a:spLocks noGrp="1"/>
          </p:cNvSpPr>
          <p:nvPr>
            <p:ph idx="1"/>
          </p:nvPr>
        </p:nvSpPr>
        <p:spPr/>
        <p:txBody>
          <a:bodyPr numCol="2">
            <a:normAutofit fontScale="70000" lnSpcReduction="20000"/>
          </a:bodyPr>
          <a:lstStyle/>
          <a:p>
            <a:r>
              <a:rPr lang="es-ES" b="1" dirty="0" smtClean="0"/>
              <a:t>Himno</a:t>
            </a:r>
            <a:endParaRPr lang="es-AR" b="1" dirty="0" smtClean="0"/>
          </a:p>
          <a:p>
            <a:r>
              <a:rPr lang="es-ES" b="1" dirty="0" smtClean="0"/>
              <a:t>I</a:t>
            </a:r>
            <a:r>
              <a:rPr lang="es-ES" dirty="0" smtClean="0"/>
              <a:t> </a:t>
            </a:r>
            <a:br>
              <a:rPr lang="es-ES" dirty="0" smtClean="0"/>
            </a:br>
            <a:r>
              <a:rPr lang="es-ES" b="1" i="1" dirty="0" smtClean="0"/>
              <a:t>A la sombra nací de tus plantas </a:t>
            </a:r>
            <a:br>
              <a:rPr lang="es-ES" b="1" i="1" dirty="0" smtClean="0"/>
            </a:br>
            <a:r>
              <a:rPr lang="es-ES" b="1" i="1" dirty="0" smtClean="0"/>
              <a:t>tus sabanas corrí siendo niño </a:t>
            </a:r>
            <a:br>
              <a:rPr lang="es-ES" b="1" i="1" dirty="0" smtClean="0"/>
            </a:br>
            <a:r>
              <a:rPr lang="es-ES" b="1" i="1" dirty="0" smtClean="0"/>
              <a:t>y por eso en mi eterno cariño </a:t>
            </a:r>
            <a:br>
              <a:rPr lang="es-ES" b="1" i="1" dirty="0" smtClean="0"/>
            </a:br>
            <a:r>
              <a:rPr lang="es-ES" b="1" i="1" dirty="0" smtClean="0"/>
              <a:t>adorarte por siempre juré. </a:t>
            </a:r>
            <a:br>
              <a:rPr lang="es-ES" b="1" i="1" dirty="0" smtClean="0"/>
            </a:br>
            <a:r>
              <a:rPr lang="es-ES" b="1" i="1" dirty="0" smtClean="0"/>
              <a:t/>
            </a:r>
            <a:br>
              <a:rPr lang="es-ES" b="1" i="1" dirty="0" smtClean="0"/>
            </a:br>
            <a:r>
              <a:rPr lang="es-ES" b="1" i="1" dirty="0" smtClean="0"/>
              <a:t>II </a:t>
            </a:r>
            <a:br>
              <a:rPr lang="es-ES" b="1" i="1" dirty="0" smtClean="0"/>
            </a:br>
            <a:r>
              <a:rPr lang="es-ES" b="1" i="1" dirty="0" smtClean="0"/>
              <a:t>Nunca el odio en mi tierra ha anidado </a:t>
            </a:r>
            <a:br>
              <a:rPr lang="es-ES" b="1" i="1" dirty="0" smtClean="0"/>
            </a:br>
            <a:r>
              <a:rPr lang="es-ES" b="1" i="1" dirty="0" smtClean="0"/>
              <a:t>y el ambiente de paz será eterno </a:t>
            </a:r>
            <a:br>
              <a:rPr lang="es-ES" b="1" i="1" dirty="0" smtClean="0"/>
            </a:br>
            <a:r>
              <a:rPr lang="es-ES" b="1" i="1" dirty="0" smtClean="0"/>
              <a:t>y orgulloso diré que me has dado </a:t>
            </a:r>
            <a:br>
              <a:rPr lang="es-ES" b="1" i="1" dirty="0" smtClean="0"/>
            </a:br>
            <a:r>
              <a:rPr lang="es-ES" b="1" i="1" dirty="0" smtClean="0"/>
              <a:t>digno hogar y regazo materno</a:t>
            </a:r>
            <a:br>
              <a:rPr lang="es-ES" b="1" i="1" dirty="0" smtClean="0"/>
            </a:br>
            <a:r>
              <a:rPr lang="es-ES" b="1" i="1" dirty="0" smtClean="0"/>
              <a:t/>
            </a:r>
            <a:br>
              <a:rPr lang="es-ES" b="1" i="1" dirty="0" smtClean="0"/>
            </a:br>
            <a:r>
              <a:rPr lang="es-ES" b="1" i="1" dirty="0" smtClean="0"/>
              <a:t>III </a:t>
            </a:r>
            <a:br>
              <a:rPr lang="es-ES" b="1" i="1" dirty="0" smtClean="0"/>
            </a:br>
            <a:r>
              <a:rPr lang="es-ES" b="1" i="1" dirty="0" smtClean="0"/>
              <a:t>Ya que amable mi cuna meciste </a:t>
            </a:r>
            <a:br>
              <a:rPr lang="es-ES" b="1" i="1" dirty="0" smtClean="0"/>
            </a:br>
            <a:r>
              <a:rPr lang="es-ES" b="1" i="1" dirty="0" smtClean="0"/>
              <a:t>bajo el límpido azul de tu cielo </a:t>
            </a:r>
            <a:br>
              <a:rPr lang="es-ES" b="1" i="1" dirty="0" smtClean="0"/>
            </a:br>
            <a:r>
              <a:rPr lang="es-ES" b="1" i="1" dirty="0" err="1" smtClean="0"/>
              <a:t>Sahagun</a:t>
            </a:r>
            <a:r>
              <a:rPr lang="es-ES" b="1" i="1" dirty="0" smtClean="0"/>
              <a:t> dame por fin como tumba</a:t>
            </a:r>
            <a:br>
              <a:rPr lang="es-ES" b="1" i="1" dirty="0" smtClean="0"/>
            </a:br>
            <a:r>
              <a:rPr lang="es-ES" b="1" i="1" dirty="0" smtClean="0"/>
              <a:t>un jirón escondido en tu suelo. </a:t>
            </a:r>
            <a:endParaRPr lang="es-AR" b="1" i="1" dirty="0" smtClean="0"/>
          </a:p>
          <a:p>
            <a:endParaRPr lang="es-AR" b="1" dirty="0" smtClean="0"/>
          </a:p>
        </p:txBody>
      </p:sp>
    </p:spTree>
  </p:cSld>
  <p:clrMapOvr>
    <a:masterClrMapping/>
  </p:clrMapOvr>
  <p:transition/>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rgbClr val="990033"/>
          </a:solidFill>
        </p:spPr>
        <p:txBody>
          <a:bodyPr>
            <a:normAutofit fontScale="90000"/>
          </a:bodyPr>
          <a:lstStyle/>
          <a:p>
            <a:r>
              <a:rPr lang="es-ES" b="1" i="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HISTORIA </a:t>
            </a:r>
            <a:r>
              <a:rPr lang="es-AR" b="1" i="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AR" b="1" i="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endParaRPr lang="es-AR" b="1" i="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3" name="2 Marcador de contenido"/>
          <p:cNvSpPr>
            <a:spLocks noGrp="1"/>
          </p:cNvSpPr>
          <p:nvPr>
            <p:ph idx="1"/>
          </p:nvPr>
        </p:nvSpPr>
        <p:spPr>
          <a:xfrm>
            <a:off x="457200" y="1600200"/>
            <a:ext cx="8229600" cy="5257800"/>
          </a:xfrm>
        </p:spPr>
        <p:txBody>
          <a:bodyPr>
            <a:noAutofit/>
          </a:bodyPr>
          <a:lstStyle/>
          <a:p>
            <a:r>
              <a:rPr lang="es-ES" sz="1600" b="1" i="1" dirty="0" smtClean="0"/>
              <a:t>Fecha de fundación: 12 de junio de 1776</a:t>
            </a:r>
            <a:endParaRPr lang="es-AR" sz="1600" b="1" i="1" dirty="0" smtClean="0"/>
          </a:p>
          <a:p>
            <a:r>
              <a:rPr lang="es-ES" sz="1600" b="1" i="1" dirty="0" smtClean="0"/>
              <a:t>Nombre del/los fundador (es): DON ANTONIO DE LA TORRE Y MIRANDA</a:t>
            </a:r>
            <a:endParaRPr lang="es-AR" sz="1600" b="1" i="1" dirty="0" smtClean="0"/>
          </a:p>
          <a:p>
            <a:r>
              <a:rPr lang="es-ES" sz="1600" b="1" i="1" dirty="0" smtClean="0"/>
              <a:t>Reseña histórica:</a:t>
            </a:r>
            <a:endParaRPr lang="es-AR" sz="1600" b="1" i="1" dirty="0" smtClean="0"/>
          </a:p>
          <a:p>
            <a:r>
              <a:rPr lang="es-ES" sz="1600" b="1" i="1" dirty="0" smtClean="0"/>
              <a:t>Por: Luis Alberto Bolaño </a:t>
            </a:r>
            <a:r>
              <a:rPr lang="es-ES" sz="1600" b="1" i="1" dirty="0" err="1" smtClean="0"/>
              <a:t>Perez</a:t>
            </a:r>
            <a:r>
              <a:rPr lang="es-ES" sz="1600" b="1" i="1" dirty="0" smtClean="0"/>
              <a:t/>
            </a:r>
            <a:br>
              <a:rPr lang="es-ES" sz="1600" b="1" i="1" dirty="0" smtClean="0"/>
            </a:br>
            <a:r>
              <a:rPr lang="es-ES" sz="1600" b="1" i="1" dirty="0" smtClean="0"/>
              <a:t>Coordinador de la Gaceta Municipal </a:t>
            </a:r>
            <a:endParaRPr lang="es-AR" sz="1600" b="1" i="1" dirty="0" smtClean="0"/>
          </a:p>
          <a:p>
            <a:r>
              <a:rPr lang="es-ES" sz="1600" b="1" i="1" dirty="0" smtClean="0"/>
              <a:t>San Juan de Sahagún, o sencillamente SAHAGUN, fue fundada el 7 de diciembre de 1775 por el Teniente Don Antonio De La Torre y Miranda, quien visitaba esta parte de la extensa Provincia de Cartagena de Indias por autorización expresa de su Gobernador, el Comandante Don Juan </a:t>
            </a:r>
            <a:r>
              <a:rPr lang="es-ES" sz="1600" b="1" i="1" dirty="0" err="1" smtClean="0"/>
              <a:t>Torrezal</a:t>
            </a:r>
            <a:r>
              <a:rPr lang="es-ES" sz="1600" b="1" i="1" dirty="0" smtClean="0"/>
              <a:t> Díaz Pimienta, quien lo encomendó para recorrerla, arreglar caminos y caseríos y fundar pueblos. Pero oficialmente se estableció como fecha de fundación el 12 de junio de 1776 día en que estuvo culminado el templo parroquial y se ofició la primera misa a cargo del reverendo Juan de Ledesma. </a:t>
            </a:r>
            <a:br>
              <a:rPr lang="es-ES" sz="1600" b="1" i="1" dirty="0" smtClean="0"/>
            </a:br>
            <a:r>
              <a:rPr lang="es-ES" sz="1600" b="1" i="1" dirty="0" smtClean="0"/>
              <a:t>Aproximadamente a siete leguas al sur de la población de </a:t>
            </a:r>
            <a:r>
              <a:rPr lang="es-ES" sz="1600" b="1" i="1" dirty="0" err="1" smtClean="0"/>
              <a:t>Chinú</a:t>
            </a:r>
            <a:r>
              <a:rPr lang="es-ES" sz="1600" b="1" i="1" dirty="0" smtClean="0"/>
              <a:t> se encontraba el caserío de </a:t>
            </a:r>
            <a:r>
              <a:rPr lang="es-ES" sz="1600" b="1" i="1" dirty="0" err="1" smtClean="0"/>
              <a:t>Paloquemao</a:t>
            </a:r>
            <a:r>
              <a:rPr lang="es-ES" sz="1600" b="1" i="1" dirty="0" smtClean="0"/>
              <a:t>, perteneciente a la Parroquia de San Rafael de </a:t>
            </a:r>
            <a:r>
              <a:rPr lang="es-ES" sz="1600" b="1" i="1" dirty="0" err="1" smtClean="0"/>
              <a:t>Chinú</a:t>
            </a:r>
            <a:r>
              <a:rPr lang="es-ES" sz="1600" b="1" i="1" dirty="0" smtClean="0"/>
              <a:t> y habitada por nativos y gentes blancas de origen español que el 12 de Junio de 1773 se había convertido en la </a:t>
            </a:r>
            <a:r>
              <a:rPr lang="es-ES" sz="1600" b="1" i="1" dirty="0" err="1" smtClean="0"/>
              <a:t>viceparroquia</a:t>
            </a:r>
            <a:r>
              <a:rPr lang="es-ES" sz="1600" b="1" i="1" dirty="0" smtClean="0"/>
              <a:t> de San Juan de Sahagún. Don Antonio de la Torre a su llegada en 1775 se tropezó con un caserío mal trazado, un tanto en decadencia y con dificultades por parte de moradores para conseguir el agua de consumo. Lo preparó, delineó la Plaza, demarcó el sitio donde quedaría la Iglesia y trazó solares con calles intermedias que entregó el día 7 de Diciembre de 1775. </a:t>
            </a:r>
            <a:br>
              <a:rPr lang="es-ES" sz="1600" b="1" i="1" dirty="0" smtClean="0"/>
            </a:br>
            <a:endParaRPr lang="es-AR" sz="1600" b="1" i="1" dirty="0"/>
          </a:p>
        </p:txBody>
      </p:sp>
    </p:spTree>
  </p:cSld>
  <p:clrMapOvr>
    <a:masterClrMapping/>
  </p:clrMapOvr>
  <p:transition/>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rgbClr val="990033"/>
          </a:solidFill>
        </p:spPr>
        <p:txBody>
          <a:bodyPr>
            <a:normAutofit fontScale="90000"/>
          </a:bodyPr>
          <a:lstStyle/>
          <a:p>
            <a:r>
              <a:rPr lang="es-ES" b="1" i="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GEOGRAFÍA </a:t>
            </a:r>
            <a:r>
              <a:rPr lang="es-AR" b="1" i="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AR" b="1" i="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endParaRPr lang="es-AR" b="1" i="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3" name="2 Marcador de contenido"/>
          <p:cNvSpPr>
            <a:spLocks noGrp="1"/>
          </p:cNvSpPr>
          <p:nvPr>
            <p:ph idx="1"/>
          </p:nvPr>
        </p:nvSpPr>
        <p:spPr/>
        <p:txBody>
          <a:bodyPr/>
          <a:lstStyle/>
          <a:p>
            <a:r>
              <a:rPr lang="es-ES" b="1" i="1" dirty="0" smtClean="0"/>
              <a:t>El Municipio de Sahagún está ubicado en la parte nororiental del departamento de Córdoba, y su cabecera municipal se encuentra localizada a los 08º 56´ 58” de latitud norte y 75º 26´ 52” de longitud oeste. Se encuentra a 71 Km de la capital del departamento; a una altura de 75 m.s.n.m. y una temperatura media de 26.9ºC. </a:t>
            </a:r>
            <a:endParaRPr lang="es-AR" b="1" i="1" dirty="0" smtClean="0"/>
          </a:p>
          <a:p>
            <a:endParaRPr lang="es-AR" dirty="0"/>
          </a:p>
        </p:txBody>
      </p:sp>
    </p:spTree>
  </p:cSld>
  <p:clrMapOvr>
    <a:masterClrMapping/>
  </p:clrMapOvr>
  <p:transition/>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rgbClr val="990033"/>
          </a:solidFill>
        </p:spPr>
        <p:txBody>
          <a:bodyPr>
            <a:normAutofit fontScale="90000"/>
          </a:bodyPr>
          <a:lstStyle/>
          <a:p>
            <a:r>
              <a:rPr lang="es-ES" b="1" i="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ECONOMÍA </a:t>
            </a:r>
            <a:r>
              <a:rPr lang="es-AR" b="1" i="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
            </a:r>
            <a:br>
              <a:rPr lang="es-AR" b="1" i="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endParaRPr lang="es-AR" b="1" i="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3" name="2 Marcador de contenido"/>
          <p:cNvSpPr>
            <a:spLocks noGrp="1"/>
          </p:cNvSpPr>
          <p:nvPr>
            <p:ph idx="1"/>
          </p:nvPr>
        </p:nvSpPr>
        <p:spPr/>
        <p:txBody>
          <a:bodyPr>
            <a:normAutofit fontScale="92500" lnSpcReduction="20000"/>
          </a:bodyPr>
          <a:lstStyle/>
          <a:p>
            <a:r>
              <a:rPr lang="es-ES" b="1" i="1" dirty="0" smtClean="0"/>
              <a:t>Su ganadería, que se estima en más de 138.000 cabezas, se extiende hasta las vertientes del San Jorge. Sus tierras de sabana arenosa, al centro del Municipio, son aptas para tabaco, algodón, ñame y yuca como también para el cultivo de caña de azúcar. El arroz y su molienda son importantes rubros en la economía </a:t>
            </a:r>
            <a:r>
              <a:rPr lang="es-ES" b="1" i="1" dirty="0" err="1" smtClean="0"/>
              <a:t>sahagunense</a:t>
            </a:r>
            <a:r>
              <a:rPr lang="es-ES" b="1" i="1" dirty="0" smtClean="0"/>
              <a:t>. Es importante resaltar la explotación de minas de oro y también su estación del gasoducto de Ballenas que cubre la franja costera del Caribe.</a:t>
            </a:r>
            <a:endParaRPr lang="es-AR" b="1" i="1" dirty="0" smtClean="0"/>
          </a:p>
          <a:p>
            <a:endParaRPr lang="es-AR" dirty="0"/>
          </a:p>
        </p:txBody>
      </p:sp>
    </p:spTree>
  </p:cSld>
  <p:clrMapOvr>
    <a:masterClrMapping/>
  </p:clrMapOvr>
  <p:transition/>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71472" y="285728"/>
            <a:ext cx="8229600" cy="1143008"/>
          </a:xfrm>
          <a:solidFill>
            <a:srgbClr val="D60093"/>
          </a:solidFill>
        </p:spPr>
        <p:txBody>
          <a:bodyPr>
            <a:normAutofit fontScale="90000"/>
          </a:bodyPr>
          <a:lstStyle/>
          <a:p>
            <a:r>
              <a:rPr lang="es-AR" dirty="0" smtClean="0"/>
              <a:t/>
            </a:r>
            <a:br>
              <a:rPr lang="es-AR" dirty="0" smtClean="0"/>
            </a:br>
            <a:r>
              <a:rPr lang="es-AR" b="1" i="1" dirty="0" smtClean="0"/>
              <a:t>MUNICIPIO  DE  SAN  ANDRES  DE SOTAVENTO</a:t>
            </a:r>
            <a:r>
              <a:rPr lang="es-ES" b="1" i="1" dirty="0" smtClean="0"/>
              <a:t> </a:t>
            </a:r>
            <a:r>
              <a:rPr lang="es-AR" dirty="0" smtClean="0"/>
              <a:t/>
            </a:r>
            <a:br>
              <a:rPr lang="es-AR" dirty="0" smtClean="0"/>
            </a:br>
            <a:endParaRPr lang="es-AR" dirty="0"/>
          </a:p>
        </p:txBody>
      </p:sp>
      <p:sp>
        <p:nvSpPr>
          <p:cNvPr id="3" name="2 Marcador de contenido"/>
          <p:cNvSpPr>
            <a:spLocks noGrp="1"/>
          </p:cNvSpPr>
          <p:nvPr>
            <p:ph idx="1"/>
          </p:nvPr>
        </p:nvSpPr>
        <p:spPr/>
        <p:txBody>
          <a:bodyPr/>
          <a:lstStyle/>
          <a:p>
            <a:r>
              <a:rPr lang="es-ES" b="1" i="1" dirty="0" smtClean="0"/>
              <a:t>Nombre del municipio: san </a:t>
            </a:r>
            <a:r>
              <a:rPr lang="es-ES" b="1" i="1" dirty="0" err="1" smtClean="0"/>
              <a:t>andres</a:t>
            </a:r>
            <a:r>
              <a:rPr lang="es-ES" b="1" i="1" dirty="0" smtClean="0"/>
              <a:t> de sotavento</a:t>
            </a:r>
            <a:endParaRPr lang="es-AR" b="1" i="1" dirty="0" smtClean="0"/>
          </a:p>
          <a:p>
            <a:r>
              <a:rPr lang="es-ES" b="1" i="1" dirty="0" smtClean="0"/>
              <a:t>NIT: 800075231-9</a:t>
            </a:r>
            <a:endParaRPr lang="es-AR" b="1" i="1" dirty="0" smtClean="0"/>
          </a:p>
          <a:p>
            <a:r>
              <a:rPr lang="es-ES" b="1" i="1" dirty="0" smtClean="0"/>
              <a:t>Código </a:t>
            </a:r>
            <a:r>
              <a:rPr lang="es-ES" b="1" i="1" dirty="0" err="1" smtClean="0"/>
              <a:t>Dane</a:t>
            </a:r>
            <a:r>
              <a:rPr lang="es-ES" b="1" i="1" dirty="0" smtClean="0"/>
              <a:t>: 23670</a:t>
            </a:r>
            <a:endParaRPr lang="es-AR" b="1" i="1" dirty="0" smtClean="0"/>
          </a:p>
          <a:p>
            <a:r>
              <a:rPr lang="es-ES" b="1" i="1" dirty="0" smtClean="0"/>
              <a:t>Gentilicio: sanandresano, sanandresana</a:t>
            </a:r>
            <a:endParaRPr lang="es-AR" b="1" i="1" dirty="0" smtClean="0"/>
          </a:p>
          <a:p>
            <a:r>
              <a:rPr lang="es-ES" b="1" i="1" dirty="0" smtClean="0"/>
              <a:t>Otros nombres que ha recibido el municipio: </a:t>
            </a:r>
            <a:endParaRPr lang="es-AR" b="1" i="1" dirty="0" smtClean="0"/>
          </a:p>
          <a:p>
            <a:endParaRPr lang="es-AR" dirty="0"/>
          </a:p>
        </p:txBody>
      </p:sp>
    </p:spTree>
  </p:cSld>
  <p:clrMapOvr>
    <a:masterClrMapping/>
  </p:clrMapOvr>
  <p:transition/>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rgbClr val="D60093"/>
          </a:solidFill>
        </p:spPr>
        <p:txBody>
          <a:bodyPr>
            <a:normAutofit fontScale="90000"/>
          </a:bodyPr>
          <a:lstStyle/>
          <a:p>
            <a:r>
              <a:rPr lang="es-AR" b="1" i="1" dirty="0" smtClean="0"/>
              <a:t>SIMBOLOS  PATRIOS  DE  SAN  ANDRES  DE  SOTAVENTO  </a:t>
            </a:r>
            <a:endParaRPr lang="es-AR" b="1" i="1" dirty="0"/>
          </a:p>
        </p:txBody>
      </p:sp>
      <p:sp>
        <p:nvSpPr>
          <p:cNvPr id="3" name="2 Marcador de contenido"/>
          <p:cNvSpPr>
            <a:spLocks noGrp="1"/>
          </p:cNvSpPr>
          <p:nvPr>
            <p:ph idx="1"/>
          </p:nvPr>
        </p:nvSpPr>
        <p:spPr/>
        <p:txBody>
          <a:bodyPr numCol="2">
            <a:normAutofit fontScale="70000" lnSpcReduction="20000"/>
          </a:bodyPr>
          <a:lstStyle/>
          <a:p>
            <a:r>
              <a:rPr lang="es-ES" b="1" i="1" dirty="0" smtClean="0"/>
              <a:t>I     HIMNO</a:t>
            </a:r>
            <a:r>
              <a:rPr lang="es-ES" dirty="0" smtClean="0"/>
              <a:t/>
            </a:r>
            <a:br>
              <a:rPr lang="es-ES" dirty="0" smtClean="0"/>
            </a:br>
            <a:r>
              <a:rPr lang="es-ES" b="1" i="1" dirty="0" smtClean="0"/>
              <a:t>De otras tierras un día llegó</a:t>
            </a:r>
            <a:br>
              <a:rPr lang="es-ES" b="1" i="1" dirty="0" smtClean="0"/>
            </a:br>
            <a:r>
              <a:rPr lang="es-ES" b="1" i="1" dirty="0" smtClean="0"/>
              <a:t>a la isla del Cacique </a:t>
            </a:r>
            <a:r>
              <a:rPr lang="es-ES" b="1" i="1" dirty="0" err="1" smtClean="0"/>
              <a:t>Pinchorroy</a:t>
            </a:r>
            <a:r>
              <a:rPr lang="es-ES" b="1" i="1" dirty="0" smtClean="0"/>
              <a:t/>
            </a:r>
            <a:br>
              <a:rPr lang="es-ES" b="1" i="1" dirty="0" smtClean="0"/>
            </a:br>
            <a:r>
              <a:rPr lang="es-ES" b="1" i="1" dirty="0" smtClean="0"/>
              <a:t>tras jornadas intensas sufridas</a:t>
            </a:r>
            <a:br>
              <a:rPr lang="es-ES" b="1" i="1" dirty="0" smtClean="0"/>
            </a:br>
            <a:r>
              <a:rPr lang="es-ES" b="1" i="1" dirty="0" smtClean="0"/>
              <a:t>y llegó huyendo de otra invasión. (Bis)</a:t>
            </a:r>
            <a:endParaRPr lang="es-AR" b="1" i="1" dirty="0" smtClean="0"/>
          </a:p>
          <a:p>
            <a:r>
              <a:rPr lang="es-ES" b="1" i="1" dirty="0" smtClean="0"/>
              <a:t>II</a:t>
            </a:r>
            <a:br>
              <a:rPr lang="es-ES" b="1" i="1" dirty="0" smtClean="0"/>
            </a:br>
            <a:r>
              <a:rPr lang="es-ES" b="1" i="1" dirty="0" smtClean="0"/>
              <a:t>De </a:t>
            </a:r>
            <a:r>
              <a:rPr lang="es-ES" b="1" i="1" dirty="0" err="1" smtClean="0"/>
              <a:t>Maxión</a:t>
            </a:r>
            <a:r>
              <a:rPr lang="es-ES" b="1" i="1" dirty="0" smtClean="0"/>
              <a:t> ya tenemos la historia </a:t>
            </a:r>
            <a:br>
              <a:rPr lang="es-ES" b="1" i="1" dirty="0" smtClean="0"/>
            </a:br>
            <a:r>
              <a:rPr lang="es-ES" b="1" i="1" dirty="0" smtClean="0"/>
              <a:t>invadidas de sombría y tesón</a:t>
            </a:r>
            <a:br>
              <a:rPr lang="es-ES" b="1" i="1" dirty="0" smtClean="0"/>
            </a:br>
            <a:r>
              <a:rPr lang="es-ES" b="1" i="1" dirty="0" smtClean="0"/>
              <a:t>en la aurora de tiempos mejores </a:t>
            </a:r>
            <a:br>
              <a:rPr lang="es-ES" b="1" i="1" dirty="0" smtClean="0"/>
            </a:br>
            <a:r>
              <a:rPr lang="es-ES" b="1" i="1" dirty="0" smtClean="0"/>
              <a:t>en </a:t>
            </a:r>
            <a:r>
              <a:rPr lang="es-ES" b="1" i="1" dirty="0" err="1" smtClean="0"/>
              <a:t>Manexca</a:t>
            </a:r>
            <a:r>
              <a:rPr lang="es-ES" b="1" i="1" dirty="0" smtClean="0"/>
              <a:t> la semilla germinó. (Bis)</a:t>
            </a:r>
            <a:endParaRPr lang="es-AR" b="1" i="1" dirty="0" smtClean="0"/>
          </a:p>
          <a:p>
            <a:r>
              <a:rPr lang="es-ES" b="1" i="1" dirty="0" smtClean="0"/>
              <a:t>III</a:t>
            </a:r>
            <a:br>
              <a:rPr lang="es-ES" b="1" i="1" dirty="0" smtClean="0"/>
            </a:br>
            <a:r>
              <a:rPr lang="es-ES" b="1" i="1" dirty="0" smtClean="0"/>
              <a:t>En Mocha y </a:t>
            </a:r>
            <a:r>
              <a:rPr lang="es-ES" b="1" i="1" dirty="0" err="1" smtClean="0"/>
              <a:t>Tofeme</a:t>
            </a:r>
            <a:r>
              <a:rPr lang="es-ES" b="1" i="1" dirty="0" smtClean="0"/>
              <a:t> se siente </a:t>
            </a:r>
            <a:br>
              <a:rPr lang="es-ES" b="1" i="1" dirty="0" smtClean="0"/>
            </a:br>
            <a:r>
              <a:rPr lang="es-ES" b="1" i="1" dirty="0" smtClean="0"/>
              <a:t>suave brisa que trae libertad</a:t>
            </a:r>
            <a:br>
              <a:rPr lang="es-ES" b="1" i="1" dirty="0" smtClean="0"/>
            </a:br>
            <a:r>
              <a:rPr lang="es-ES" b="1" i="1" dirty="0" smtClean="0"/>
              <a:t>y aroma sutil esencia </a:t>
            </a:r>
            <a:br>
              <a:rPr lang="es-ES" b="1" i="1" dirty="0" smtClean="0"/>
            </a:br>
            <a:r>
              <a:rPr lang="es-ES" b="1" i="1" dirty="0" smtClean="0"/>
              <a:t>se respira el amor y la paz (Bis)</a:t>
            </a:r>
            <a:endParaRPr lang="es-AR" b="1" i="1" dirty="0" smtClean="0"/>
          </a:p>
          <a:p>
            <a:r>
              <a:rPr lang="es-ES" b="1" i="1" dirty="0" smtClean="0"/>
              <a:t>IV</a:t>
            </a:r>
            <a:br>
              <a:rPr lang="es-ES" b="1" i="1" dirty="0" smtClean="0"/>
            </a:br>
            <a:r>
              <a:rPr lang="es-ES" b="1" i="1" dirty="0" smtClean="0"/>
              <a:t>Exportamos henchidos de orgullo </a:t>
            </a:r>
            <a:br>
              <a:rPr lang="es-ES" b="1" i="1" dirty="0" smtClean="0"/>
            </a:br>
            <a:r>
              <a:rPr lang="es-ES" b="1" i="1" dirty="0" smtClean="0"/>
              <a:t>hombres justos Henos de valor</a:t>
            </a:r>
            <a:br>
              <a:rPr lang="es-ES" b="1" i="1" dirty="0" smtClean="0"/>
            </a:br>
            <a:r>
              <a:rPr lang="es-ES" b="1" i="1" dirty="0" smtClean="0"/>
              <a:t>luchadores a brazo partido </a:t>
            </a:r>
            <a:br>
              <a:rPr lang="es-ES" b="1" i="1" dirty="0" smtClean="0"/>
            </a:br>
            <a:r>
              <a:rPr lang="es-ES" b="1" i="1" dirty="0" smtClean="0"/>
              <a:t>por el bien de esta nueva Nación (Bis).</a:t>
            </a:r>
            <a:endParaRPr lang="es-AR" b="1" i="1" dirty="0" smtClean="0"/>
          </a:p>
          <a:p>
            <a:endParaRPr lang="es-AR" b="1" i="1" dirty="0" smtClean="0"/>
          </a:p>
          <a:p>
            <a:endParaRPr lang="es-AR" dirty="0"/>
          </a:p>
        </p:txBody>
      </p:sp>
    </p:spTree>
  </p:cSld>
  <p:clrMapOvr>
    <a:masterClrMapping/>
  </p:clrMapOvr>
  <p:transition/>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rgbClr val="D60093"/>
          </a:solidFill>
        </p:spPr>
        <p:txBody>
          <a:bodyPr>
            <a:normAutofit fontScale="90000"/>
          </a:bodyPr>
          <a:lstStyle/>
          <a:p>
            <a:r>
              <a:rPr lang="es-ES" b="1" i="1" dirty="0" smtClean="0"/>
              <a:t>HISTORIA </a:t>
            </a:r>
            <a:r>
              <a:rPr lang="es-AR" b="1" i="1" dirty="0" smtClean="0"/>
              <a:t/>
            </a:r>
            <a:br>
              <a:rPr lang="es-AR" b="1" i="1" dirty="0" smtClean="0"/>
            </a:br>
            <a:endParaRPr lang="es-AR" b="1" i="1" dirty="0"/>
          </a:p>
        </p:txBody>
      </p:sp>
      <p:sp>
        <p:nvSpPr>
          <p:cNvPr id="3" name="2 Marcador de contenido"/>
          <p:cNvSpPr>
            <a:spLocks noGrp="1"/>
          </p:cNvSpPr>
          <p:nvPr>
            <p:ph idx="1"/>
          </p:nvPr>
        </p:nvSpPr>
        <p:spPr/>
        <p:txBody>
          <a:bodyPr>
            <a:normAutofit fontScale="55000" lnSpcReduction="20000"/>
          </a:bodyPr>
          <a:lstStyle/>
          <a:p>
            <a:r>
              <a:rPr lang="es-ES" b="1" i="1" dirty="0" smtClean="0"/>
              <a:t>Su historia se remonta a la de los primeros pobladores indígenas y se cree que el primer poblado fue fundado por el cacique </a:t>
            </a:r>
            <a:r>
              <a:rPr lang="es-ES" b="1" i="1" dirty="0" err="1" smtClean="0"/>
              <a:t>Mexión</a:t>
            </a:r>
            <a:r>
              <a:rPr lang="es-ES" b="1" i="1" dirty="0" smtClean="0"/>
              <a:t>, esposo de </a:t>
            </a:r>
            <a:r>
              <a:rPr lang="es-ES" b="1" i="1" dirty="0" err="1" smtClean="0"/>
              <a:t>Manexca</a:t>
            </a:r>
            <a:r>
              <a:rPr lang="es-ES" b="1" i="1" dirty="0" smtClean="0"/>
              <a:t>, los padres mitológicos de la raza </a:t>
            </a:r>
            <a:r>
              <a:rPr lang="es-ES" b="1" i="1" dirty="0" err="1" smtClean="0"/>
              <a:t>zenú</a:t>
            </a:r>
            <a:r>
              <a:rPr lang="es-ES" b="1" i="1" dirty="0" smtClean="0"/>
              <a:t>. El territorio era habitado por indígenas </a:t>
            </a:r>
            <a:r>
              <a:rPr lang="es-ES" b="1" i="1" dirty="0" err="1" smtClean="0"/>
              <a:t>zenúes</a:t>
            </a:r>
            <a:r>
              <a:rPr lang="es-ES" b="1" i="1" dirty="0" smtClean="0"/>
              <a:t> venidos de </a:t>
            </a:r>
            <a:r>
              <a:rPr lang="es-ES" b="1" i="1" dirty="0" err="1" smtClean="0"/>
              <a:t>Betancí</a:t>
            </a:r>
            <a:r>
              <a:rPr lang="es-ES" b="1" i="1" dirty="0" smtClean="0"/>
              <a:t>, quienes fueron organizados en sucesivas encomiendas de Rodrigo Méndez de Montalvo, de su hijo Andrés, de su nieta Ana, hasta la última del Marqués de Villa Alta en el siglo XVIII, cuando el pueblo fue declarado como de la Real Corona. Pilar Moreno de </a:t>
            </a:r>
            <a:r>
              <a:rPr lang="es-ES" b="1" i="1" dirty="0" err="1" smtClean="0"/>
              <a:t>Angel</a:t>
            </a:r>
            <a:r>
              <a:rPr lang="es-ES" b="1" i="1" dirty="0" smtClean="0"/>
              <a:t>, en su libro Antonio de la Torre y Miranda Viajero y Poblador, menciona a la población de </a:t>
            </a:r>
            <a:r>
              <a:rPr lang="es-ES" b="1" i="1" dirty="0" err="1" smtClean="0"/>
              <a:t>Mexión</a:t>
            </a:r>
            <a:r>
              <a:rPr lang="es-ES" b="1" i="1" dirty="0" smtClean="0"/>
              <a:t> de San Andrés como uno de los tres pueblos indígenas -junto a </a:t>
            </a:r>
            <a:r>
              <a:rPr lang="es-ES" b="1" i="1" dirty="0" err="1" smtClean="0"/>
              <a:t>Chinú</a:t>
            </a:r>
            <a:r>
              <a:rPr lang="es-ES" b="1" i="1" dirty="0" smtClean="0"/>
              <a:t> y </a:t>
            </a:r>
            <a:r>
              <a:rPr lang="es-ES" b="1" i="1" dirty="0" err="1" smtClean="0"/>
              <a:t>Pichirroy</a:t>
            </a:r>
            <a:r>
              <a:rPr lang="es-ES" b="1" i="1" dirty="0" smtClean="0"/>
              <a:t>- que el visitador Juan de </a:t>
            </a:r>
            <a:r>
              <a:rPr lang="es-ES" b="1" i="1" dirty="0" err="1" smtClean="0"/>
              <a:t>Villabona</a:t>
            </a:r>
            <a:r>
              <a:rPr lang="es-ES" b="1" i="1" dirty="0" smtClean="0"/>
              <a:t> y Zubiaurre combinó en 1611 para un nuevo resguardo de tierras, que abarcó lo que son hoy los municipios de San Andrés y parte de </a:t>
            </a:r>
            <a:r>
              <a:rPr lang="es-ES" b="1" i="1" dirty="0" err="1" smtClean="0"/>
              <a:t>Chinú</a:t>
            </a:r>
            <a:r>
              <a:rPr lang="es-ES" b="1" i="1" dirty="0" smtClean="0"/>
              <a:t>, </a:t>
            </a:r>
            <a:r>
              <a:rPr lang="es-ES" b="1" i="1" dirty="0" err="1" smtClean="0"/>
              <a:t>Chimá</a:t>
            </a:r>
            <a:r>
              <a:rPr lang="es-ES" b="1" i="1" dirty="0" smtClean="0"/>
              <a:t>, Palmito, </a:t>
            </a:r>
            <a:r>
              <a:rPr lang="es-ES" b="1" i="1" dirty="0" err="1" smtClean="0"/>
              <a:t>Momil</a:t>
            </a:r>
            <a:r>
              <a:rPr lang="es-ES" b="1" i="1" dirty="0" smtClean="0"/>
              <a:t>, Sincelejo y Ciénaga de Oro. Algunos historiadores señalan que el 30 de noviembre de 1600 el </a:t>
            </a:r>
            <a:r>
              <a:rPr lang="es-ES" b="1" i="1" dirty="0" err="1" smtClean="0"/>
              <a:t>marquéz</a:t>
            </a:r>
            <a:r>
              <a:rPr lang="es-ES" b="1" i="1" dirty="0" smtClean="0"/>
              <a:t> español Andrés Méndez Montalvo reorganizó la población y le dio el nombre de San Andrés de </a:t>
            </a:r>
            <a:r>
              <a:rPr lang="es-ES" b="1" i="1" dirty="0" err="1" smtClean="0"/>
              <a:t>Pichirroy</a:t>
            </a:r>
            <a:r>
              <a:rPr lang="es-ES" b="1" i="1" dirty="0" smtClean="0"/>
              <a:t>. La mayoría de sus pobladores son descendientes de los </a:t>
            </a:r>
            <a:r>
              <a:rPr lang="es-ES" b="1" i="1" dirty="0" err="1" smtClean="0"/>
              <a:t>zenúes</a:t>
            </a:r>
            <a:r>
              <a:rPr lang="es-ES" b="1" i="1" dirty="0" smtClean="0"/>
              <a:t> y conforman el Resguardo Indígena de San Andrés de Sotavento, creado por la Corona española en 1773. El corregimiento de </a:t>
            </a:r>
            <a:r>
              <a:rPr lang="es-ES" b="1" i="1" dirty="0" err="1" smtClean="0"/>
              <a:t>Tuchín</a:t>
            </a:r>
            <a:r>
              <a:rPr lang="es-ES" b="1" i="1" dirty="0" smtClean="0"/>
              <a:t> ha conservado la personalidad del grupo nativo.</a:t>
            </a:r>
            <a:endParaRPr lang="es-AR" b="1" i="1" dirty="0" smtClean="0"/>
          </a:p>
          <a:p>
            <a:endParaRPr lang="es-AR" dirty="0"/>
          </a:p>
        </p:txBody>
      </p:sp>
    </p:spTree>
  </p:cSld>
  <p:clrMapOvr>
    <a:masterClrMapping/>
  </p:clrMapOvr>
  <p:transition/>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rgbClr val="D60093"/>
          </a:solidFill>
        </p:spPr>
        <p:txBody>
          <a:bodyPr>
            <a:normAutofit fontScale="90000"/>
          </a:bodyPr>
          <a:lstStyle/>
          <a:p>
            <a:r>
              <a:rPr lang="es-ES" b="1" i="1" dirty="0" smtClean="0"/>
              <a:t>GEOGRAFÍA </a:t>
            </a:r>
            <a:r>
              <a:rPr lang="es-AR" b="1" i="1" dirty="0" smtClean="0"/>
              <a:t/>
            </a:r>
            <a:br>
              <a:rPr lang="es-AR" b="1" i="1" dirty="0" smtClean="0"/>
            </a:br>
            <a:endParaRPr lang="es-AR" b="1" i="1" dirty="0"/>
          </a:p>
        </p:txBody>
      </p:sp>
      <p:sp>
        <p:nvSpPr>
          <p:cNvPr id="3" name="2 Marcador de contenido"/>
          <p:cNvSpPr>
            <a:spLocks noGrp="1"/>
          </p:cNvSpPr>
          <p:nvPr>
            <p:ph idx="1"/>
          </p:nvPr>
        </p:nvSpPr>
        <p:spPr/>
        <p:txBody>
          <a:bodyPr>
            <a:normAutofit fontScale="47500" lnSpcReduction="20000"/>
          </a:bodyPr>
          <a:lstStyle/>
          <a:p>
            <a:r>
              <a:rPr lang="es-ES" b="1" i="1" dirty="0" smtClean="0"/>
              <a:t>El Municipio de San Andrés de Sotavento, se encuentra ubicado geográficamente en las coordenadas latitud norte 9° 08’ y 57” y latitud oeste 57° 30’ y 44” con relación al Meridiano de Greenwich, esta posición astronómica, trae como consecuencia su ubicación en la zona tórrida intertropical de bajas latitudes y en vez de tener 4 estaciones, solo tiene un periodo de lluvia y otro de sequía, mientras que su longitud propicia participar de la misma hora que tiene Colombia. La posición latitudinal y elevaciones como el Cerro de </a:t>
            </a:r>
            <a:r>
              <a:rPr lang="es-ES" b="1" i="1" dirty="0" err="1" smtClean="0"/>
              <a:t>Tofeme</a:t>
            </a:r>
            <a:r>
              <a:rPr lang="es-ES" b="1" i="1" dirty="0" smtClean="0"/>
              <a:t>, Anguilla y Cerro Vidales, colocan a la totalidad del territorio de San Andrés en lo que comúnmente se denominan tierras cálidas con diferentes precipitaciones y temperaturas elevadas. Según la clasificación de las zonas de vida de L. </a:t>
            </a:r>
            <a:r>
              <a:rPr lang="es-ES" b="1" i="1" dirty="0" err="1" smtClean="0"/>
              <a:t>R.Holdridge</a:t>
            </a:r>
            <a:r>
              <a:rPr lang="es-ES" b="1" i="1" dirty="0" smtClean="0"/>
              <a:t>, el Municipio de San Andrés de Sotavento toda el área corresponde a un bosque seco tropical (bs-T). Existen algunas variaciones </a:t>
            </a:r>
            <a:r>
              <a:rPr lang="es-ES" b="1" i="1" dirty="0" err="1" smtClean="0"/>
              <a:t>microclimáticas</a:t>
            </a:r>
            <a:r>
              <a:rPr lang="es-ES" b="1" i="1" dirty="0" smtClean="0"/>
              <a:t> dentro de la misma zona de vida, la humedad aumenta a medida que las corrientes de agua marina se dirigen hacia el sur. Esta clase de clima se obtiene básicamente por el factor de humedad relacionado con precipitación, evapotranspiración potencial transformándose luego por los valores de índice de aridez e índice de humedad. En términos generales el municipio de San Andrés posee un clima </a:t>
            </a:r>
            <a:r>
              <a:rPr lang="es-ES" b="1" i="1" dirty="0" err="1" smtClean="0"/>
              <a:t>semi</a:t>
            </a:r>
            <a:r>
              <a:rPr lang="es-ES" b="1" i="1" dirty="0" smtClean="0"/>
              <a:t>-seco el cual es característico del departamento de Córdoba y la región Caribe, presentando características acústicas debido a la acción de los vientos secos provenientes del noreste que al llegar al continente se llevan la poca humedad atmosférica existente hasta encontrar barreras naturales donde depositan las masas de aires.</a:t>
            </a:r>
            <a:endParaRPr lang="es-AR" b="1" i="1" dirty="0" smtClean="0"/>
          </a:p>
          <a:p>
            <a:endParaRPr lang="es-AR" b="1" i="1" dirty="0"/>
          </a:p>
        </p:txBody>
      </p:sp>
    </p:spTree>
  </p:cSld>
  <p:clrMapOvr>
    <a:masterClrMapping/>
  </p:clrMapOvr>
  <p:transition/>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rgbClr val="D60093"/>
          </a:solidFill>
        </p:spPr>
        <p:txBody>
          <a:bodyPr/>
          <a:lstStyle/>
          <a:p>
            <a:r>
              <a:rPr lang="es-ES" b="1" i="1" dirty="0" smtClean="0"/>
              <a:t>ECOLOGÍA </a:t>
            </a:r>
            <a:endParaRPr lang="es-AR" b="1" i="1" dirty="0"/>
          </a:p>
        </p:txBody>
      </p:sp>
      <p:sp>
        <p:nvSpPr>
          <p:cNvPr id="3" name="2 Marcador de contenido"/>
          <p:cNvSpPr>
            <a:spLocks noGrp="1"/>
          </p:cNvSpPr>
          <p:nvPr>
            <p:ph idx="1"/>
          </p:nvPr>
        </p:nvSpPr>
        <p:spPr/>
        <p:txBody>
          <a:bodyPr>
            <a:normAutofit fontScale="40000" lnSpcReduction="20000"/>
          </a:bodyPr>
          <a:lstStyle/>
          <a:p>
            <a:r>
              <a:rPr lang="es-ES" b="1" i="1" dirty="0" smtClean="0"/>
              <a:t>El valle del </a:t>
            </a:r>
            <a:r>
              <a:rPr lang="es-ES" b="1" i="1" dirty="0" err="1" smtClean="0"/>
              <a:t>Sinú</a:t>
            </a:r>
            <a:r>
              <a:rPr lang="es-ES" b="1" i="1" dirty="0" smtClean="0"/>
              <a:t> se caracteriza por su fertilidad; el municipio de San Andrés, en el aspecto agrícola es considerado una región importante relacionada directamente con la planicie </a:t>
            </a:r>
            <a:r>
              <a:rPr lang="es-ES" b="1" i="1" dirty="0" err="1" smtClean="0"/>
              <a:t>fluvio</a:t>
            </a:r>
            <a:r>
              <a:rPr lang="es-ES" b="1" i="1" dirty="0" smtClean="0"/>
              <a:t> lacustre que comprende: Quebradas, diques naturales, arroyos, lagos artificiales, valles estrechos y terrazas. Dentro de la planicie </a:t>
            </a:r>
            <a:r>
              <a:rPr lang="es-ES" b="1" i="1" dirty="0" err="1" smtClean="0"/>
              <a:t>fluvio</a:t>
            </a:r>
            <a:r>
              <a:rPr lang="es-ES" b="1" i="1" dirty="0" smtClean="0"/>
              <a:t> lacustre existen una serie de terrazas bajas compuestas generalmente por materiales finos que corresponden a arcillas, limos y arenas finas; estos materiales son poco permeables y facilitan los encharcamientos en épocas de lluvia y en los tiempos de verano o secos producen una serie de agrietamientos formando </a:t>
            </a:r>
            <a:r>
              <a:rPr lang="es-ES" b="1" i="1" dirty="0" err="1" smtClean="0"/>
              <a:t>terronadas</a:t>
            </a:r>
            <a:r>
              <a:rPr lang="es-ES" b="1" i="1" dirty="0" smtClean="0"/>
              <a:t> bastante duras. En la zona de estudio, afloran rocas sedimentarias de ambiente marino </a:t>
            </a:r>
            <a:r>
              <a:rPr lang="es-ES" b="1" i="1" dirty="0" err="1" smtClean="0"/>
              <a:t>transciginal</a:t>
            </a:r>
            <a:r>
              <a:rPr lang="es-ES" b="1" i="1" dirty="0" smtClean="0"/>
              <a:t> y continental con edades que van desde el terciario medio (mioceno) hasta el cuaternario en las cuales se dan las formaciones. Fauna La fauna como componente imprescindible del ecosistema terrestre se debe conocer, proteger y manejar adecuadamente, de acuerdo a las condiciones ecológicas imperantes en la región de estudio. Las especies animales de por sí escasas por las condiciones restringidas de habitantes propicios para su normal desarrollo y la continua intervención humana, se han disminuido aún más, hasta el punto que algunas están extinguidas y otras en vías de desaparición. Entre los mamíferos están: Vaca, Conejo, venado, carnero, armadillo, zaino, cabro, ñeque, </a:t>
            </a:r>
            <a:r>
              <a:rPr lang="es-ES" b="1" i="1" dirty="0" err="1" smtClean="0"/>
              <a:t>Guartinaja</a:t>
            </a:r>
            <a:r>
              <a:rPr lang="es-ES" b="1" i="1" dirty="0" smtClean="0"/>
              <a:t>, Ponche, ardita, Gato de Monte, Zorra Chucha, Perico Ligero. Primates como el mico colorado, Machín; reptiles como: </a:t>
            </a:r>
            <a:r>
              <a:rPr lang="es-ES" b="1" i="1" dirty="0" err="1" smtClean="0"/>
              <a:t>Icotea</a:t>
            </a:r>
            <a:r>
              <a:rPr lang="es-ES" b="1" i="1" dirty="0" smtClean="0"/>
              <a:t>, tapaculo, tortuga, Morrocoy, Caimán, Iguana, Salamanqueja, babilla y lobo pollero. Existen también algunas especies de serpientes como coral, Azotadora, Boa, </a:t>
            </a:r>
            <a:r>
              <a:rPr lang="es-ES" b="1" i="1" dirty="0" err="1" smtClean="0"/>
              <a:t>Mapaná</a:t>
            </a:r>
            <a:r>
              <a:rPr lang="es-ES" b="1" i="1" dirty="0" smtClean="0"/>
              <a:t> de agua, rabo biche, pécora, Candelilla, Bejuquillo, </a:t>
            </a:r>
            <a:r>
              <a:rPr lang="es-ES" b="1" i="1" dirty="0" err="1" smtClean="0"/>
              <a:t>Patoco</a:t>
            </a:r>
            <a:r>
              <a:rPr lang="es-ES" b="1" i="1" dirty="0" smtClean="0"/>
              <a:t>, </a:t>
            </a:r>
            <a:r>
              <a:rPr lang="es-ES" b="1" i="1" dirty="0" err="1" smtClean="0"/>
              <a:t>Mapaná</a:t>
            </a:r>
            <a:r>
              <a:rPr lang="es-ES" b="1" i="1" dirty="0" smtClean="0"/>
              <a:t> rabo seco, </a:t>
            </a:r>
            <a:r>
              <a:rPr lang="es-ES" b="1" i="1" dirty="0" err="1" smtClean="0"/>
              <a:t>mapaná</a:t>
            </a:r>
            <a:r>
              <a:rPr lang="es-ES" b="1" i="1" dirty="0" smtClean="0"/>
              <a:t> prieta y </a:t>
            </a:r>
            <a:r>
              <a:rPr lang="es-ES" b="1" i="1" dirty="0" err="1" smtClean="0"/>
              <a:t>mapaná</a:t>
            </a:r>
            <a:r>
              <a:rPr lang="es-ES" b="1" i="1" dirty="0" smtClean="0"/>
              <a:t> blanca. Recurso Hídrico La situación topográfica del Municipio le permite que su territorio esté irrigado por numerosas corrientes de agua, pero con una diferencia de niveles de agua muy marcado en periodo de verano e invierno. Posee dos grandes cuencas, la zona costera con el arroyo Petaca como </a:t>
            </a:r>
            <a:r>
              <a:rPr lang="es-ES" b="1" i="1" dirty="0" err="1" smtClean="0"/>
              <a:t>microcuenca</a:t>
            </a:r>
            <a:r>
              <a:rPr lang="es-ES" b="1" i="1" dirty="0" smtClean="0"/>
              <a:t> principal y el otro la cuenca de </a:t>
            </a:r>
            <a:r>
              <a:rPr lang="es-ES" b="1" i="1" dirty="0" err="1" smtClean="0"/>
              <a:t>Sinú</a:t>
            </a:r>
            <a:r>
              <a:rPr lang="es-ES" b="1" i="1" dirty="0" smtClean="0"/>
              <a:t> con dos grandes </a:t>
            </a:r>
            <a:r>
              <a:rPr lang="es-ES" b="1" i="1" dirty="0" err="1" smtClean="0"/>
              <a:t>microcuencas</a:t>
            </a:r>
            <a:r>
              <a:rPr lang="es-ES" b="1" i="1" dirty="0" smtClean="0"/>
              <a:t> (</a:t>
            </a:r>
            <a:r>
              <a:rPr lang="es-ES" b="1" i="1" dirty="0" err="1" smtClean="0"/>
              <a:t>Mochá</a:t>
            </a:r>
            <a:r>
              <a:rPr lang="es-ES" b="1" i="1" dirty="0" smtClean="0"/>
              <a:t> y </a:t>
            </a:r>
            <a:r>
              <a:rPr lang="es-ES" b="1" i="1" dirty="0" err="1" smtClean="0"/>
              <a:t>Mapurincé</a:t>
            </a:r>
            <a:r>
              <a:rPr lang="es-ES" b="1" i="1" dirty="0" smtClean="0"/>
              <a:t>) que desembocan en la Ciénaga Grande del Bajo </a:t>
            </a:r>
            <a:r>
              <a:rPr lang="es-ES" b="1" i="1" dirty="0" err="1" smtClean="0"/>
              <a:t>Sinú</a:t>
            </a:r>
            <a:r>
              <a:rPr lang="es-ES" b="1" i="1" dirty="0" smtClean="0"/>
              <a:t>. Aguas Superficiales Está formada por las aguas lluvias y por los arroyos, quebradas existentes </a:t>
            </a:r>
            <a:endParaRPr lang="es-AR" b="1" i="1" dirty="0"/>
          </a:p>
        </p:txBody>
      </p:sp>
    </p:spTree>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chemeClr val="accent4"/>
          </a:solidFill>
          <a:ln>
            <a:solidFill>
              <a:srgbClr val="FF0000"/>
            </a:solidFill>
          </a:ln>
        </p:spPr>
        <p:txBody>
          <a:bodyPr>
            <a:noAutofit/>
          </a:bodyPr>
          <a:lstStyle/>
          <a:p>
            <a:r>
              <a:rPr lang="es-ES_tradnl" sz="7200" dirty="0" smtClean="0"/>
              <a:t>ECONOMIA</a:t>
            </a:r>
            <a:endParaRPr lang="es-ES_tradnl" sz="7200" dirty="0"/>
          </a:p>
        </p:txBody>
      </p:sp>
      <p:sp>
        <p:nvSpPr>
          <p:cNvPr id="3" name="2 Marcador de contenido"/>
          <p:cNvSpPr>
            <a:spLocks noGrp="1"/>
          </p:cNvSpPr>
          <p:nvPr>
            <p:ph idx="1"/>
          </p:nvPr>
        </p:nvSpPr>
        <p:spPr>
          <a:xfrm>
            <a:off x="457200" y="1600200"/>
            <a:ext cx="8229600" cy="5257800"/>
          </a:xfrm>
        </p:spPr>
        <p:txBody>
          <a:bodyPr>
            <a:normAutofit lnSpcReduction="10000"/>
          </a:bodyPr>
          <a:lstStyle/>
          <a:p>
            <a:r>
              <a:rPr lang="es-ES" sz="2400" b="1" i="1" dirty="0" smtClean="0"/>
              <a:t>La ganadería es el primer renglón económico del departamento; grandes extensiones de tierra han desplazado la agricultura tradicional para dar paso a haciendas ganaderas. La agricultura esta representada por cultivos de arroz, maíz, ñame, yuca, ajonjolí, plátano, caña de azúcar, algodón, sorgo, cacao y coco. El sector industrial minero se concentra en la producción de ferroníquel en Cerro Matoso (municipio de </a:t>
            </a:r>
            <a:r>
              <a:rPr lang="es-ES" sz="2400" b="1" i="1" dirty="0" err="1" smtClean="0"/>
              <a:t>Montelíbano</a:t>
            </a:r>
            <a:r>
              <a:rPr lang="es-ES" sz="2400" b="1" i="1" dirty="0" smtClean="0"/>
              <a:t>) y la explotación de Carbón Mineral en el Municipio de Puerto Libertador. Además la</a:t>
            </a:r>
          </a:p>
          <a:p>
            <a:r>
              <a:rPr lang="es-ES" sz="2400" b="1" i="1" dirty="0" smtClean="0"/>
              <a:t>explotación de la madera se ha convertido en el segundo producto de exportación de Córdoba.</a:t>
            </a:r>
            <a:endParaRPr lang="es-ES_tradnl" sz="2400" b="1" i="1" dirty="0" smtClean="0"/>
          </a:p>
          <a:p>
            <a:r>
              <a:rPr lang="es-ES" sz="2400" b="1" i="1" dirty="0" smtClean="0"/>
              <a:t>Los servicios y el comercio se localizan principalmente en la capital.</a:t>
            </a:r>
            <a:endParaRPr lang="es-ES_tradnl" sz="2400" b="1" i="1" dirty="0" smtClean="0"/>
          </a:p>
          <a:p>
            <a:r>
              <a:rPr lang="es-ES" sz="2400" b="1" i="1" dirty="0" smtClean="0"/>
              <a:t> </a:t>
            </a:r>
            <a:endParaRPr lang="es-ES_tradnl" sz="2400" b="1" i="1" dirty="0"/>
          </a:p>
        </p:txBody>
      </p:sp>
    </p:spTree>
  </p:cSld>
  <p:clrMapOvr>
    <a:masterClrMapping/>
  </p:clrMapOvr>
  <p:transition/>
  <p:timing>
    <p:tnLst>
      <p:par>
        <p:cTn id="1" dur="indefinite" restart="never" nodeType="tmRoot"/>
      </p:par>
    </p:tnLst>
  </p:timing>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rgbClr val="D60093"/>
          </a:solidFill>
        </p:spPr>
        <p:txBody>
          <a:bodyPr>
            <a:normAutofit fontScale="90000"/>
          </a:bodyPr>
          <a:lstStyle/>
          <a:p>
            <a:r>
              <a:rPr lang="es-ES" b="1" i="1" dirty="0" smtClean="0"/>
              <a:t>ECONOMÍA </a:t>
            </a:r>
            <a:r>
              <a:rPr lang="es-AR" b="1" i="1" dirty="0" smtClean="0"/>
              <a:t/>
            </a:r>
            <a:br>
              <a:rPr lang="es-AR" b="1" i="1" dirty="0" smtClean="0"/>
            </a:br>
            <a:endParaRPr lang="es-AR" i="1" dirty="0"/>
          </a:p>
        </p:txBody>
      </p:sp>
      <p:sp>
        <p:nvSpPr>
          <p:cNvPr id="3" name="2 Marcador de contenido"/>
          <p:cNvSpPr>
            <a:spLocks noGrp="1"/>
          </p:cNvSpPr>
          <p:nvPr>
            <p:ph idx="1"/>
          </p:nvPr>
        </p:nvSpPr>
        <p:spPr/>
        <p:txBody>
          <a:bodyPr>
            <a:normAutofit fontScale="55000" lnSpcReduction="20000"/>
          </a:bodyPr>
          <a:lstStyle/>
          <a:p>
            <a:r>
              <a:rPr lang="es-ES" b="1" i="1" dirty="0" smtClean="0"/>
              <a:t>Las explotaciones agrícolas de importancia en el municipio de San Andrés de Sotavento, es el cultivo del maíz que representa el 48% del área cultivada. El segundo renglón en importancia corresponde a la yuca con un 33% del área cultivada, los otros cultivos importantes que le siguen en su orden son: El arroz secano, ñame, ajonjolí; los mayores limítrofes que se presentan en el sector agrícola, se relacionan con la falta de maquinaria, altos costos de insumos y carencia de unos canales de comercialización y transformación de productos. En el Municipio de San Andrés de Sotavento existe una agricultura de tipo tradicional con una tendencia a utilizar maquinaria de uso agrícola, creando de esta manera una demanda de equipo agrícola para la preparación de tierras, lo que ha originado un costo alto para el uso de los equipos que oscilan entre $80.000,oo y $100.000,oo por hectárea, casi igual a los costos actuales de los Municipios agroindustriales como </a:t>
            </a:r>
            <a:r>
              <a:rPr lang="es-ES" b="1" i="1" dirty="0" err="1" smtClean="0"/>
              <a:t>Cereté</a:t>
            </a:r>
            <a:r>
              <a:rPr lang="es-ES" b="1" i="1" dirty="0" smtClean="0"/>
              <a:t>, Ciénaga de Oro y San Pelayo. Los principales sistemas de producción son: el maíz asociado, ñame, maíz intercalado, yuca, arroz secano, ajonjolí, patilla, frijol, ají picante y caña flecha. También se presentan algunos cultivos de menor escala como la guanábana, maracuyá, coco, mango, mamón, hortalizas, napa, y enea como materia prima para las artesanías. </a:t>
            </a:r>
            <a:endParaRPr lang="es-AR" b="1" i="1" dirty="0" smtClean="0"/>
          </a:p>
          <a:p>
            <a:endParaRPr lang="es-AR" b="1" i="1" dirty="0"/>
          </a:p>
        </p:txBody>
      </p:sp>
    </p:spTree>
  </p:cSld>
  <p:clrMapOvr>
    <a:masterClrMapping/>
  </p:clrMapOvr>
  <p:transition/>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rgbClr val="FF6600"/>
          </a:solidFill>
        </p:spPr>
        <p:txBody>
          <a:bodyPr>
            <a:normAutofit fontScale="90000"/>
          </a:bodyPr>
          <a:lstStyle/>
          <a:p>
            <a:r>
              <a:rPr lang="es-ES" b="1" i="1" dirty="0" smtClean="0"/>
              <a:t>MUNICIPIO DE SAN ANTERO</a:t>
            </a:r>
            <a:r>
              <a:rPr lang="es-AR" b="1" i="1" dirty="0" smtClean="0"/>
              <a:t/>
            </a:r>
            <a:br>
              <a:rPr lang="es-AR" b="1" i="1" dirty="0" smtClean="0"/>
            </a:br>
            <a:endParaRPr lang="es-AR" b="1" i="1" dirty="0"/>
          </a:p>
        </p:txBody>
      </p:sp>
      <p:sp>
        <p:nvSpPr>
          <p:cNvPr id="3" name="2 Marcador de contenido"/>
          <p:cNvSpPr>
            <a:spLocks noGrp="1"/>
          </p:cNvSpPr>
          <p:nvPr>
            <p:ph idx="1"/>
          </p:nvPr>
        </p:nvSpPr>
        <p:spPr/>
        <p:txBody>
          <a:bodyPr/>
          <a:lstStyle/>
          <a:p>
            <a:r>
              <a:rPr lang="es-ES" sz="4000" b="1" i="1" dirty="0" smtClean="0"/>
              <a:t>Identificación del municipio  </a:t>
            </a:r>
            <a:endParaRPr lang="es-AR" sz="4000" b="1" i="1" dirty="0" smtClean="0"/>
          </a:p>
          <a:p>
            <a:r>
              <a:rPr lang="es-ES" sz="4000" b="1" i="1" dirty="0" smtClean="0"/>
              <a:t>Nombre del municipio: San Antero</a:t>
            </a:r>
            <a:endParaRPr lang="es-AR" sz="4000" b="1" i="1" dirty="0" smtClean="0"/>
          </a:p>
          <a:p>
            <a:r>
              <a:rPr lang="es-ES" sz="4000" b="1" i="1" dirty="0" smtClean="0"/>
              <a:t>NIT: 800096781 - 8</a:t>
            </a:r>
            <a:endParaRPr lang="es-AR" sz="4000" b="1" i="1" dirty="0" smtClean="0"/>
          </a:p>
          <a:p>
            <a:r>
              <a:rPr lang="es-ES" sz="4000" b="1" i="1" dirty="0" smtClean="0"/>
              <a:t>Código </a:t>
            </a:r>
            <a:r>
              <a:rPr lang="es-ES" sz="4000" b="1" i="1" dirty="0" err="1" smtClean="0"/>
              <a:t>Dane</a:t>
            </a:r>
            <a:r>
              <a:rPr lang="es-ES" sz="4000" b="1" i="1" dirty="0" smtClean="0"/>
              <a:t>: 23672</a:t>
            </a:r>
            <a:endParaRPr lang="es-AR" sz="4000" b="1" i="1" dirty="0" smtClean="0"/>
          </a:p>
          <a:p>
            <a:r>
              <a:rPr lang="es-ES" sz="4000" b="1" i="1" dirty="0" smtClean="0"/>
              <a:t>Gentilicio: San </a:t>
            </a:r>
            <a:r>
              <a:rPr lang="es-ES" sz="4000" b="1" i="1" dirty="0" err="1" smtClean="0"/>
              <a:t>Anteranos</a:t>
            </a:r>
            <a:endParaRPr lang="es-AR" sz="4000" b="1" i="1" dirty="0" smtClean="0"/>
          </a:p>
          <a:p>
            <a:endParaRPr lang="es-AR" dirty="0"/>
          </a:p>
        </p:txBody>
      </p:sp>
    </p:spTree>
  </p:cSld>
  <p:clrMapOvr>
    <a:masterClrMapping/>
  </p:clrMapOvr>
  <p:transition/>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rgbClr val="FF6600"/>
          </a:solidFill>
        </p:spPr>
        <p:txBody>
          <a:bodyPr>
            <a:normAutofit fontScale="90000"/>
          </a:bodyPr>
          <a:lstStyle/>
          <a:p>
            <a:r>
              <a:rPr lang="es-AR" b="1" i="1" dirty="0" smtClean="0"/>
              <a:t>SIMBOLOS  PATRIOS  DE  SAN  ANTERO  </a:t>
            </a:r>
            <a:endParaRPr lang="es-AR" b="1" i="1" dirty="0"/>
          </a:p>
        </p:txBody>
      </p:sp>
      <p:sp>
        <p:nvSpPr>
          <p:cNvPr id="3" name="2 Marcador de contenido"/>
          <p:cNvSpPr>
            <a:spLocks noGrp="1"/>
          </p:cNvSpPr>
          <p:nvPr>
            <p:ph idx="1"/>
          </p:nvPr>
        </p:nvSpPr>
        <p:spPr/>
        <p:txBody>
          <a:bodyPr numCol="2">
            <a:normAutofit fontScale="47500" lnSpcReduction="20000"/>
          </a:bodyPr>
          <a:lstStyle/>
          <a:p>
            <a:r>
              <a:rPr lang="es-ES" sz="3400" b="1" i="1" dirty="0" smtClean="0"/>
              <a:t>Llevo la raza del indio Caribe</a:t>
            </a:r>
            <a:br>
              <a:rPr lang="es-ES" sz="3400" b="1" i="1" dirty="0" smtClean="0"/>
            </a:br>
            <a:r>
              <a:rPr lang="es-ES" sz="3400" b="1" i="1" dirty="0" smtClean="0"/>
              <a:t>El que lucho por su tierra natal,</a:t>
            </a:r>
            <a:br>
              <a:rPr lang="es-ES" sz="3400" b="1" i="1" dirty="0" smtClean="0"/>
            </a:br>
            <a:r>
              <a:rPr lang="es-ES" sz="3400" b="1" i="1" dirty="0" smtClean="0"/>
              <a:t>que el progreso y la igualdad nos guíen,</a:t>
            </a:r>
            <a:br>
              <a:rPr lang="es-ES" sz="3400" b="1" i="1" dirty="0" smtClean="0"/>
            </a:br>
            <a:r>
              <a:rPr lang="es-ES" sz="3400" b="1" i="1" dirty="0" smtClean="0"/>
              <a:t>todos unidos lo podemos lograr.</a:t>
            </a:r>
            <a:br>
              <a:rPr lang="es-ES" sz="3400" b="1" i="1" dirty="0" smtClean="0"/>
            </a:br>
            <a:r>
              <a:rPr lang="es-ES" sz="3400" b="1" i="1" dirty="0" smtClean="0"/>
              <a:t>I</a:t>
            </a:r>
            <a:br>
              <a:rPr lang="es-ES" sz="3400" b="1" i="1" dirty="0" smtClean="0"/>
            </a:br>
            <a:r>
              <a:rPr lang="es-ES" sz="3400" b="1" i="1" dirty="0" smtClean="0"/>
              <a:t>Un coral Caribe paisaje sin igual,</a:t>
            </a:r>
            <a:br>
              <a:rPr lang="es-ES" sz="3400" b="1" i="1" dirty="0" smtClean="0"/>
            </a:br>
            <a:r>
              <a:rPr lang="es-ES" sz="3400" b="1" i="1" dirty="0" smtClean="0"/>
              <a:t>Así eres mi pueblo pintura del creador.</a:t>
            </a:r>
            <a:br>
              <a:rPr lang="es-ES" sz="3400" b="1" i="1" dirty="0" smtClean="0"/>
            </a:br>
            <a:r>
              <a:rPr lang="es-ES" sz="3400" b="1" i="1" dirty="0" smtClean="0"/>
              <a:t>Un cuadro en que viven amor y amistad</a:t>
            </a:r>
            <a:br>
              <a:rPr lang="es-ES" sz="3400" b="1" i="1" dirty="0" smtClean="0"/>
            </a:br>
            <a:r>
              <a:rPr lang="es-ES" sz="3400" b="1" i="1" dirty="0" smtClean="0"/>
              <a:t>Como un manantial de cultura y folclor.</a:t>
            </a:r>
            <a:br>
              <a:rPr lang="es-ES" sz="3400" b="1" i="1" dirty="0" smtClean="0"/>
            </a:br>
            <a:r>
              <a:rPr lang="es-ES" sz="3400" b="1" i="1" dirty="0" smtClean="0"/>
              <a:t>II</a:t>
            </a:r>
            <a:br>
              <a:rPr lang="es-ES" sz="3400" b="1" i="1" dirty="0" smtClean="0"/>
            </a:br>
            <a:r>
              <a:rPr lang="es-ES" sz="3400" b="1" i="1" dirty="0" smtClean="0"/>
              <a:t>Toda esa historia y costumbres perdidas</a:t>
            </a:r>
            <a:br>
              <a:rPr lang="es-ES" sz="3400" b="1" i="1" dirty="0" smtClean="0"/>
            </a:br>
            <a:r>
              <a:rPr lang="es-ES" sz="3400" b="1" i="1" dirty="0" smtClean="0"/>
              <a:t>bajo tu cielo vamos a rescatar</a:t>
            </a:r>
            <a:br>
              <a:rPr lang="es-ES" sz="3400" b="1" i="1" dirty="0" smtClean="0"/>
            </a:br>
            <a:r>
              <a:rPr lang="es-ES" sz="3400" b="1" i="1" dirty="0" smtClean="0"/>
              <a:t>con el coraje de mi raza mestiza</a:t>
            </a:r>
            <a:br>
              <a:rPr lang="es-ES" sz="3400" b="1" i="1" dirty="0" smtClean="0"/>
            </a:br>
            <a:r>
              <a:rPr lang="es-ES" sz="3400" b="1" i="1" dirty="0" smtClean="0"/>
              <a:t>empuja mi sangre como ola en el mar.</a:t>
            </a:r>
            <a:br>
              <a:rPr lang="es-ES" sz="3400" b="1" i="1" dirty="0" smtClean="0"/>
            </a:br>
            <a:r>
              <a:rPr lang="es-ES" sz="3400" b="1" i="1" dirty="0" smtClean="0"/>
              <a:t>III</a:t>
            </a:r>
            <a:br>
              <a:rPr lang="es-ES" sz="3400" b="1" i="1" dirty="0" smtClean="0"/>
            </a:br>
            <a:r>
              <a:rPr lang="es-ES" sz="3400" b="1" i="1" dirty="0" smtClean="0"/>
              <a:t>Pasa un velero vigilando tu bahía,</a:t>
            </a:r>
            <a:br>
              <a:rPr lang="es-ES" sz="3400" b="1" i="1" dirty="0" smtClean="0"/>
            </a:br>
            <a:r>
              <a:rPr lang="es-ES" sz="3400" b="1" i="1" dirty="0" smtClean="0"/>
              <a:t>su alto faro simboliza libertad.</a:t>
            </a:r>
            <a:br>
              <a:rPr lang="es-ES" sz="3400" b="1" i="1" dirty="0" smtClean="0"/>
            </a:br>
            <a:r>
              <a:rPr lang="es-ES" sz="3400" b="1" i="1" dirty="0" smtClean="0"/>
              <a:t>José Padilla lucho con hidalguía,</a:t>
            </a:r>
            <a:br>
              <a:rPr lang="es-ES" sz="3400" b="1" i="1" dirty="0" smtClean="0"/>
            </a:br>
            <a:r>
              <a:rPr lang="es-ES" sz="3400" b="1" i="1" dirty="0" smtClean="0"/>
              <a:t>con los españoles allá en </a:t>
            </a:r>
            <a:r>
              <a:rPr lang="es-ES" sz="3400" b="1" i="1" dirty="0" err="1" smtClean="0"/>
              <a:t>Cispatá</a:t>
            </a:r>
            <a:r>
              <a:rPr lang="es-ES" sz="3400" b="1" i="1" dirty="0" smtClean="0"/>
              <a:t/>
            </a:r>
            <a:br>
              <a:rPr lang="es-ES" sz="3400" b="1" i="1" dirty="0" smtClean="0"/>
            </a:br>
            <a:r>
              <a:rPr lang="es-ES" sz="3400" b="1" i="1" dirty="0" smtClean="0"/>
              <a:t>IV</a:t>
            </a:r>
            <a:br>
              <a:rPr lang="es-ES" sz="3400" b="1" i="1" dirty="0" smtClean="0"/>
            </a:br>
            <a:r>
              <a:rPr lang="es-ES" sz="3400" b="1" i="1" dirty="0" smtClean="0"/>
              <a:t>Amo el petróleo de mi Colombia</a:t>
            </a:r>
            <a:br>
              <a:rPr lang="es-ES" sz="3400" b="1" i="1" dirty="0" smtClean="0"/>
            </a:br>
            <a:r>
              <a:rPr lang="es-ES" sz="3400" b="1" i="1" dirty="0" smtClean="0"/>
              <a:t>que en grandes barcos se va a pasear</a:t>
            </a:r>
            <a:br>
              <a:rPr lang="es-ES" sz="3400" b="1" i="1" dirty="0" smtClean="0"/>
            </a:br>
            <a:r>
              <a:rPr lang="es-ES" sz="3400" b="1" i="1" dirty="0" smtClean="0"/>
              <a:t>solito me quedo aquí con mi gloria,</a:t>
            </a:r>
            <a:br>
              <a:rPr lang="es-ES" sz="3400" b="1" i="1" dirty="0" smtClean="0"/>
            </a:br>
            <a:r>
              <a:rPr lang="es-ES" sz="3400" b="1" i="1" dirty="0" smtClean="0"/>
              <a:t>que son mis burritos en su festival.</a:t>
            </a:r>
            <a:br>
              <a:rPr lang="es-ES" sz="3400" b="1" i="1" dirty="0" smtClean="0"/>
            </a:br>
            <a:r>
              <a:rPr lang="es-ES" sz="3400" b="1" i="1" dirty="0" smtClean="0"/>
              <a:t/>
            </a:r>
            <a:br>
              <a:rPr lang="es-ES" sz="3400" b="1" i="1" dirty="0" smtClean="0"/>
            </a:br>
            <a:r>
              <a:rPr lang="es-ES" sz="3400" b="1" i="1" dirty="0" smtClean="0"/>
              <a:t>V</a:t>
            </a:r>
            <a:br>
              <a:rPr lang="es-ES" sz="3400" b="1" i="1" dirty="0" smtClean="0"/>
            </a:br>
            <a:r>
              <a:rPr lang="es-ES" sz="3400" b="1" i="1" dirty="0" smtClean="0"/>
              <a:t>Con temple revivo viejas añoranzas</a:t>
            </a:r>
            <a:br>
              <a:rPr lang="es-ES" sz="3400" b="1" i="1" dirty="0" smtClean="0"/>
            </a:br>
            <a:r>
              <a:rPr lang="es-ES" sz="3400" b="1" i="1" dirty="0" smtClean="0"/>
              <a:t>que con arduas luchas vamos a lograr</a:t>
            </a:r>
            <a:br>
              <a:rPr lang="es-ES" sz="3400" b="1" i="1" dirty="0" smtClean="0"/>
            </a:br>
            <a:r>
              <a:rPr lang="es-ES" sz="3400" b="1" i="1" dirty="0" smtClean="0"/>
              <a:t>ya por los aires entre equilibrio y trinos</a:t>
            </a:r>
            <a:br>
              <a:rPr lang="es-ES" sz="3400" b="1" i="1" dirty="0" smtClean="0"/>
            </a:br>
            <a:r>
              <a:rPr lang="es-ES" sz="3400" b="1" i="1" dirty="0" smtClean="0"/>
              <a:t>vuelven alcatraces en ritual de paz.</a:t>
            </a:r>
            <a:br>
              <a:rPr lang="es-ES" sz="3400" b="1" i="1" dirty="0" smtClean="0"/>
            </a:br>
            <a:r>
              <a:rPr lang="es-ES" sz="3400" b="1" i="1" dirty="0" smtClean="0"/>
              <a:t>VI</a:t>
            </a:r>
            <a:br>
              <a:rPr lang="es-ES" sz="3400" b="1" i="1" dirty="0" smtClean="0"/>
            </a:br>
            <a:r>
              <a:rPr lang="es-ES" sz="3400" b="1" i="1" dirty="0" smtClean="0"/>
              <a:t>Vete campesino hacia tu labranza</a:t>
            </a:r>
            <a:br>
              <a:rPr lang="es-ES" sz="3400" b="1" i="1" dirty="0" smtClean="0"/>
            </a:br>
            <a:r>
              <a:rPr lang="es-ES" sz="3400" b="1" i="1" dirty="0" smtClean="0"/>
              <a:t>ya el pescador se lanzo a la mar,</a:t>
            </a:r>
            <a:br>
              <a:rPr lang="es-ES" sz="3400" b="1" i="1" dirty="0" smtClean="0"/>
            </a:br>
            <a:r>
              <a:rPr lang="es-ES" sz="3400" b="1" i="1" dirty="0" smtClean="0"/>
              <a:t>eres mi San Antero honra y esperanza</a:t>
            </a:r>
            <a:br>
              <a:rPr lang="es-ES" sz="3400" b="1" i="1" dirty="0" smtClean="0"/>
            </a:br>
            <a:r>
              <a:rPr lang="es-ES" sz="3400" b="1" i="1" dirty="0" smtClean="0"/>
              <a:t>los ecos lo cantan por todo el manglar.</a:t>
            </a:r>
            <a:br>
              <a:rPr lang="es-ES" sz="3400" b="1" i="1" dirty="0" smtClean="0"/>
            </a:br>
            <a:r>
              <a:rPr lang="es-ES" sz="3400" b="1" i="1" dirty="0" smtClean="0"/>
              <a:t>VII</a:t>
            </a:r>
            <a:br>
              <a:rPr lang="es-ES" sz="3400" b="1" i="1" dirty="0" smtClean="0"/>
            </a:br>
            <a:r>
              <a:rPr lang="es-ES" sz="3400" b="1" i="1" dirty="0" smtClean="0"/>
              <a:t>Te amo, mi pueblo, igual que a mi Colombia,</a:t>
            </a:r>
            <a:br>
              <a:rPr lang="es-ES" sz="3400" b="1" i="1" dirty="0" smtClean="0"/>
            </a:br>
            <a:r>
              <a:rPr lang="es-ES" sz="3400" b="1" i="1" dirty="0" smtClean="0"/>
              <a:t>Defenderte siempre es mi meta final;</a:t>
            </a:r>
            <a:br>
              <a:rPr lang="es-ES" sz="3400" b="1" i="1" dirty="0" smtClean="0"/>
            </a:br>
            <a:r>
              <a:rPr lang="es-ES" sz="3400" b="1" i="1" dirty="0" smtClean="0"/>
              <a:t>Que lindo orgullo eres mi pueblo</a:t>
            </a:r>
            <a:br>
              <a:rPr lang="es-ES" sz="3400" b="1" i="1" dirty="0" smtClean="0"/>
            </a:br>
            <a:r>
              <a:rPr lang="es-ES" sz="3400" b="1" i="1" dirty="0" smtClean="0"/>
              <a:t>Qué alegría poderte siempre representar.</a:t>
            </a:r>
            <a:endParaRPr lang="es-AR" sz="3400" b="1" i="1" dirty="0" smtClean="0"/>
          </a:p>
          <a:p>
            <a:endParaRPr lang="es-AR" dirty="0"/>
          </a:p>
        </p:txBody>
      </p:sp>
    </p:spTree>
  </p:cSld>
  <p:clrMapOvr>
    <a:masterClrMapping/>
  </p:clrMapOvr>
  <p:transition/>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rgbClr val="FF6600"/>
          </a:solidFill>
        </p:spPr>
        <p:txBody>
          <a:bodyPr>
            <a:normAutofit fontScale="90000"/>
          </a:bodyPr>
          <a:lstStyle/>
          <a:p>
            <a:r>
              <a:rPr lang="es-ES" b="1" i="1" dirty="0" smtClean="0"/>
              <a:t>HISTORIA </a:t>
            </a:r>
            <a:r>
              <a:rPr lang="es-AR" b="1" i="1" dirty="0" smtClean="0"/>
              <a:t/>
            </a:r>
            <a:br>
              <a:rPr lang="es-AR" b="1" i="1" dirty="0" smtClean="0"/>
            </a:br>
            <a:endParaRPr lang="es-AR" i="1" dirty="0"/>
          </a:p>
        </p:txBody>
      </p:sp>
      <p:sp>
        <p:nvSpPr>
          <p:cNvPr id="3" name="2 Marcador de contenido"/>
          <p:cNvSpPr>
            <a:spLocks noGrp="1"/>
          </p:cNvSpPr>
          <p:nvPr>
            <p:ph idx="1"/>
          </p:nvPr>
        </p:nvSpPr>
        <p:spPr/>
        <p:txBody>
          <a:bodyPr>
            <a:normAutofit fontScale="25000" lnSpcReduction="20000"/>
          </a:bodyPr>
          <a:lstStyle/>
          <a:p>
            <a:r>
              <a:rPr lang="es-ES" sz="6400" b="1" i="1" dirty="0" smtClean="0"/>
              <a:t>Fecha de fundación: 03 de enero de 1647</a:t>
            </a:r>
            <a:endParaRPr lang="es-AR" sz="6400" b="1" i="1" dirty="0" smtClean="0"/>
          </a:p>
          <a:p>
            <a:r>
              <a:rPr lang="es-ES" sz="6400" b="1" i="1" dirty="0" smtClean="0"/>
              <a:t>Nombre del/los fundador (es): Sus orígenes son contemporáneos a la colonia. Se cree que su fundador oficial fue el español Diego de </a:t>
            </a:r>
            <a:r>
              <a:rPr lang="es-ES" sz="6400" b="1" i="1" dirty="0" err="1" smtClean="0"/>
              <a:t>Cervella</a:t>
            </a:r>
            <a:r>
              <a:rPr lang="es-ES" sz="6400" b="1" i="1" dirty="0" smtClean="0"/>
              <a:t> (</a:t>
            </a:r>
            <a:r>
              <a:rPr lang="es-ES" sz="6400" b="1" i="1" dirty="0" err="1" smtClean="0"/>
              <a:t>v.e.n.</a:t>
            </a:r>
            <a:r>
              <a:rPr lang="es-ES" sz="6400" b="1" i="1" dirty="0" smtClean="0"/>
              <a:t>). Otros dicen que Diego de Sevilla o Diego Molina</a:t>
            </a:r>
            <a:endParaRPr lang="es-AR" sz="6400" b="1" i="1" dirty="0" smtClean="0"/>
          </a:p>
          <a:p>
            <a:r>
              <a:rPr lang="es-ES" sz="6400" b="1" i="1" dirty="0" smtClean="0"/>
              <a:t>Reseña histórica:</a:t>
            </a:r>
            <a:br>
              <a:rPr lang="es-ES" sz="6400" b="1" i="1" dirty="0" smtClean="0"/>
            </a:br>
            <a:r>
              <a:rPr lang="es-ES" sz="6400" b="1" i="1" dirty="0" smtClean="0"/>
              <a:t>Su nombre lo lleva en memoria de un papa de la iglesia católica.</a:t>
            </a:r>
            <a:br>
              <a:rPr lang="es-ES" sz="6400" b="1" i="1" dirty="0" smtClean="0"/>
            </a:br>
            <a:r>
              <a:rPr lang="es-ES" sz="6400" b="1" i="1" dirty="0" smtClean="0"/>
              <a:t/>
            </a:r>
            <a:br>
              <a:rPr lang="es-ES" sz="6400" b="1" i="1" dirty="0" smtClean="0"/>
            </a:br>
            <a:r>
              <a:rPr lang="es-ES" sz="6400" b="1" i="1" dirty="0" smtClean="0"/>
              <a:t>En 1777, en cumplimiento de una orden por parte del Gobernador de Cartagena de Indias, don Juan de </a:t>
            </a:r>
            <a:r>
              <a:rPr lang="es-ES" sz="6400" b="1" i="1" dirty="0" err="1" smtClean="0"/>
              <a:t>Torrezar</a:t>
            </a:r>
            <a:r>
              <a:rPr lang="es-ES" sz="6400" b="1" i="1" dirty="0" smtClean="0"/>
              <a:t> Díaz Pimienta; don Antonio de la Torre y Miranda, refunda el 3 de enero el poblado con el nombre de San Antero, congregando a 98 familias. Pero cualquiera que sea la tesis de su fundación, lo cierto es que San Antero ya tenia su importancia histórica desde la época de la Nueva Granada y más adelante en que la República se divide en nueve Estados Federados, conformando los Estados Unidos de Colombia, en donde hacía parte del Estado soberano de Bolívar la extensa Provincia del </a:t>
            </a:r>
            <a:r>
              <a:rPr lang="es-ES" sz="6400" b="1" i="1" dirty="0" err="1" smtClean="0"/>
              <a:t>Sinú</a:t>
            </a:r>
            <a:r>
              <a:rPr lang="es-ES" sz="6400" b="1" i="1" dirty="0" smtClean="0"/>
              <a:t>, con capital de Santa Cruz de Lorica, de la cual, el poblado de San Antero formaba parte. El 28 de marzo de 1801 la expedición de Alexander Von Humboldt encalla en la bahía de </a:t>
            </a:r>
            <a:r>
              <a:rPr lang="es-ES" sz="6400" b="1" i="1" dirty="0" err="1" smtClean="0"/>
              <a:t>Cispatá</a:t>
            </a:r>
            <a:r>
              <a:rPr lang="es-ES" sz="6400" b="1" i="1" dirty="0" smtClean="0"/>
              <a:t>, quedando maravillado por la exuberancia de la flora y la fertilidad de las tierras y relata que, algunas cosas dispersas formaban la aldea de Zapote (</a:t>
            </a:r>
            <a:r>
              <a:rPr lang="es-ES" sz="6400" b="1" i="1" dirty="0" err="1" smtClean="0"/>
              <a:t>Cispatá</a:t>
            </a:r>
            <a:r>
              <a:rPr lang="es-ES" sz="6400" b="1" i="1" dirty="0" smtClean="0"/>
              <a:t>).</a:t>
            </a:r>
            <a:br>
              <a:rPr lang="es-ES" sz="6400" b="1" i="1" dirty="0" smtClean="0"/>
            </a:br>
            <a:r>
              <a:rPr lang="es-ES" sz="6400" b="1" i="1" dirty="0" smtClean="0"/>
              <a:t/>
            </a:r>
            <a:br>
              <a:rPr lang="es-ES" sz="6400" b="1" i="1" dirty="0" smtClean="0"/>
            </a:br>
            <a:r>
              <a:rPr lang="es-ES" sz="6400" b="1" i="1" dirty="0" smtClean="0"/>
              <a:t>Luego de estos hechos de prevalencia histórica para nuestro municipio, ocurrió en el año 1811 un suceso que sin duda sería el inicio para alcanzar nuestra libertad, la cual era condicionada en ese tiempo por el ex Teniente de Navío José Antonio Padilla, quien con más de 300 hombres a su mando limitaba los movimientos de los nacionales.</a:t>
            </a:r>
            <a:r>
              <a:rPr lang="es-ES" dirty="0" smtClean="0"/>
              <a:t/>
            </a:r>
            <a:br>
              <a:rPr lang="es-ES" dirty="0" smtClean="0"/>
            </a:br>
            <a:r>
              <a:rPr lang="es-ES" dirty="0" smtClean="0"/>
              <a:t/>
            </a:r>
            <a:br>
              <a:rPr lang="es-ES" dirty="0" smtClean="0"/>
            </a:br>
            <a:endParaRPr lang="es-AR" dirty="0"/>
          </a:p>
        </p:txBody>
      </p:sp>
    </p:spTree>
  </p:cSld>
  <p:clrMapOvr>
    <a:masterClrMapping/>
  </p:clrMapOvr>
  <p:transition/>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rgbClr val="FF6600"/>
          </a:solidFill>
        </p:spPr>
        <p:txBody>
          <a:bodyPr>
            <a:normAutofit fontScale="90000"/>
          </a:bodyPr>
          <a:lstStyle/>
          <a:p>
            <a:r>
              <a:rPr lang="es-ES" b="1" i="1" dirty="0" smtClean="0"/>
              <a:t>GEOGRAFÍA </a:t>
            </a:r>
            <a:r>
              <a:rPr lang="es-AR" b="1" i="1" dirty="0" smtClean="0"/>
              <a:t/>
            </a:r>
            <a:br>
              <a:rPr lang="es-AR" b="1" i="1" dirty="0" smtClean="0"/>
            </a:br>
            <a:endParaRPr lang="es-AR" i="1" dirty="0"/>
          </a:p>
        </p:txBody>
      </p:sp>
      <p:sp>
        <p:nvSpPr>
          <p:cNvPr id="3" name="2 Marcador de contenido"/>
          <p:cNvSpPr>
            <a:spLocks noGrp="1"/>
          </p:cNvSpPr>
          <p:nvPr>
            <p:ph idx="1"/>
          </p:nvPr>
        </p:nvSpPr>
        <p:spPr/>
        <p:txBody>
          <a:bodyPr>
            <a:normAutofit fontScale="62500" lnSpcReduction="20000"/>
          </a:bodyPr>
          <a:lstStyle/>
          <a:p>
            <a:r>
              <a:rPr lang="es-ES" b="1" i="1" dirty="0" smtClean="0"/>
              <a:t>Está localizado en la región del bajo </a:t>
            </a:r>
            <a:r>
              <a:rPr lang="es-ES" b="1" i="1" dirty="0" err="1" smtClean="0"/>
              <a:t>Sinú</a:t>
            </a:r>
            <a:r>
              <a:rPr lang="es-ES" b="1" i="1" dirty="0" smtClean="0"/>
              <a:t>, en la parte Norte del departamento. El Municipio se encuentra localizado en la región del bajo </a:t>
            </a:r>
            <a:r>
              <a:rPr lang="es-ES" b="1" i="1" dirty="0" err="1" smtClean="0"/>
              <a:t>Sinú</a:t>
            </a:r>
            <a:r>
              <a:rPr lang="es-ES" b="1" i="1" dirty="0" smtClean="0"/>
              <a:t> y pegado a la costa del Mar Caribe. Es una zona cálida y de tierras fértiles para la agricultura. La principal característica del territorio de San Antero es que es bastante irregular, debido a su topografía quebrada y ondulada especialmente en el casco urbano, que va desde los 25 hasta los 55 metros aproximadamente. La zona costera, </a:t>
            </a:r>
            <a:r>
              <a:rPr lang="es-ES" b="1" i="1" dirty="0" err="1" smtClean="0"/>
              <a:t>manglárica</a:t>
            </a:r>
            <a:r>
              <a:rPr lang="es-ES" b="1" i="1" dirty="0" smtClean="0"/>
              <a:t> y de playas se encuentra a muy poca altura sobre el nivel del mar, siendo el promedio igual a 5 metros. Las características del territorio son excepcionales comparado con otros municipios, por su ubicación geográfica y la belleza de sus playas y manglares que hacen parte de su área circundante.</a:t>
            </a:r>
            <a:endParaRPr lang="es-AR" b="1" i="1" dirty="0" smtClean="0"/>
          </a:p>
          <a:p>
            <a:r>
              <a:rPr lang="es-ES" b="1" i="1" dirty="0" smtClean="0"/>
              <a:t>Límites del municipio:</a:t>
            </a:r>
            <a:br>
              <a:rPr lang="es-ES" b="1" i="1" dirty="0" smtClean="0"/>
            </a:br>
            <a:r>
              <a:rPr lang="es-ES" b="1" i="1" dirty="0" smtClean="0"/>
              <a:t>Limita por el Sur con los municipios de Purísima y Lorica; al Este con el departamento de Sucre y por el Oeste con el municipio de San Bernardo del Viento</a:t>
            </a:r>
            <a:endParaRPr lang="es-AR" b="1" i="1" dirty="0"/>
          </a:p>
        </p:txBody>
      </p:sp>
    </p:spTree>
  </p:cSld>
  <p:clrMapOvr>
    <a:masterClrMapping/>
  </p:clrMapOvr>
  <p:transition/>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rgbClr val="FF6600"/>
          </a:solidFill>
        </p:spPr>
        <p:txBody>
          <a:bodyPr/>
          <a:lstStyle/>
          <a:p>
            <a:r>
              <a:rPr lang="es-ES" b="1" i="1" dirty="0" smtClean="0"/>
              <a:t>ECOLOGÍA </a:t>
            </a:r>
            <a:endParaRPr lang="es-AR" b="1" i="1" dirty="0"/>
          </a:p>
        </p:txBody>
      </p:sp>
      <p:sp>
        <p:nvSpPr>
          <p:cNvPr id="3" name="2 Marcador de contenido"/>
          <p:cNvSpPr>
            <a:spLocks noGrp="1"/>
          </p:cNvSpPr>
          <p:nvPr>
            <p:ph idx="1"/>
          </p:nvPr>
        </p:nvSpPr>
        <p:spPr/>
        <p:txBody>
          <a:bodyPr>
            <a:normAutofit lnSpcReduction="10000"/>
          </a:bodyPr>
          <a:lstStyle/>
          <a:p>
            <a:r>
              <a:rPr lang="es-ES" b="1" i="1" dirty="0" smtClean="0"/>
              <a:t>Entre las principales arterias fluviales que irrigan la geografía del municipio están: el río </a:t>
            </a:r>
            <a:r>
              <a:rPr lang="es-ES" b="1" i="1" dirty="0" err="1" smtClean="0"/>
              <a:t>Sinú</a:t>
            </a:r>
            <a:r>
              <a:rPr lang="es-ES" b="1" i="1" dirty="0" smtClean="0"/>
              <a:t>, los arroyos San Diego, San Miguel, El Campano, Arroyo Grande, </a:t>
            </a:r>
            <a:r>
              <a:rPr lang="es-ES" b="1" i="1" dirty="0" err="1" smtClean="0"/>
              <a:t>Bijaito</a:t>
            </a:r>
            <a:r>
              <a:rPr lang="es-ES" b="1" i="1" dirty="0" smtClean="0"/>
              <a:t>, etc.</a:t>
            </a:r>
            <a:br>
              <a:rPr lang="es-ES" b="1" i="1" dirty="0" smtClean="0"/>
            </a:br>
            <a:r>
              <a:rPr lang="es-ES" b="1" i="1" dirty="0" smtClean="0"/>
              <a:t/>
            </a:r>
            <a:br>
              <a:rPr lang="es-ES" b="1" i="1" dirty="0" smtClean="0"/>
            </a:br>
            <a:r>
              <a:rPr lang="es-ES" b="1" i="1" dirty="0" smtClean="0"/>
              <a:t>El territorio que constituye el municipio se puede decir que tiene una topografía plana en sentido general. Si posee algunas elevaciones no son sino vestigios o rezagas de la Serranía de las Palomas.</a:t>
            </a:r>
            <a:endParaRPr lang="es-AR" b="1" i="1" dirty="0" smtClean="0"/>
          </a:p>
          <a:p>
            <a:endParaRPr lang="es-AR" dirty="0"/>
          </a:p>
        </p:txBody>
      </p:sp>
    </p:spTree>
  </p:cSld>
  <p:clrMapOvr>
    <a:masterClrMapping/>
  </p:clrMapOvr>
  <p:transition/>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rgbClr val="FF6600"/>
          </a:solidFill>
        </p:spPr>
        <p:txBody>
          <a:bodyPr>
            <a:normAutofit fontScale="90000"/>
          </a:bodyPr>
          <a:lstStyle/>
          <a:p>
            <a:r>
              <a:rPr lang="es-ES" b="1" i="1" dirty="0" smtClean="0"/>
              <a:t>ECONOMÍA </a:t>
            </a:r>
            <a:r>
              <a:rPr lang="es-AR" b="1" i="1" dirty="0" smtClean="0"/>
              <a:t/>
            </a:r>
            <a:br>
              <a:rPr lang="es-AR" b="1" i="1" dirty="0" smtClean="0"/>
            </a:br>
            <a:endParaRPr lang="es-AR" i="1" dirty="0"/>
          </a:p>
        </p:txBody>
      </p:sp>
      <p:sp>
        <p:nvSpPr>
          <p:cNvPr id="3" name="2 Marcador de contenido"/>
          <p:cNvSpPr>
            <a:spLocks noGrp="1"/>
          </p:cNvSpPr>
          <p:nvPr>
            <p:ph idx="1"/>
          </p:nvPr>
        </p:nvSpPr>
        <p:spPr/>
        <p:txBody>
          <a:bodyPr>
            <a:normAutofit fontScale="85000" lnSpcReduction="10000"/>
          </a:bodyPr>
          <a:lstStyle/>
          <a:p>
            <a:r>
              <a:rPr lang="es-ES" b="1" i="1" dirty="0" smtClean="0"/>
              <a:t>La principal actividad económica es la agricultura, los productos agrícolas que se cultivan en la región son: el maíz, el arroz, el coco, los tubérculos, </a:t>
            </a:r>
            <a:r>
              <a:rPr lang="es-ES" b="1" i="1" dirty="0" err="1" smtClean="0"/>
              <a:t>etc</a:t>
            </a:r>
            <a:r>
              <a:rPr lang="es-ES" b="1" i="1" dirty="0" smtClean="0"/>
              <a:t> siguiéndole siguiendo en orden de importancia la segunda actividad económica en nivel de importancia del municipio es la Ganadería, y luego la Pesca, el comercio y la actividad turística, ya que en San Antero aproximadamente 1135 personas dependen de las Temporadas Turísticas y no podemos dejar a un lado el gremio de Artesanos que son aproximadamente 30 familias que se dedican a esta actividad.</a:t>
            </a:r>
            <a:endParaRPr lang="es-AR" b="1" i="1" dirty="0" smtClean="0"/>
          </a:p>
          <a:p>
            <a:endParaRPr lang="es-AR" dirty="0"/>
          </a:p>
        </p:txBody>
      </p:sp>
    </p:spTree>
  </p:cSld>
  <p:clrMapOvr>
    <a:masterClrMapping/>
  </p:clrMapOvr>
  <p:transition/>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28596" y="0"/>
            <a:ext cx="8229600" cy="1643026"/>
          </a:xfrm>
          <a:solidFill>
            <a:srgbClr val="3399FF"/>
          </a:solidFill>
        </p:spPr>
        <p:txBody>
          <a:bodyPr>
            <a:normAutofit fontScale="90000"/>
          </a:bodyPr>
          <a:lstStyle/>
          <a:p>
            <a:r>
              <a:rPr lang="es-ES" b="1" i="1" dirty="0" smtClean="0"/>
              <a:t>MUNICIPIO DE SAN BERNARDO DEL    VIENTO</a:t>
            </a:r>
            <a:r>
              <a:rPr lang="es-AR" b="1" i="1" dirty="0" smtClean="0"/>
              <a:t/>
            </a:r>
            <a:br>
              <a:rPr lang="es-AR" b="1" i="1" dirty="0" smtClean="0"/>
            </a:br>
            <a:endParaRPr lang="es-AR" b="1" i="1" dirty="0"/>
          </a:p>
        </p:txBody>
      </p:sp>
      <p:sp>
        <p:nvSpPr>
          <p:cNvPr id="3" name="2 Marcador de contenido"/>
          <p:cNvSpPr>
            <a:spLocks noGrp="1"/>
          </p:cNvSpPr>
          <p:nvPr>
            <p:ph idx="1"/>
          </p:nvPr>
        </p:nvSpPr>
        <p:spPr>
          <a:xfrm>
            <a:off x="457200" y="1857364"/>
            <a:ext cx="8229600" cy="4268799"/>
          </a:xfrm>
        </p:spPr>
        <p:txBody>
          <a:bodyPr>
            <a:normAutofit lnSpcReduction="10000"/>
          </a:bodyPr>
          <a:lstStyle/>
          <a:p>
            <a:r>
              <a:rPr lang="es-ES" b="1" i="1" dirty="0" smtClean="0"/>
              <a:t>Identificación del municipio  </a:t>
            </a:r>
            <a:endParaRPr lang="es-AR" b="1" i="1" dirty="0" smtClean="0"/>
          </a:p>
          <a:p>
            <a:r>
              <a:rPr lang="es-ES" b="1" i="1" dirty="0" smtClean="0"/>
              <a:t>Nombre del municipio: Municipio de San Bernardo del Viento</a:t>
            </a:r>
            <a:endParaRPr lang="es-AR" b="1" i="1" dirty="0" smtClean="0"/>
          </a:p>
          <a:p>
            <a:r>
              <a:rPr lang="es-ES" b="1" i="1" dirty="0" smtClean="0"/>
              <a:t>NIT: 800096804-9</a:t>
            </a:r>
            <a:endParaRPr lang="es-AR" b="1" i="1" dirty="0" smtClean="0"/>
          </a:p>
          <a:p>
            <a:r>
              <a:rPr lang="es-ES" b="1" i="1" dirty="0" smtClean="0"/>
              <a:t>Código </a:t>
            </a:r>
            <a:r>
              <a:rPr lang="es-ES" b="1" i="1" dirty="0" err="1" smtClean="0"/>
              <a:t>Dane</a:t>
            </a:r>
            <a:r>
              <a:rPr lang="es-ES" b="1" i="1" dirty="0" smtClean="0"/>
              <a:t>: 23675</a:t>
            </a:r>
            <a:endParaRPr lang="es-AR" b="1" i="1" dirty="0" smtClean="0"/>
          </a:p>
          <a:p>
            <a:r>
              <a:rPr lang="es-ES" b="1" i="1" dirty="0" smtClean="0"/>
              <a:t>Gentilicio: </a:t>
            </a:r>
            <a:r>
              <a:rPr lang="es-ES" b="1" i="1" dirty="0" err="1" smtClean="0"/>
              <a:t>Sanbernardinos</a:t>
            </a:r>
            <a:endParaRPr lang="es-AR" b="1" i="1" dirty="0" smtClean="0"/>
          </a:p>
          <a:p>
            <a:r>
              <a:rPr lang="es-ES" b="1" i="1" dirty="0" smtClean="0"/>
              <a:t>Otros nombres que ha recibido el municipio: San Bernardo </a:t>
            </a:r>
            <a:endParaRPr lang="es-AR" b="1" i="1" dirty="0"/>
          </a:p>
        </p:txBody>
      </p:sp>
    </p:spTree>
  </p:cSld>
  <p:clrMapOvr>
    <a:masterClrMapping/>
  </p:clrMapOvr>
  <p:transition/>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rgbClr val="3399FF"/>
          </a:solidFill>
        </p:spPr>
        <p:txBody>
          <a:bodyPr>
            <a:normAutofit fontScale="90000"/>
          </a:bodyPr>
          <a:lstStyle/>
          <a:p>
            <a:r>
              <a:rPr lang="es-AR" b="1" i="1" dirty="0" smtClean="0"/>
              <a:t>SIMBOLOS   PATRIOS  DE  SAN  BERNARDO  DEL   VIENTO</a:t>
            </a:r>
            <a:endParaRPr lang="es-AR" b="1" i="1" dirty="0"/>
          </a:p>
        </p:txBody>
      </p:sp>
      <p:sp>
        <p:nvSpPr>
          <p:cNvPr id="3" name="2 Marcador de contenido"/>
          <p:cNvSpPr>
            <a:spLocks noGrp="1"/>
          </p:cNvSpPr>
          <p:nvPr>
            <p:ph idx="1"/>
          </p:nvPr>
        </p:nvSpPr>
        <p:spPr/>
        <p:txBody>
          <a:bodyPr numCol="2">
            <a:normAutofit fontScale="55000" lnSpcReduction="20000"/>
          </a:bodyPr>
          <a:lstStyle/>
          <a:p>
            <a:r>
              <a:rPr lang="es-ES" b="1" i="1" dirty="0" smtClean="0"/>
              <a:t>CORO</a:t>
            </a:r>
            <a:br>
              <a:rPr lang="es-ES" b="1" i="1" dirty="0" smtClean="0"/>
            </a:br>
            <a:r>
              <a:rPr lang="es-ES" b="1" i="1" dirty="0" smtClean="0"/>
              <a:t>San Bernardo</a:t>
            </a:r>
            <a:br>
              <a:rPr lang="es-ES" b="1" i="1" dirty="0" smtClean="0"/>
            </a:br>
            <a:r>
              <a:rPr lang="es-ES" b="1" i="1" dirty="0" smtClean="0"/>
              <a:t>Emporio de Riqueza</a:t>
            </a:r>
            <a:br>
              <a:rPr lang="es-ES" b="1" i="1" dirty="0" smtClean="0"/>
            </a:br>
            <a:r>
              <a:rPr lang="es-ES" b="1" i="1" dirty="0" smtClean="0"/>
              <a:t>San Bernardo oh tierra de paz</a:t>
            </a:r>
            <a:br>
              <a:rPr lang="es-ES" b="1" i="1" dirty="0" smtClean="0"/>
            </a:br>
            <a:r>
              <a:rPr lang="es-ES" b="1" i="1" dirty="0" smtClean="0"/>
              <a:t>en tu suelo quedó la grandeza</a:t>
            </a:r>
            <a:br>
              <a:rPr lang="es-ES" b="1" i="1" dirty="0" smtClean="0"/>
            </a:br>
            <a:r>
              <a:rPr lang="es-ES" b="1" i="1" dirty="0" smtClean="0"/>
              <a:t>del </a:t>
            </a:r>
            <a:r>
              <a:rPr lang="es-ES" b="1" i="1" dirty="0" err="1" smtClean="0"/>
              <a:t>zenú</a:t>
            </a:r>
            <a:r>
              <a:rPr lang="es-ES" b="1" i="1" dirty="0" smtClean="0"/>
              <a:t> con las aguas del mar (Bis)</a:t>
            </a:r>
            <a:br>
              <a:rPr lang="es-ES" b="1" i="1" dirty="0" smtClean="0"/>
            </a:br>
            <a:r>
              <a:rPr lang="es-ES" b="1" i="1" dirty="0" smtClean="0"/>
              <a:t/>
            </a:r>
            <a:br>
              <a:rPr lang="es-ES" b="1" i="1" dirty="0" smtClean="0"/>
            </a:br>
            <a:r>
              <a:rPr lang="es-ES" b="1" i="1" dirty="0" smtClean="0"/>
              <a:t>OH! bendita tierra que recibiste un día </a:t>
            </a:r>
            <a:br>
              <a:rPr lang="es-ES" b="1" i="1" dirty="0" smtClean="0"/>
            </a:br>
            <a:r>
              <a:rPr lang="es-ES" b="1" i="1" dirty="0" smtClean="0"/>
              <a:t>la imagen consagrada </a:t>
            </a:r>
            <a:br>
              <a:rPr lang="es-ES" b="1" i="1" dirty="0" smtClean="0"/>
            </a:br>
            <a:r>
              <a:rPr lang="es-ES" b="1" i="1" dirty="0" smtClean="0"/>
              <a:t>del que nos </a:t>
            </a:r>
            <a:r>
              <a:rPr lang="es-ES" b="1" i="1" dirty="0" err="1" smtClean="0"/>
              <a:t>vió</a:t>
            </a:r>
            <a:r>
              <a:rPr lang="es-ES" b="1" i="1" dirty="0" smtClean="0"/>
              <a:t> nacer</a:t>
            </a:r>
            <a:br>
              <a:rPr lang="es-ES" b="1" i="1" dirty="0" smtClean="0"/>
            </a:br>
            <a:r>
              <a:rPr lang="es-ES" b="1" i="1" dirty="0" smtClean="0"/>
              <a:t>de verde arrozales color</a:t>
            </a:r>
            <a:br>
              <a:rPr lang="es-ES" b="1" i="1" dirty="0" smtClean="0"/>
            </a:br>
            <a:r>
              <a:rPr lang="es-ES" b="1" i="1" dirty="0" smtClean="0"/>
              <a:t/>
            </a:r>
            <a:br>
              <a:rPr lang="es-ES" b="1" i="1" dirty="0" smtClean="0"/>
            </a:br>
            <a:r>
              <a:rPr lang="es-ES" b="1" i="1" dirty="0" smtClean="0"/>
              <a:t>La luz soberano</a:t>
            </a:r>
            <a:br>
              <a:rPr lang="es-ES" b="1" i="1" dirty="0" smtClean="0"/>
            </a:br>
            <a:r>
              <a:rPr lang="es-ES" b="1" i="1" dirty="0" smtClean="0"/>
              <a:t>que un día nos </a:t>
            </a:r>
            <a:r>
              <a:rPr lang="es-ES" b="1" i="1" dirty="0" err="1" smtClean="0"/>
              <a:t>vió</a:t>
            </a:r>
            <a:r>
              <a:rPr lang="es-ES" b="1" i="1" dirty="0" smtClean="0"/>
              <a:t> crecer</a:t>
            </a:r>
            <a:br>
              <a:rPr lang="es-ES" b="1" i="1" dirty="0" smtClean="0"/>
            </a:br>
            <a:r>
              <a:rPr lang="es-ES" b="1" i="1" dirty="0" smtClean="0"/>
              <a:t>entre ríos y manglares</a:t>
            </a:r>
            <a:br>
              <a:rPr lang="es-ES" b="1" i="1" dirty="0" smtClean="0"/>
            </a:br>
            <a:r>
              <a:rPr lang="es-ES" b="1" i="1" dirty="0" smtClean="0"/>
              <a:t>San Bernardo del Viento</a:t>
            </a:r>
            <a:br>
              <a:rPr lang="es-ES" b="1" i="1" dirty="0" smtClean="0"/>
            </a:br>
            <a:r>
              <a:rPr lang="es-ES" b="1" i="1" dirty="0" smtClean="0"/>
              <a:t>a orillas del </a:t>
            </a:r>
            <a:r>
              <a:rPr lang="es-ES" b="1" i="1" dirty="0" err="1" smtClean="0"/>
              <a:t>Sinú</a:t>
            </a:r>
            <a:r>
              <a:rPr lang="es-ES" b="1" i="1" dirty="0" smtClean="0"/>
              <a:t/>
            </a:r>
            <a:br>
              <a:rPr lang="es-ES" b="1" i="1" dirty="0" smtClean="0"/>
            </a:br>
            <a:r>
              <a:rPr lang="es-ES" b="1" i="1" dirty="0" smtClean="0"/>
              <a:t>un Santo se quedó</a:t>
            </a:r>
            <a:br>
              <a:rPr lang="es-ES" b="1" i="1" dirty="0" smtClean="0"/>
            </a:br>
            <a:r>
              <a:rPr lang="es-ES" b="1" i="1" dirty="0" smtClean="0"/>
              <a:t>Como el indio </a:t>
            </a:r>
            <a:r>
              <a:rPr lang="es-ES" b="1" i="1" dirty="0" err="1" smtClean="0"/>
              <a:t>caribe</a:t>
            </a:r>
            <a:r>
              <a:rPr lang="es-ES" b="1" i="1" dirty="0" smtClean="0"/>
              <a:t> defendió su</a:t>
            </a:r>
            <a:br>
              <a:rPr lang="es-ES" b="1" i="1" dirty="0" smtClean="0"/>
            </a:br>
            <a:r>
              <a:rPr lang="es-ES" b="1" i="1" dirty="0" smtClean="0"/>
              <a:t>Ancestro con su amor infinito por mi raza</a:t>
            </a:r>
            <a:br>
              <a:rPr lang="es-ES" b="1" i="1" dirty="0" smtClean="0"/>
            </a:br>
            <a:r>
              <a:rPr lang="es-ES" b="1" i="1" dirty="0" smtClean="0"/>
              <a:t>luchó</a:t>
            </a:r>
            <a:br>
              <a:rPr lang="es-ES" b="1" i="1" dirty="0" smtClean="0"/>
            </a:br>
            <a:r>
              <a:rPr lang="es-ES" b="1" i="1" dirty="0" smtClean="0"/>
              <a:t>Tus hijos cantaremos para el viento bata</a:t>
            </a:r>
            <a:br>
              <a:rPr lang="es-ES" b="1" i="1" dirty="0" smtClean="0"/>
            </a:br>
            <a:r>
              <a:rPr lang="es-ES" b="1" i="1" dirty="0" smtClean="0"/>
              <a:t>La bandera el escudo</a:t>
            </a:r>
            <a:br>
              <a:rPr lang="es-ES" b="1" i="1" dirty="0" smtClean="0"/>
            </a:br>
            <a:r>
              <a:rPr lang="es-ES" b="1" i="1" dirty="0" smtClean="0"/>
              <a:t>que un artista pintó labrando con sus manos</a:t>
            </a:r>
            <a:br>
              <a:rPr lang="es-ES" b="1" i="1" dirty="0" smtClean="0"/>
            </a:br>
            <a:r>
              <a:rPr lang="es-ES" b="1" i="1" dirty="0" smtClean="0"/>
              <a:t>plasmadas su esperanza</a:t>
            </a:r>
            <a:br>
              <a:rPr lang="es-ES" b="1" i="1" dirty="0" smtClean="0"/>
            </a:br>
            <a:r>
              <a:rPr lang="es-ES" b="1" i="1" dirty="0" smtClean="0"/>
              <a:t>de red y atarraya de un viejo pescador</a:t>
            </a:r>
            <a:br>
              <a:rPr lang="es-ES" b="1" i="1" dirty="0" smtClean="0"/>
            </a:br>
            <a:r>
              <a:rPr lang="es-ES" b="1" i="1" dirty="0" smtClean="0"/>
              <a:t>Mi raza soberana aunque sola</a:t>
            </a:r>
            <a:br>
              <a:rPr lang="es-ES" b="1" i="1" dirty="0" smtClean="0"/>
            </a:br>
            <a:r>
              <a:rPr lang="es-ES" b="1" i="1" dirty="0" smtClean="0"/>
              <a:t>ha dejado sobre la historia escrita</a:t>
            </a:r>
            <a:br>
              <a:rPr lang="es-ES" b="1" i="1" dirty="0" smtClean="0"/>
            </a:br>
            <a:r>
              <a:rPr lang="es-ES" b="1" i="1" dirty="0" smtClean="0"/>
              <a:t>Que un legado dejó</a:t>
            </a:r>
            <a:br>
              <a:rPr lang="es-ES" b="1" i="1" dirty="0" smtClean="0"/>
            </a:br>
            <a:r>
              <a:rPr lang="es-ES" b="1" i="1" dirty="0" smtClean="0"/>
              <a:t>El negro, el indio, el mero de sus venas</a:t>
            </a:r>
            <a:br>
              <a:rPr lang="es-ES" b="1" i="1" dirty="0" smtClean="0"/>
            </a:br>
            <a:r>
              <a:rPr lang="es-ES" b="1" i="1" dirty="0" smtClean="0"/>
              <a:t>brotaron</a:t>
            </a:r>
            <a:br>
              <a:rPr lang="es-ES" b="1" i="1" dirty="0" smtClean="0"/>
            </a:br>
            <a:r>
              <a:rPr lang="es-ES" b="1" i="1" dirty="0" smtClean="0"/>
              <a:t>La sangre de mi pueblo a mi tierra bañó</a:t>
            </a:r>
            <a:br>
              <a:rPr lang="es-ES" b="1" i="1" dirty="0" smtClean="0"/>
            </a:br>
            <a:r>
              <a:rPr lang="es-ES" b="1" i="1" dirty="0" smtClean="0"/>
              <a:t/>
            </a:r>
            <a:br>
              <a:rPr lang="es-ES" b="1" i="1" dirty="0" smtClean="0"/>
            </a:br>
            <a:endParaRPr lang="es-AR" b="1" i="1" dirty="0"/>
          </a:p>
        </p:txBody>
      </p:sp>
    </p:spTree>
  </p:cSld>
  <p:clrMapOvr>
    <a:masterClrMapping/>
  </p:clrMapOvr>
  <p:transition/>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rgbClr val="3399FF"/>
          </a:solidFill>
        </p:spPr>
        <p:txBody>
          <a:bodyPr>
            <a:normAutofit fontScale="90000"/>
          </a:bodyPr>
          <a:lstStyle/>
          <a:p>
            <a:r>
              <a:rPr lang="es-ES" b="1" i="1" dirty="0" smtClean="0"/>
              <a:t>HISTORIA </a:t>
            </a:r>
            <a:r>
              <a:rPr lang="es-AR" b="1" i="1" dirty="0" smtClean="0"/>
              <a:t/>
            </a:r>
            <a:br>
              <a:rPr lang="es-AR" b="1" i="1" dirty="0" smtClean="0"/>
            </a:br>
            <a:endParaRPr lang="es-AR" i="1" dirty="0"/>
          </a:p>
        </p:txBody>
      </p:sp>
      <p:sp>
        <p:nvSpPr>
          <p:cNvPr id="3" name="2 Marcador de contenido"/>
          <p:cNvSpPr>
            <a:spLocks noGrp="1"/>
          </p:cNvSpPr>
          <p:nvPr>
            <p:ph idx="1"/>
          </p:nvPr>
        </p:nvSpPr>
        <p:spPr/>
        <p:txBody>
          <a:bodyPr>
            <a:normAutofit fontScale="55000" lnSpcReduction="20000"/>
          </a:bodyPr>
          <a:lstStyle/>
          <a:p>
            <a:r>
              <a:rPr lang="es-ES" b="1" i="1" dirty="0" smtClean="0"/>
              <a:t>Fecha de fundación: 28 de noviembre de 1776</a:t>
            </a:r>
            <a:endParaRPr lang="es-AR" b="1" i="1" dirty="0" smtClean="0"/>
          </a:p>
          <a:p>
            <a:r>
              <a:rPr lang="es-ES" b="1" i="1" dirty="0" smtClean="0"/>
              <a:t>Nombre del/los fundador (es): Don Antonio de la Torre y Miranda</a:t>
            </a:r>
            <a:endParaRPr lang="es-AR" b="1" i="1" dirty="0" smtClean="0"/>
          </a:p>
          <a:p>
            <a:r>
              <a:rPr lang="es-ES" b="1" i="1" dirty="0" smtClean="0"/>
              <a:t>Reseña histórica:</a:t>
            </a:r>
            <a:br>
              <a:rPr lang="es-ES" b="1" i="1" dirty="0" smtClean="0"/>
            </a:br>
            <a:r>
              <a:rPr lang="es-ES" b="1" i="1" dirty="0" smtClean="0"/>
              <a:t>Los moradores de la región antes de la invasión y la colonización española pertenecieron a la cultura indígena </a:t>
            </a:r>
            <a:r>
              <a:rPr lang="es-ES" b="1" i="1" dirty="0" err="1" smtClean="0"/>
              <a:t>Zenú</a:t>
            </a:r>
            <a:r>
              <a:rPr lang="es-ES" b="1" i="1" dirty="0" smtClean="0"/>
              <a:t>. La primera fundación colonial fue establecida en la primera mitad del siglo XVIII, y más adelante el 28 de noviembre 1776, Don Antonio de la Torre Miranda, comisionado para el gobierno de Cartagena, para que iniciara una nueva expedición de colonización y es cuando se delineó a la nueva población a la margen izquierda del río </a:t>
            </a:r>
            <a:r>
              <a:rPr lang="es-ES" b="1" i="1" dirty="0" err="1" smtClean="0"/>
              <a:t>Sinú</a:t>
            </a:r>
            <a:r>
              <a:rPr lang="es-ES" b="1" i="1" dirty="0" smtClean="0"/>
              <a:t>.</a:t>
            </a:r>
            <a:br>
              <a:rPr lang="es-ES" b="1" i="1" dirty="0" smtClean="0"/>
            </a:br>
            <a:r>
              <a:rPr lang="es-ES" b="1" i="1" dirty="0" smtClean="0"/>
              <a:t/>
            </a:r>
            <a:br>
              <a:rPr lang="es-ES" b="1" i="1" dirty="0" smtClean="0"/>
            </a:br>
            <a:r>
              <a:rPr lang="es-ES" b="1" i="1" dirty="0" smtClean="0"/>
              <a:t>El Municipio de San Bernardo del Viento comenzó a tener existencia jurídica como entidad de desarrollo público en el año de 1931 en virtud de la ordenanza No 31 del mismo año, y anulada por la oposición sistemática de Lorica, que sufría de la segregación, fue creado nuevamente por la ordenanza No 27 de 1932.</a:t>
            </a:r>
            <a:br>
              <a:rPr lang="es-ES" b="1" i="1" dirty="0" smtClean="0"/>
            </a:br>
            <a:r>
              <a:rPr lang="es-ES" b="1" i="1" dirty="0" smtClean="0"/>
              <a:t/>
            </a:r>
            <a:br>
              <a:rPr lang="es-ES" b="1" i="1" dirty="0" smtClean="0"/>
            </a:br>
            <a:r>
              <a:rPr lang="es-ES" b="1" i="1" dirty="0" smtClean="0"/>
              <a:t>Tiempo después el Dr. José Santos Cabrera en su calidad de Senador, presentó el proyecto que se convertiría en la Ley No 22 de 1944, mediante el cual se autorizó a la asamblea de Bolívar a crear el Municipio de San Bernardo del Viento.</a:t>
            </a:r>
            <a:br>
              <a:rPr lang="es-ES" b="1" i="1" dirty="0" smtClean="0"/>
            </a:br>
            <a:endParaRPr lang="es-AR" b="1" i="1" dirty="0"/>
          </a:p>
        </p:txBody>
      </p:sp>
    </p:spTree>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rgbClr val="00B050"/>
          </a:solidFill>
        </p:spPr>
        <p:txBody>
          <a:bodyPr>
            <a:noAutofit/>
          </a:bodyPr>
          <a:lstStyle/>
          <a:p>
            <a:r>
              <a:rPr lang="es-ES_tradnl" sz="6600" dirty="0" smtClean="0">
                <a:solidFill>
                  <a:srgbClr val="CC6600"/>
                </a:solidFill>
              </a:rPr>
              <a:t>MUNICIPIO  DE  AYAPEL</a:t>
            </a:r>
            <a:endParaRPr lang="es-ES_tradnl" sz="6600" dirty="0">
              <a:solidFill>
                <a:srgbClr val="CC6600"/>
              </a:solidFill>
            </a:endParaRPr>
          </a:p>
        </p:txBody>
      </p:sp>
      <p:sp>
        <p:nvSpPr>
          <p:cNvPr id="3" name="2 Marcador de contenido"/>
          <p:cNvSpPr>
            <a:spLocks noGrp="1"/>
          </p:cNvSpPr>
          <p:nvPr>
            <p:ph idx="1"/>
          </p:nvPr>
        </p:nvSpPr>
        <p:spPr>
          <a:xfrm>
            <a:off x="457200" y="1600200"/>
            <a:ext cx="8229600" cy="4686319"/>
          </a:xfrm>
        </p:spPr>
        <p:txBody>
          <a:bodyPr/>
          <a:lstStyle/>
          <a:p>
            <a:r>
              <a:rPr lang="es-ES" sz="6000" i="1" dirty="0" smtClean="0"/>
              <a:t>NIT: 800096737</a:t>
            </a:r>
            <a:endParaRPr lang="es-ES_tradnl" sz="6000" i="1" dirty="0" smtClean="0"/>
          </a:p>
          <a:p>
            <a:r>
              <a:rPr lang="es-ES" sz="6000" i="1" dirty="0" smtClean="0"/>
              <a:t>Código </a:t>
            </a:r>
            <a:r>
              <a:rPr lang="es-ES" sz="6000" i="1" dirty="0" err="1" smtClean="0"/>
              <a:t>Dane</a:t>
            </a:r>
            <a:r>
              <a:rPr lang="es-ES" sz="6000" i="1" dirty="0" smtClean="0"/>
              <a:t>: 23068</a:t>
            </a:r>
            <a:endParaRPr lang="es-ES_tradnl" sz="6000" i="1" dirty="0" smtClean="0"/>
          </a:p>
          <a:p>
            <a:r>
              <a:rPr lang="es-ES" sz="6000" i="1" dirty="0" smtClean="0"/>
              <a:t>Gentilicio: </a:t>
            </a:r>
            <a:r>
              <a:rPr lang="es-ES" sz="6000" i="1" dirty="0" err="1" smtClean="0"/>
              <a:t>Ayapelanos</a:t>
            </a:r>
            <a:endParaRPr lang="es-ES_tradnl" sz="6000" i="1" dirty="0" smtClean="0"/>
          </a:p>
          <a:p>
            <a:pPr>
              <a:buNone/>
            </a:pPr>
            <a:endParaRPr lang="es-ES_tradnl" dirty="0" smtClean="0"/>
          </a:p>
          <a:p>
            <a:pPr>
              <a:buNone/>
            </a:pPr>
            <a:endParaRPr lang="es-ES_tradnl" dirty="0" smtClean="0"/>
          </a:p>
          <a:p>
            <a:pPr>
              <a:buNone/>
            </a:pPr>
            <a:endParaRPr lang="es-ES_tradnl" dirty="0" smtClean="0"/>
          </a:p>
          <a:p>
            <a:pPr>
              <a:buNone/>
            </a:pPr>
            <a:endParaRPr lang="es-ES_tradnl" dirty="0" smtClean="0"/>
          </a:p>
          <a:p>
            <a:pPr>
              <a:buNone/>
            </a:pPr>
            <a:endParaRPr lang="es-ES_tradnl" dirty="0" smtClean="0"/>
          </a:p>
          <a:p>
            <a:pPr>
              <a:buNone/>
            </a:pPr>
            <a:endParaRPr lang="es-ES_tradnl" dirty="0" smtClean="0"/>
          </a:p>
        </p:txBody>
      </p:sp>
    </p:spTree>
  </p:cSld>
  <p:clrMapOvr>
    <a:masterClrMapping/>
  </p:clrMapOvr>
  <p:transition/>
  <p:timing>
    <p:tnLst>
      <p:par>
        <p:cTn id="1" dur="indefinite" restart="never" nodeType="tmRoot"/>
      </p:par>
    </p:tnLst>
  </p:timing>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rgbClr val="3399FF"/>
          </a:solidFill>
        </p:spPr>
        <p:txBody>
          <a:bodyPr>
            <a:normAutofit fontScale="90000"/>
          </a:bodyPr>
          <a:lstStyle/>
          <a:p>
            <a:r>
              <a:rPr lang="es-ES" b="1" i="1" dirty="0" smtClean="0"/>
              <a:t>GEOGRAFÍA </a:t>
            </a:r>
            <a:r>
              <a:rPr lang="es-AR" b="1" i="1" dirty="0" smtClean="0"/>
              <a:t/>
            </a:r>
            <a:br>
              <a:rPr lang="es-AR" b="1" i="1" dirty="0" smtClean="0"/>
            </a:br>
            <a:endParaRPr lang="es-AR" i="1" dirty="0"/>
          </a:p>
        </p:txBody>
      </p:sp>
      <p:sp>
        <p:nvSpPr>
          <p:cNvPr id="3" name="2 Marcador de contenido"/>
          <p:cNvSpPr>
            <a:spLocks noGrp="1"/>
          </p:cNvSpPr>
          <p:nvPr>
            <p:ph idx="1"/>
          </p:nvPr>
        </p:nvSpPr>
        <p:spPr/>
        <p:txBody>
          <a:bodyPr>
            <a:normAutofit lnSpcReduction="10000"/>
          </a:bodyPr>
          <a:lstStyle/>
          <a:p>
            <a:r>
              <a:rPr lang="es-ES" b="1" i="1" dirty="0" smtClean="0"/>
              <a:t>alta temperatura, en promedio de 30 °C, una humedad relativa del 80%, un patrón de distribución de las lluvias que se presentan con dos períodos bien definidos, un período de invierno que va de Abril – Mayo a Octubre – Noviembre, en donde se precipita el 76% de la lluvia anual que es de unos 1.300 mm y un período de verano, que corresponde al resto y en el cual se presenta un déficit hídrico grave en los suelos.</a:t>
            </a:r>
            <a:endParaRPr lang="es-AR" b="1" i="1" dirty="0" smtClean="0"/>
          </a:p>
          <a:p>
            <a:endParaRPr lang="es-AR" dirty="0"/>
          </a:p>
        </p:txBody>
      </p:sp>
    </p:spTree>
  </p:cSld>
  <p:clrMapOvr>
    <a:masterClrMapping/>
  </p:clrMapOvr>
  <p:transition/>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rgbClr val="3399FF"/>
          </a:solidFill>
        </p:spPr>
        <p:txBody>
          <a:bodyPr>
            <a:normAutofit fontScale="90000"/>
          </a:bodyPr>
          <a:lstStyle/>
          <a:p>
            <a:r>
              <a:rPr lang="es-ES" b="1" i="1" dirty="0" smtClean="0"/>
              <a:t>ECOLOGÍA </a:t>
            </a:r>
            <a:r>
              <a:rPr lang="es-AR" b="1" i="1" dirty="0" smtClean="0"/>
              <a:t/>
            </a:r>
            <a:br>
              <a:rPr lang="es-AR" b="1" i="1" dirty="0" smtClean="0"/>
            </a:br>
            <a:endParaRPr lang="es-AR" i="1" dirty="0"/>
          </a:p>
        </p:txBody>
      </p:sp>
      <p:sp>
        <p:nvSpPr>
          <p:cNvPr id="3" name="2 Marcador de contenido"/>
          <p:cNvSpPr>
            <a:spLocks noGrp="1"/>
          </p:cNvSpPr>
          <p:nvPr>
            <p:ph idx="1"/>
          </p:nvPr>
        </p:nvSpPr>
        <p:spPr/>
        <p:txBody>
          <a:bodyPr>
            <a:normAutofit fontScale="55000" lnSpcReduction="20000"/>
          </a:bodyPr>
          <a:lstStyle/>
          <a:p>
            <a:r>
              <a:rPr lang="es-ES" b="1" i="1" dirty="0" smtClean="0"/>
              <a:t>Los vegetales presentan una serie de características que les permite habitar casi todos los hábitat del mundo, pero los más notables son las plantas enraizadas, que no solo constituyen los principales productores de alimentos sino, que proporcionan refugio a otra serie de organismos, así como ser también un factor importante para mantener o modificar la superficie de la tierra.</a:t>
            </a:r>
            <a:br>
              <a:rPr lang="es-ES" b="1" i="1" dirty="0" smtClean="0"/>
            </a:br>
            <a:r>
              <a:rPr lang="es-ES" b="1" i="1" dirty="0" smtClean="0"/>
              <a:t/>
            </a:r>
            <a:br>
              <a:rPr lang="es-ES" b="1" i="1" dirty="0" smtClean="0"/>
            </a:br>
            <a:r>
              <a:rPr lang="es-ES" b="1" i="1" dirty="0" smtClean="0"/>
              <a:t>La flora está representada por una gran diversidad de formas de vida, de ahí que se hable de términos como: árbol, plántula, arbusto, hierba, maleza, bejuco, mata, etc. son comunes para designar vulgarmente a la flora de una zona .</a:t>
            </a:r>
            <a:br>
              <a:rPr lang="es-ES" b="1" i="1" dirty="0" smtClean="0"/>
            </a:br>
            <a:r>
              <a:rPr lang="es-ES" b="1" i="1" dirty="0" smtClean="0"/>
              <a:t/>
            </a:r>
            <a:br>
              <a:rPr lang="es-ES" b="1" i="1" dirty="0" smtClean="0"/>
            </a:br>
            <a:r>
              <a:rPr lang="es-ES" b="1" i="1" dirty="0" smtClean="0"/>
              <a:t/>
            </a:r>
            <a:br>
              <a:rPr lang="es-ES" b="1" i="1" dirty="0" smtClean="0"/>
            </a:br>
            <a:r>
              <a:rPr lang="es-ES" b="1" i="1" dirty="0" smtClean="0"/>
              <a:t>Bosques</a:t>
            </a:r>
            <a:br>
              <a:rPr lang="es-ES" b="1" i="1" dirty="0" smtClean="0"/>
            </a:br>
            <a:r>
              <a:rPr lang="es-ES" b="1" i="1" dirty="0" smtClean="0"/>
              <a:t/>
            </a:r>
            <a:br>
              <a:rPr lang="es-ES" b="1" i="1" dirty="0" smtClean="0"/>
            </a:br>
            <a:r>
              <a:rPr lang="es-ES" b="1" i="1" dirty="0" smtClean="0"/>
              <a:t>En un principio todo el territorio estaba cubierto de un denso bosque, formado por: Árboles emergentes muy grandes, un poco dispersos, que sobresalían del nivel general de la copa de los árboles. Una serie continua de árboles intermedios, que forman un tapiz continuo, siempre verde.</a:t>
            </a:r>
            <a:br>
              <a:rPr lang="es-ES" b="1" i="1" dirty="0" smtClean="0"/>
            </a:br>
            <a:r>
              <a:rPr lang="es-ES" b="1" i="1" dirty="0" smtClean="0"/>
              <a:t/>
            </a:r>
            <a:br>
              <a:rPr lang="es-ES" b="1" i="1" dirty="0" smtClean="0"/>
            </a:br>
            <a:r>
              <a:rPr lang="es-ES" b="1" i="1" dirty="0" smtClean="0"/>
              <a:t>Una capa inferior que se hace densa en algunos lugares. Durante la época seca muchos </a:t>
            </a:r>
            <a:endParaRPr lang="es-AR" b="1" i="1" dirty="0"/>
          </a:p>
        </p:txBody>
      </p:sp>
    </p:spTree>
  </p:cSld>
  <p:clrMapOvr>
    <a:masterClrMapping/>
  </p:clrMapOvr>
  <p:transition/>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rgbClr val="3399FF"/>
          </a:solidFill>
        </p:spPr>
        <p:txBody>
          <a:bodyPr>
            <a:normAutofit fontScale="90000"/>
          </a:bodyPr>
          <a:lstStyle/>
          <a:p>
            <a:r>
              <a:rPr lang="es-ES" b="1" i="1" dirty="0" smtClean="0"/>
              <a:t>ECONOMÍA </a:t>
            </a:r>
            <a:r>
              <a:rPr lang="es-AR" b="1" i="1" dirty="0" smtClean="0"/>
              <a:t/>
            </a:r>
            <a:br>
              <a:rPr lang="es-AR" b="1" i="1" dirty="0" smtClean="0"/>
            </a:br>
            <a:endParaRPr lang="es-AR" i="1" dirty="0"/>
          </a:p>
        </p:txBody>
      </p:sp>
      <p:sp>
        <p:nvSpPr>
          <p:cNvPr id="3" name="2 Marcador de contenido"/>
          <p:cNvSpPr>
            <a:spLocks noGrp="1"/>
          </p:cNvSpPr>
          <p:nvPr>
            <p:ph idx="1"/>
          </p:nvPr>
        </p:nvSpPr>
        <p:spPr>
          <a:xfrm>
            <a:off x="457200" y="1600200"/>
            <a:ext cx="8229600" cy="4757758"/>
          </a:xfrm>
        </p:spPr>
        <p:txBody>
          <a:bodyPr>
            <a:noAutofit/>
          </a:bodyPr>
          <a:lstStyle/>
          <a:p>
            <a:r>
              <a:rPr lang="es-ES" sz="1600" b="1" i="1" dirty="0" smtClean="0"/>
              <a:t>Esta actividad económica ocupa la mayor cantidad de obra de mano no calificada de pobladores, debido a que la agricultura en el municipio presenta un bajo grado de tecnificación, solo el 87% del área que se cultiva en arroz se realiza de forma </a:t>
            </a:r>
            <a:r>
              <a:rPr lang="es-ES" sz="1600" b="1" i="1" dirty="0" err="1" smtClean="0"/>
              <a:t>semimecanizada</a:t>
            </a:r>
            <a:r>
              <a:rPr lang="es-ES" sz="1600" b="1" i="1" dirty="0" smtClean="0"/>
              <a:t> (2.018 Has) y el resto de los cultivos de mayor área sembradas son atendidos de forma tradicional con bajos rendimientos y poca competitividad en los mercados como son: Arroz tradicional, maíz tradicional, plátano, yuca, ñame y coco. </a:t>
            </a:r>
            <a:br>
              <a:rPr lang="es-ES" sz="1600" b="1" i="1" dirty="0" smtClean="0"/>
            </a:br>
            <a:r>
              <a:rPr lang="es-ES" sz="1600" b="1" i="1" dirty="0" smtClean="0"/>
              <a:t/>
            </a:r>
            <a:br>
              <a:rPr lang="es-ES" sz="1600" b="1" i="1" dirty="0" smtClean="0"/>
            </a:br>
            <a:r>
              <a:rPr lang="es-ES" sz="1600" b="1" i="1" dirty="0" smtClean="0"/>
              <a:t>Los parceleros ubicados en las orillas del caño Grande han desarrollado un sistema de canales construidos de forma manual con los cuales han adecuado un sistema de riego, para cultivar arroz de forma artesanal con rendimientos aceptables de 4 a 5 toneladas por hectáreas. </a:t>
            </a:r>
            <a:br>
              <a:rPr lang="es-ES" sz="1600" b="1" i="1" dirty="0" smtClean="0"/>
            </a:br>
            <a:r>
              <a:rPr lang="es-ES" sz="1600" b="1" i="1" dirty="0" smtClean="0"/>
              <a:t/>
            </a:r>
            <a:br>
              <a:rPr lang="es-ES" sz="1600" b="1" i="1" dirty="0" smtClean="0"/>
            </a:br>
            <a:r>
              <a:rPr lang="es-ES" sz="1600" b="1" i="1" dirty="0" smtClean="0"/>
              <a:t>Los bajos rendimientos y la regular calidad de la producción agrícola se debe a los sistemas de siembra tradicional, semillas de baja calidad genética, aplicación de abonos químicos sin el previo estudio de la calidad físico química de los suelos, aplicación de herbicidas y </a:t>
            </a:r>
            <a:r>
              <a:rPr lang="es-ES" sz="1600" b="1" i="1" dirty="0" err="1" smtClean="0"/>
              <a:t>funguicidas</a:t>
            </a:r>
            <a:r>
              <a:rPr lang="es-ES" sz="1600" b="1" i="1" dirty="0" smtClean="0"/>
              <a:t> a criterios de los productores en la mayoría de los casos y no de los profesionales del sector, lo cual sumado a las dificultades del transporte en los periodos de inviernos por las malas condiciones de las vías, hacen poco competitivo a los productores agrícolas del municipio de San Bernardo, recurriendo a la venta de sus productos a los intermediarios que terminan estableciendo tallas, peso y costos de la producción. </a:t>
            </a:r>
            <a:br>
              <a:rPr lang="es-ES" sz="1600" b="1" i="1" dirty="0" smtClean="0"/>
            </a:br>
            <a:endParaRPr lang="es-AR" sz="1600" b="1" i="1" dirty="0"/>
          </a:p>
        </p:txBody>
      </p:sp>
    </p:spTree>
  </p:cSld>
  <p:clrMapOvr>
    <a:masterClrMapping/>
  </p:clrMapOvr>
  <p:transition/>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rgbClr val="FF7C80"/>
          </a:solidFill>
        </p:spPr>
        <p:txBody>
          <a:bodyPr/>
          <a:lstStyle/>
          <a:p>
            <a:r>
              <a:rPr lang="es-ES" b="1" i="1" dirty="0" smtClean="0"/>
              <a:t>MUNICIPIO DE SAN CARLOS</a:t>
            </a:r>
            <a:endParaRPr lang="es-AR" b="1" i="1" dirty="0"/>
          </a:p>
        </p:txBody>
      </p:sp>
      <p:sp>
        <p:nvSpPr>
          <p:cNvPr id="3" name="2 Marcador de contenido"/>
          <p:cNvSpPr>
            <a:spLocks noGrp="1"/>
          </p:cNvSpPr>
          <p:nvPr>
            <p:ph idx="1"/>
          </p:nvPr>
        </p:nvSpPr>
        <p:spPr/>
        <p:txBody>
          <a:bodyPr/>
          <a:lstStyle/>
          <a:p>
            <a:r>
              <a:rPr lang="es-ES" sz="4000" b="1" i="1" dirty="0" smtClean="0"/>
              <a:t>NIT: Nº 800 075 537 7 </a:t>
            </a:r>
            <a:endParaRPr lang="es-AR" sz="4000" b="1" i="1" dirty="0" smtClean="0"/>
          </a:p>
          <a:p>
            <a:r>
              <a:rPr lang="es-ES" sz="4000" b="1" i="1" dirty="0" smtClean="0"/>
              <a:t>Código </a:t>
            </a:r>
            <a:r>
              <a:rPr lang="es-ES" sz="4000" b="1" i="1" dirty="0" err="1" smtClean="0"/>
              <a:t>Dane</a:t>
            </a:r>
            <a:r>
              <a:rPr lang="es-ES" sz="4000" b="1" i="1" dirty="0" smtClean="0"/>
              <a:t>: 23678</a:t>
            </a:r>
            <a:endParaRPr lang="es-AR" sz="4000" b="1" i="1" dirty="0" smtClean="0"/>
          </a:p>
          <a:p>
            <a:r>
              <a:rPr lang="es-ES" sz="4000" b="1" i="1" dirty="0" smtClean="0"/>
              <a:t>Gentilicio: San Carlense</a:t>
            </a:r>
            <a:endParaRPr lang="es-AR" sz="4000" b="1" i="1" dirty="0" smtClean="0"/>
          </a:p>
          <a:p>
            <a:r>
              <a:rPr lang="es-ES" sz="4000" b="1" i="1" dirty="0" smtClean="0"/>
              <a:t>Otros nombres que ha recibido el municipio: SAN Carlos de </a:t>
            </a:r>
            <a:r>
              <a:rPr lang="es-ES" sz="4000" b="1" i="1" dirty="0" err="1" smtClean="0"/>
              <a:t>Colosiná</a:t>
            </a:r>
            <a:r>
              <a:rPr lang="es-ES" sz="4000" b="1" i="1" dirty="0" smtClean="0"/>
              <a:t> </a:t>
            </a:r>
            <a:endParaRPr lang="es-AR" sz="4000" b="1" i="1" dirty="0" smtClean="0"/>
          </a:p>
          <a:p>
            <a:endParaRPr lang="es-AR" dirty="0"/>
          </a:p>
        </p:txBody>
      </p:sp>
    </p:spTree>
  </p:cSld>
  <p:clrMapOvr>
    <a:masterClrMapping/>
  </p:clrMapOvr>
  <p:transition/>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725470"/>
          </a:xfrm>
          <a:solidFill>
            <a:srgbClr val="FF7C80"/>
          </a:solidFill>
        </p:spPr>
        <p:txBody>
          <a:bodyPr>
            <a:normAutofit fontScale="90000"/>
          </a:bodyPr>
          <a:lstStyle/>
          <a:p>
            <a:r>
              <a:rPr lang="es-AR" b="1" i="1" dirty="0" smtClean="0"/>
              <a:t>SIMBOLOS  PATRIOS  DE  SAN  CARLOS</a:t>
            </a:r>
            <a:endParaRPr lang="es-AR" b="1" i="1" dirty="0"/>
          </a:p>
        </p:txBody>
      </p:sp>
      <p:sp>
        <p:nvSpPr>
          <p:cNvPr id="3" name="2 Marcador de contenido"/>
          <p:cNvSpPr>
            <a:spLocks noGrp="1"/>
          </p:cNvSpPr>
          <p:nvPr>
            <p:ph idx="1"/>
          </p:nvPr>
        </p:nvSpPr>
        <p:spPr>
          <a:xfrm>
            <a:off x="142844" y="1142984"/>
            <a:ext cx="9001156" cy="5715016"/>
          </a:xfrm>
        </p:spPr>
        <p:txBody>
          <a:bodyPr numCol="2">
            <a:normAutofit fontScale="47500" lnSpcReduction="20000"/>
          </a:bodyPr>
          <a:lstStyle/>
          <a:p>
            <a:r>
              <a:rPr lang="es-ES" sz="2900" b="1" i="1" dirty="0" smtClean="0"/>
              <a:t>I</a:t>
            </a:r>
            <a:br>
              <a:rPr lang="es-ES" sz="2900" b="1" i="1" dirty="0" smtClean="0"/>
            </a:br>
            <a:r>
              <a:rPr lang="es-ES" sz="2900" b="1" i="1" dirty="0" smtClean="0"/>
              <a:t>Lindo San Carlos ¡OH! Tierra hermosa</a:t>
            </a:r>
            <a:br>
              <a:rPr lang="es-ES" sz="2900" b="1" i="1" dirty="0" smtClean="0"/>
            </a:br>
            <a:r>
              <a:rPr lang="es-ES" sz="2900" b="1" i="1" dirty="0" smtClean="0"/>
              <a:t>Donde siempre se canta libertad</a:t>
            </a:r>
            <a:br>
              <a:rPr lang="es-ES" sz="2900" b="1" i="1" dirty="0" smtClean="0"/>
            </a:br>
            <a:r>
              <a:rPr lang="es-ES" sz="2900" b="1" i="1" dirty="0" smtClean="0"/>
              <a:t>Del </a:t>
            </a:r>
            <a:r>
              <a:rPr lang="es-ES" sz="2900" b="1" i="1" dirty="0" err="1" smtClean="0"/>
              <a:t>Sinú</a:t>
            </a:r>
            <a:r>
              <a:rPr lang="es-ES" sz="2900" b="1" i="1" dirty="0" smtClean="0"/>
              <a:t>, estrella esplendorosa</a:t>
            </a:r>
            <a:br>
              <a:rPr lang="es-ES" sz="2900" b="1" i="1" dirty="0" smtClean="0"/>
            </a:br>
            <a:r>
              <a:rPr lang="es-ES" sz="2900" b="1" i="1" dirty="0" smtClean="0"/>
              <a:t>Bello terruño remanso de paz.</a:t>
            </a:r>
            <a:br>
              <a:rPr lang="es-ES" sz="2900" b="1" i="1" dirty="0" smtClean="0"/>
            </a:br>
            <a:r>
              <a:rPr lang="es-ES" sz="2900" b="1" i="1" dirty="0" smtClean="0"/>
              <a:t/>
            </a:r>
            <a:br>
              <a:rPr lang="es-ES" sz="2900" b="1" i="1" dirty="0" smtClean="0"/>
            </a:br>
            <a:r>
              <a:rPr lang="es-ES" sz="2900" b="1" i="1" dirty="0" smtClean="0"/>
              <a:t>II</a:t>
            </a:r>
            <a:br>
              <a:rPr lang="es-ES" sz="2900" b="1" i="1" dirty="0" smtClean="0"/>
            </a:br>
            <a:r>
              <a:rPr lang="es-ES" sz="2900" b="1" i="1" dirty="0" smtClean="0"/>
              <a:t/>
            </a:r>
            <a:br>
              <a:rPr lang="es-ES" sz="2900" b="1" i="1" dirty="0" smtClean="0"/>
            </a:br>
            <a:r>
              <a:rPr lang="es-ES" sz="2900" b="1" i="1" dirty="0" smtClean="0"/>
              <a:t>Muestra tus cerros un verde esperanza</a:t>
            </a:r>
            <a:br>
              <a:rPr lang="es-ES" sz="2900" b="1" i="1" dirty="0" smtClean="0"/>
            </a:br>
            <a:r>
              <a:rPr lang="es-ES" sz="2900" b="1" i="1" dirty="0" smtClean="0"/>
              <a:t>Con fragancia de aroma de flor </a:t>
            </a:r>
            <a:br>
              <a:rPr lang="es-ES" sz="2900" b="1" i="1" dirty="0" smtClean="0"/>
            </a:br>
            <a:r>
              <a:rPr lang="es-ES" sz="2900" b="1" i="1" dirty="0" smtClean="0"/>
              <a:t>Arenal que brinda confianza</a:t>
            </a:r>
            <a:br>
              <a:rPr lang="es-ES" sz="2900" b="1" i="1" dirty="0" smtClean="0"/>
            </a:br>
            <a:r>
              <a:rPr lang="es-ES" sz="2900" b="1" i="1" dirty="0" smtClean="0"/>
              <a:t>Bello camino trazado hacia Dios.   </a:t>
            </a:r>
          </a:p>
          <a:p>
            <a:r>
              <a:rPr lang="es-ES" sz="2900" b="1" i="1" dirty="0" smtClean="0"/>
              <a:t>III</a:t>
            </a:r>
            <a:br>
              <a:rPr lang="es-ES" sz="2900" b="1" i="1" dirty="0" smtClean="0"/>
            </a:br>
            <a:r>
              <a:rPr lang="es-ES" sz="2900" b="1" i="1" dirty="0" smtClean="0"/>
              <a:t/>
            </a:r>
            <a:br>
              <a:rPr lang="es-ES" sz="2900" b="1" i="1" dirty="0" smtClean="0"/>
            </a:br>
            <a:r>
              <a:rPr lang="es-ES" sz="2900" b="1" i="1" dirty="0" smtClean="0"/>
              <a:t>En tu seno, guardas al que llega</a:t>
            </a:r>
            <a:br>
              <a:rPr lang="es-ES" sz="2900" b="1" i="1" dirty="0" smtClean="0"/>
            </a:br>
            <a:r>
              <a:rPr lang="es-ES" sz="2900" b="1" i="1" dirty="0" smtClean="0"/>
              <a:t>Así lo hiciste con </a:t>
            </a:r>
            <a:r>
              <a:rPr lang="es-ES" sz="2900" b="1" i="1" dirty="0" err="1" smtClean="0"/>
              <a:t>Colosina</a:t>
            </a:r>
            <a:r>
              <a:rPr lang="es-ES" sz="2900" b="1" i="1" dirty="0" smtClean="0"/>
              <a:t/>
            </a:r>
            <a:br>
              <a:rPr lang="es-ES" sz="2900" b="1" i="1" dirty="0" smtClean="0"/>
            </a:br>
            <a:r>
              <a:rPr lang="es-ES" sz="2900" b="1" i="1" dirty="0" smtClean="0"/>
              <a:t>Guarda tu alma en tus bellas aguas</a:t>
            </a:r>
            <a:br>
              <a:rPr lang="es-ES" sz="2900" b="1" i="1" dirty="0" smtClean="0"/>
            </a:br>
            <a:r>
              <a:rPr lang="es-ES" sz="2900" b="1" i="1" dirty="0" smtClean="0"/>
              <a:t>Como espejo brillan al despertar.</a:t>
            </a:r>
            <a:br>
              <a:rPr lang="es-ES" sz="2900" b="1" i="1" dirty="0" smtClean="0"/>
            </a:br>
            <a:r>
              <a:rPr lang="es-ES" sz="2900" b="1" i="1" dirty="0" smtClean="0"/>
              <a:t/>
            </a:r>
            <a:br>
              <a:rPr lang="es-ES" sz="2900" b="1" i="1" dirty="0" smtClean="0"/>
            </a:br>
            <a:r>
              <a:rPr lang="es-ES" sz="2900" b="1" i="1" dirty="0" smtClean="0"/>
              <a:t>Coro</a:t>
            </a:r>
            <a:br>
              <a:rPr lang="es-ES" sz="2900" b="1" i="1" dirty="0" smtClean="0"/>
            </a:br>
            <a:r>
              <a:rPr lang="es-ES" sz="2900" b="1" i="1" dirty="0" smtClean="0"/>
              <a:t/>
            </a:r>
            <a:br>
              <a:rPr lang="es-ES" sz="2900" b="1" i="1" dirty="0" smtClean="0"/>
            </a:br>
            <a:r>
              <a:rPr lang="es-ES" sz="2900" b="1" i="1" dirty="0" smtClean="0"/>
              <a:t>Lindas mujeres y tu cielo azul</a:t>
            </a:r>
            <a:br>
              <a:rPr lang="es-ES" sz="2900" b="1" i="1" dirty="0" smtClean="0"/>
            </a:br>
            <a:r>
              <a:rPr lang="es-ES" sz="2900" b="1" i="1" dirty="0" smtClean="0"/>
              <a:t>Inquietos cocuyos, le brindan su luz</a:t>
            </a:r>
            <a:br>
              <a:rPr lang="es-ES" sz="2900" b="1" i="1" dirty="0" smtClean="0"/>
            </a:br>
            <a:r>
              <a:rPr lang="es-ES" sz="2900" b="1" i="1" dirty="0" smtClean="0"/>
              <a:t>Rincón caribeño, bonanza del </a:t>
            </a:r>
            <a:r>
              <a:rPr lang="es-ES" sz="2900" b="1" i="1" dirty="0" err="1" smtClean="0"/>
              <a:t>Sinú</a:t>
            </a:r>
            <a:r>
              <a:rPr lang="es-ES" sz="2900" b="1" i="1" dirty="0" smtClean="0"/>
              <a:t/>
            </a:r>
            <a:br>
              <a:rPr lang="es-ES" sz="2900" b="1" i="1" dirty="0" smtClean="0"/>
            </a:br>
            <a:r>
              <a:rPr lang="es-ES" sz="2900" b="1" i="1" dirty="0" smtClean="0"/>
              <a:t>Tus hombres sinceros pujanza </a:t>
            </a:r>
            <a:r>
              <a:rPr lang="es-ES" sz="2900" b="1" i="1" dirty="0" err="1" smtClean="0"/>
              <a:t>zenu</a:t>
            </a:r>
            <a:r>
              <a:rPr lang="es-ES" sz="2900" b="1" i="1" dirty="0" smtClean="0"/>
              <a:t>.</a:t>
            </a:r>
            <a:br>
              <a:rPr lang="es-ES" sz="2900" b="1" i="1" dirty="0" smtClean="0"/>
            </a:br>
            <a:r>
              <a:rPr lang="es-ES" sz="2900" b="1" i="1" dirty="0" smtClean="0"/>
              <a:t/>
            </a:r>
            <a:br>
              <a:rPr lang="es-ES" sz="2900" b="1" i="1" dirty="0" smtClean="0"/>
            </a:br>
            <a:r>
              <a:rPr lang="es-ES" sz="2900" b="1" i="1" dirty="0" smtClean="0"/>
              <a:t>IV</a:t>
            </a:r>
            <a:br>
              <a:rPr lang="es-ES" sz="2900" b="1" i="1" dirty="0" smtClean="0"/>
            </a:br>
            <a:r>
              <a:rPr lang="es-ES" sz="2900" b="1" i="1" dirty="0" smtClean="0"/>
              <a:t/>
            </a:r>
            <a:br>
              <a:rPr lang="es-ES" sz="2900" b="1" i="1" dirty="0" smtClean="0"/>
            </a:br>
            <a:r>
              <a:rPr lang="es-ES" sz="2900" b="1" i="1" dirty="0" smtClean="0"/>
              <a:t>Tu gente ante el mundo golpeando</a:t>
            </a:r>
            <a:br>
              <a:rPr lang="es-ES" sz="2900" b="1" i="1" dirty="0" smtClean="0"/>
            </a:br>
            <a:r>
              <a:rPr lang="es-ES" sz="2900" b="1" i="1" dirty="0" smtClean="0"/>
              <a:t>Al hierro duro que hay que vencer</a:t>
            </a:r>
            <a:br>
              <a:rPr lang="es-ES" sz="2900" b="1" i="1" dirty="0" smtClean="0"/>
            </a:br>
            <a:r>
              <a:rPr lang="es-ES" sz="2900" b="1" i="1" dirty="0" smtClean="0"/>
              <a:t>La esperanza de seguir progresando</a:t>
            </a:r>
            <a:br>
              <a:rPr lang="es-ES" sz="2900" b="1" i="1" dirty="0" smtClean="0"/>
            </a:br>
            <a:r>
              <a:rPr lang="es-ES" sz="2900" b="1" i="1" dirty="0" smtClean="0"/>
              <a:t>Para que sientas tu fuerza y poder.</a:t>
            </a:r>
            <a:br>
              <a:rPr lang="es-ES" sz="2900" b="1" i="1" dirty="0" smtClean="0"/>
            </a:br>
            <a:r>
              <a:rPr lang="es-ES" sz="2900" b="1" i="1" dirty="0" smtClean="0"/>
              <a:t/>
            </a:r>
            <a:br>
              <a:rPr lang="es-ES" sz="2900" b="1" i="1" dirty="0" smtClean="0"/>
            </a:br>
            <a:r>
              <a:rPr lang="es-ES" sz="2900" b="1" i="1" dirty="0" smtClean="0"/>
              <a:t>V</a:t>
            </a:r>
            <a:br>
              <a:rPr lang="es-ES" sz="2900" b="1" i="1" dirty="0" smtClean="0"/>
            </a:br>
            <a:r>
              <a:rPr lang="es-ES" sz="2900" b="1" i="1" dirty="0" smtClean="0"/>
              <a:t/>
            </a:r>
            <a:br>
              <a:rPr lang="es-ES" sz="2900" b="1" i="1" dirty="0" smtClean="0"/>
            </a:br>
            <a:r>
              <a:rPr lang="es-ES" sz="2900" b="1" i="1" dirty="0" smtClean="0"/>
              <a:t>Desde lo alto los rayos de luna</a:t>
            </a:r>
            <a:br>
              <a:rPr lang="es-ES" sz="2900" b="1" i="1" dirty="0" smtClean="0"/>
            </a:br>
            <a:r>
              <a:rPr lang="es-ES" sz="2900" b="1" i="1" dirty="0" smtClean="0"/>
              <a:t>Como trenzas llegan hacia ti</a:t>
            </a:r>
            <a:br>
              <a:rPr lang="es-ES" sz="2900" b="1" i="1" dirty="0" smtClean="0"/>
            </a:br>
            <a:r>
              <a:rPr lang="es-ES" sz="2900" b="1" i="1" dirty="0" smtClean="0"/>
              <a:t/>
            </a:r>
            <a:br>
              <a:rPr lang="es-ES" sz="2900" b="1" i="1" dirty="0" smtClean="0"/>
            </a:br>
            <a:r>
              <a:rPr lang="es-ES" sz="2900" b="1" i="1" dirty="0" smtClean="0"/>
              <a:t>Brillan tus piedras cual bella fortuna</a:t>
            </a:r>
            <a:br>
              <a:rPr lang="es-ES" sz="2900" b="1" i="1" dirty="0" smtClean="0"/>
            </a:br>
            <a:r>
              <a:rPr lang="es-ES" sz="2900" b="1" i="1" dirty="0" smtClean="0"/>
              <a:t>Guardián inerme en tu suelo nací</a:t>
            </a:r>
            <a:br>
              <a:rPr lang="es-ES" sz="2900" b="1" i="1" dirty="0" smtClean="0"/>
            </a:br>
            <a:r>
              <a:rPr lang="es-ES" sz="2900" b="1" i="1" dirty="0" smtClean="0"/>
              <a:t/>
            </a:r>
            <a:br>
              <a:rPr lang="es-ES" sz="2900" b="1" i="1" dirty="0" smtClean="0"/>
            </a:br>
            <a:r>
              <a:rPr lang="es-ES" sz="2900" b="1" i="1" dirty="0" smtClean="0"/>
              <a:t>VI</a:t>
            </a:r>
            <a:br>
              <a:rPr lang="es-ES" sz="2900" b="1" i="1" dirty="0" smtClean="0"/>
            </a:br>
            <a:r>
              <a:rPr lang="es-ES" sz="2900" b="1" i="1" dirty="0" smtClean="0"/>
              <a:t/>
            </a:r>
            <a:br>
              <a:rPr lang="es-ES" sz="2900" b="1" i="1" dirty="0" smtClean="0"/>
            </a:br>
            <a:r>
              <a:rPr lang="es-ES" sz="2900" b="1" i="1" dirty="0" smtClean="0"/>
              <a:t>Tu larga entrada , que al forastero</a:t>
            </a:r>
            <a:br>
              <a:rPr lang="es-ES" sz="2900" b="1" i="1" dirty="0" smtClean="0"/>
            </a:br>
            <a:r>
              <a:rPr lang="es-ES" sz="2900" b="1" i="1" dirty="0" smtClean="0"/>
              <a:t>Quieres acogerlo en su techo de honor</a:t>
            </a:r>
            <a:br>
              <a:rPr lang="es-ES" sz="2900" b="1" i="1" dirty="0" smtClean="0"/>
            </a:br>
            <a:r>
              <a:rPr lang="es-ES" sz="2900" b="1" i="1" dirty="0" smtClean="0"/>
              <a:t>Para brindarle con fe y esperanza</a:t>
            </a:r>
            <a:br>
              <a:rPr lang="es-ES" sz="2900" b="1" i="1" dirty="0" smtClean="0"/>
            </a:br>
            <a:r>
              <a:rPr lang="es-ES" sz="2900" b="1" i="1" dirty="0" smtClean="0"/>
              <a:t>Lindo refugio repleto de amor.</a:t>
            </a:r>
            <a:br>
              <a:rPr lang="es-ES" sz="2900" b="1" i="1" dirty="0" smtClean="0"/>
            </a:br>
            <a:r>
              <a:rPr lang="es-ES" sz="2900" b="1" i="1" dirty="0" smtClean="0"/>
              <a:t/>
            </a:r>
            <a:br>
              <a:rPr lang="es-ES" sz="2900" b="1" i="1" dirty="0" smtClean="0"/>
            </a:br>
            <a:r>
              <a:rPr lang="es-ES" sz="2900" b="1" i="1" dirty="0" smtClean="0"/>
              <a:t>Coro</a:t>
            </a:r>
            <a:br>
              <a:rPr lang="es-ES" sz="2900" b="1" i="1" dirty="0" smtClean="0"/>
            </a:br>
            <a:r>
              <a:rPr lang="es-ES" sz="2900" b="1" i="1" dirty="0" smtClean="0"/>
              <a:t/>
            </a:r>
            <a:br>
              <a:rPr lang="es-ES" sz="2900" b="1" i="1" dirty="0" smtClean="0"/>
            </a:br>
            <a:r>
              <a:rPr lang="es-ES" sz="2900" b="1" i="1" dirty="0" smtClean="0"/>
              <a:t>Aquel campesino hombre de pudor</a:t>
            </a:r>
            <a:br>
              <a:rPr lang="es-ES" sz="2900" b="1" i="1" dirty="0" smtClean="0"/>
            </a:br>
            <a:r>
              <a:rPr lang="es-ES" sz="2900" b="1" i="1" dirty="0" smtClean="0"/>
              <a:t>Riega tus caminos con gotas de sudor</a:t>
            </a:r>
            <a:br>
              <a:rPr lang="es-ES" sz="2900" b="1" i="1" dirty="0" smtClean="0"/>
            </a:br>
            <a:r>
              <a:rPr lang="es-ES" sz="2900" b="1" i="1" dirty="0" smtClean="0"/>
              <a:t>Al batir tu bandera y al viento vencer</a:t>
            </a:r>
            <a:br>
              <a:rPr lang="es-ES" sz="2900" b="1" i="1" dirty="0" smtClean="0"/>
            </a:br>
            <a:r>
              <a:rPr lang="es-ES" sz="2900" b="1" i="1" dirty="0" smtClean="0"/>
              <a:t>Con himno y escudo jamás podrás perecer</a:t>
            </a:r>
            <a:br>
              <a:rPr lang="es-ES" sz="2900" b="1" i="1" dirty="0" smtClean="0"/>
            </a:br>
            <a:endParaRPr lang="es-AR" sz="2900" b="1" i="1" dirty="0" smtClean="0"/>
          </a:p>
          <a:p>
            <a:r>
              <a:rPr lang="es-ES" dirty="0" smtClean="0"/>
              <a:t/>
            </a:r>
            <a:br>
              <a:rPr lang="es-ES" dirty="0" smtClean="0"/>
            </a:br>
            <a:endParaRPr lang="es-AR" dirty="0"/>
          </a:p>
        </p:txBody>
      </p:sp>
      <p:pic>
        <p:nvPicPr>
          <p:cNvPr id="4" name="3 Imagen" descr="Escudo de San Carlos">
            <a:hlinkClick r:id="rId2" tgtFrame="_blank" tooltip="&quot;Ver escudo del tamaño original&quot;"/>
          </p:cNvPr>
          <p:cNvPicPr/>
          <p:nvPr/>
        </p:nvPicPr>
        <p:blipFill>
          <a:blip r:embed="rId3"/>
          <a:srcRect/>
          <a:stretch>
            <a:fillRect/>
          </a:stretch>
        </p:blipFill>
        <p:spPr bwMode="auto">
          <a:xfrm>
            <a:off x="7143768" y="5072074"/>
            <a:ext cx="1357290" cy="1428760"/>
          </a:xfrm>
          <a:prstGeom prst="rect">
            <a:avLst/>
          </a:prstGeom>
          <a:noFill/>
          <a:ln w="9525">
            <a:noFill/>
            <a:miter lim="800000"/>
            <a:headEnd/>
            <a:tailEnd/>
          </a:ln>
        </p:spPr>
      </p:pic>
    </p:spTree>
  </p:cSld>
  <p:clrMapOvr>
    <a:masterClrMapping/>
  </p:clrMapOvr>
  <p:transition/>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00034" y="214290"/>
            <a:ext cx="8229600" cy="1143000"/>
          </a:xfrm>
          <a:solidFill>
            <a:srgbClr val="FF7C80"/>
          </a:solidFill>
        </p:spPr>
        <p:txBody>
          <a:bodyPr/>
          <a:lstStyle/>
          <a:p>
            <a:r>
              <a:rPr lang="es-AR" b="1" i="1" dirty="0" smtClean="0"/>
              <a:t>HISTORIA  DE  SANCARLOS</a:t>
            </a:r>
            <a:endParaRPr lang="es-AR" b="1" i="1" dirty="0"/>
          </a:p>
        </p:txBody>
      </p:sp>
      <p:sp>
        <p:nvSpPr>
          <p:cNvPr id="3" name="2 Marcador de contenido"/>
          <p:cNvSpPr>
            <a:spLocks noGrp="1"/>
          </p:cNvSpPr>
          <p:nvPr>
            <p:ph idx="1"/>
          </p:nvPr>
        </p:nvSpPr>
        <p:spPr/>
        <p:txBody>
          <a:bodyPr>
            <a:noAutofit/>
          </a:bodyPr>
          <a:lstStyle/>
          <a:p>
            <a:r>
              <a:rPr lang="es-ES" sz="1600" b="1" i="1" dirty="0" smtClean="0"/>
              <a:t>Fecha de fundación: 01 de abril de 1745</a:t>
            </a:r>
            <a:endParaRPr lang="es-AR" sz="1600" b="1" i="1" dirty="0" smtClean="0"/>
          </a:p>
          <a:p>
            <a:r>
              <a:rPr lang="es-ES" sz="1600" b="1" i="1" dirty="0" smtClean="0"/>
              <a:t>Nombre del/los fundador (es): </a:t>
            </a:r>
            <a:endParaRPr lang="es-AR" sz="1600" b="1" i="1" dirty="0" smtClean="0"/>
          </a:p>
          <a:p>
            <a:r>
              <a:rPr lang="es-ES" sz="1600" b="1" i="1" dirty="0" smtClean="0"/>
              <a:t>Reseña histórica:</a:t>
            </a:r>
            <a:br>
              <a:rPr lang="es-ES" sz="1600" b="1" i="1" dirty="0" smtClean="0"/>
            </a:br>
            <a:r>
              <a:rPr lang="es-ES" sz="1600" b="1" i="1" dirty="0" smtClean="0"/>
              <a:t>El origen y la fundación del municipio de San Carlos se asemeja a todos los demás pueblos de Córdoba, con la típica llegada de los Españoles en busca de conquistas, se produjo en 1745 una primera fundación por DON JUAN DE TORREZAL DIAS PIMIENTA. </a:t>
            </a:r>
            <a:br>
              <a:rPr lang="es-ES" sz="1600" b="1" i="1" dirty="0" smtClean="0"/>
            </a:br>
            <a:r>
              <a:rPr lang="es-ES" sz="1600" b="1" i="1" dirty="0" smtClean="0"/>
              <a:t/>
            </a:r>
            <a:br>
              <a:rPr lang="es-ES" sz="1600" b="1" i="1" dirty="0" smtClean="0"/>
            </a:br>
            <a:r>
              <a:rPr lang="es-ES" sz="1600" b="1" i="1" dirty="0" smtClean="0"/>
              <a:t>Luego de un incendio que arrasó con la ranchería de aspecto netamente aborigen se produjo una segunda fundación el tres de mayo de 1977 por DON ANTONIO DE LA TORRE Y MIRANDA, dándole el nombre de SAN Carlos de </a:t>
            </a:r>
            <a:r>
              <a:rPr lang="es-ES" sz="1600" b="1" i="1" dirty="0" err="1" smtClean="0"/>
              <a:t>Colosiná</a:t>
            </a:r>
            <a:r>
              <a:rPr lang="es-ES" sz="1600" b="1" i="1" dirty="0" smtClean="0"/>
              <a:t> en honor al rey de España Carlos V y en memoria del valeroso cacique de los </a:t>
            </a:r>
            <a:r>
              <a:rPr lang="es-ES" sz="1600" b="1" i="1" dirty="0" err="1" smtClean="0"/>
              <a:t>Zenúes</a:t>
            </a:r>
            <a:r>
              <a:rPr lang="es-ES" sz="1600" b="1" i="1" dirty="0" smtClean="0"/>
              <a:t> (</a:t>
            </a:r>
            <a:r>
              <a:rPr lang="es-ES" sz="1600" b="1" i="1" dirty="0" err="1" smtClean="0"/>
              <a:t>Colosiná</a:t>
            </a:r>
            <a:r>
              <a:rPr lang="es-ES" sz="1600" b="1" i="1" dirty="0" smtClean="0"/>
              <a:t>).</a:t>
            </a:r>
            <a:br>
              <a:rPr lang="es-ES" sz="1600" b="1" i="1" dirty="0" smtClean="0"/>
            </a:br>
            <a:r>
              <a:rPr lang="es-ES" sz="1600" b="1" i="1" dirty="0" smtClean="0"/>
              <a:t/>
            </a:r>
            <a:br>
              <a:rPr lang="es-ES" sz="1600" b="1" i="1" dirty="0" smtClean="0"/>
            </a:br>
            <a:r>
              <a:rPr lang="es-ES" sz="1600" b="1" i="1" dirty="0" smtClean="0"/>
              <a:t>De la torre y Miranda </a:t>
            </a:r>
            <a:r>
              <a:rPr lang="es-ES" sz="1600" b="1" i="1" dirty="0" err="1" smtClean="0"/>
              <a:t>incorcopora</a:t>
            </a:r>
            <a:r>
              <a:rPr lang="es-ES" sz="1600" b="1" i="1" dirty="0" smtClean="0"/>
              <a:t> veinte (20) familias más a la comunidad establecida en la primera fundación. Familias que venían con él de Sahagún. Remitiendo un informe a la corona en el que el </a:t>
            </a:r>
            <a:r>
              <a:rPr lang="es-ES" sz="1600" b="1" i="1" dirty="0" err="1" smtClean="0"/>
              <a:t>Refundador</a:t>
            </a:r>
            <a:r>
              <a:rPr lang="es-ES" sz="1600" b="1" i="1" dirty="0" smtClean="0"/>
              <a:t> de pueblos declara: "A cuatro leguas de la población de Ciénaga de Oro y a orillas de la ciénaga fundé nuevamente al pueblo de San Carlos de </a:t>
            </a:r>
            <a:r>
              <a:rPr lang="es-ES" sz="1600" b="1" i="1" dirty="0" err="1" smtClean="0"/>
              <a:t>Colosiná</a:t>
            </a:r>
            <a:r>
              <a:rPr lang="es-ES" sz="1600" b="1" i="1" dirty="0" smtClean="0"/>
              <a:t>, lo delineé el 3 de mayo de 1777 y repartí 108 solares a igual numero de familias compuestas por 480 personas".</a:t>
            </a:r>
            <a:endParaRPr lang="es-AR" sz="1600" b="1" i="1" dirty="0"/>
          </a:p>
        </p:txBody>
      </p:sp>
    </p:spTree>
  </p:cSld>
  <p:clrMapOvr>
    <a:masterClrMapping/>
  </p:clrMapOvr>
  <p:transition/>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rgbClr val="FF7C80"/>
          </a:solidFill>
        </p:spPr>
        <p:txBody>
          <a:bodyPr>
            <a:normAutofit fontScale="90000"/>
          </a:bodyPr>
          <a:lstStyle/>
          <a:p>
            <a:r>
              <a:rPr lang="es-ES" b="1" i="1" dirty="0" smtClean="0"/>
              <a:t>GEOGRAFÍA </a:t>
            </a:r>
            <a:r>
              <a:rPr lang="es-AR" b="1" i="1" dirty="0" smtClean="0"/>
              <a:t/>
            </a:r>
            <a:br>
              <a:rPr lang="es-AR" b="1" i="1" dirty="0" smtClean="0"/>
            </a:br>
            <a:endParaRPr lang="es-AR" i="1" dirty="0"/>
          </a:p>
        </p:txBody>
      </p:sp>
      <p:sp>
        <p:nvSpPr>
          <p:cNvPr id="3" name="2 Marcador de contenido"/>
          <p:cNvSpPr>
            <a:spLocks noGrp="1"/>
          </p:cNvSpPr>
          <p:nvPr>
            <p:ph idx="1"/>
          </p:nvPr>
        </p:nvSpPr>
        <p:spPr>
          <a:xfrm>
            <a:off x="457200" y="1600200"/>
            <a:ext cx="8229600" cy="5043510"/>
          </a:xfrm>
        </p:spPr>
        <p:txBody>
          <a:bodyPr>
            <a:normAutofit fontScale="47500" lnSpcReduction="20000"/>
          </a:bodyPr>
          <a:lstStyle/>
          <a:p>
            <a:pPr>
              <a:buNone/>
            </a:pPr>
            <a:r>
              <a:rPr lang="es-ES" sz="4200" b="1" i="1" dirty="0" smtClean="0"/>
              <a:t>Región Norte: se localiza del centro al norte del municipio con relieve plano en donde las principales unidades fisiográficas son: abanicos, bajos, llanuras de inundación y diques naturales.</a:t>
            </a:r>
            <a:br>
              <a:rPr lang="es-ES" sz="4200" b="1" i="1" dirty="0" smtClean="0"/>
            </a:br>
            <a:r>
              <a:rPr lang="es-ES" sz="4200" b="1" i="1" dirty="0" smtClean="0"/>
              <a:t>Presenta suelos erosionados, siendo la principal causa tumba, </a:t>
            </a:r>
            <a:r>
              <a:rPr lang="es-ES" sz="4200" b="1" i="1" dirty="0" err="1" smtClean="0"/>
              <a:t>despalite</a:t>
            </a:r>
            <a:r>
              <a:rPr lang="es-ES" sz="4200" b="1" i="1" dirty="0" smtClean="0"/>
              <a:t>, quema y tala indiscriminada de los bosques. Los árboles maderables están en vía extinción y las llanuras de inundación y zona de embalse de la ciénaga de los quemados y charco grande, están siendo objeto de la construcción de diques y </a:t>
            </a:r>
            <a:r>
              <a:rPr lang="es-ES" sz="4200" b="1" i="1" dirty="0" err="1" smtClean="0"/>
              <a:t>jarillones</a:t>
            </a:r>
            <a:r>
              <a:rPr lang="es-ES" sz="4200" b="1" i="1" dirty="0" smtClean="0"/>
              <a:t> por parte de terratenientes, para poder mantener pastos y ganados en épocas de invierno, transformando así el estado natural de la región y trayendo como consecuencias inundaciones periódicas en la zona urbana y algunas veredas.</a:t>
            </a:r>
            <a:br>
              <a:rPr lang="es-ES" sz="4200" b="1" i="1" dirty="0" smtClean="0"/>
            </a:br>
            <a:r>
              <a:rPr lang="es-ES" sz="4200" b="1" i="1" dirty="0" smtClean="0"/>
              <a:t/>
            </a:r>
            <a:br>
              <a:rPr lang="es-ES" sz="4200" b="1" i="1" dirty="0" smtClean="0"/>
            </a:br>
            <a:r>
              <a:rPr lang="es-ES" sz="4200" b="1" i="1" dirty="0" smtClean="0"/>
              <a:t>Región Central: localizada en el centro del municipio con relieve ligeramente ondulado a quebrado con pendientes que alcanzan hasta el 25%. Los suelos están bastantes erosionados debido entre otros factores a la tumba, </a:t>
            </a:r>
            <a:r>
              <a:rPr lang="es-ES" sz="4200" b="1" i="1" dirty="0" err="1" smtClean="0"/>
              <a:t>despalite</a:t>
            </a:r>
            <a:r>
              <a:rPr lang="es-ES" sz="4200" b="1" i="1" dirty="0" smtClean="0"/>
              <a:t>, quema, tala indiscriminada de los bosques y a las grandes corrientes de agua que se originan en los cerros arrastrando arena y piedras, los cuales se explotan indiscriminadamente en los diferentes arroyos.</a:t>
            </a:r>
            <a:r>
              <a:rPr lang="es-ES" sz="4200" dirty="0" smtClean="0"/>
              <a:t/>
            </a:r>
            <a:br>
              <a:rPr lang="es-ES" sz="4200" dirty="0" smtClean="0"/>
            </a:br>
            <a:r>
              <a:rPr lang="es-ES" sz="4200" b="1" dirty="0" smtClean="0"/>
              <a:t> </a:t>
            </a:r>
            <a:endParaRPr lang="es-AR" sz="4200" b="1" dirty="0" smtClean="0"/>
          </a:p>
          <a:p>
            <a:endParaRPr lang="es-AR" dirty="0"/>
          </a:p>
        </p:txBody>
      </p:sp>
    </p:spTree>
  </p:cSld>
  <p:clrMapOvr>
    <a:masterClrMapping/>
  </p:clrMapOvr>
  <p:transition/>
</p:sld>
</file>

<file path=ppt/slides/slide1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14290"/>
            <a:ext cx="8229600" cy="1203348"/>
          </a:xfrm>
          <a:solidFill>
            <a:srgbClr val="FF7C80"/>
          </a:solidFill>
        </p:spPr>
        <p:txBody>
          <a:bodyPr>
            <a:normAutofit fontScale="90000"/>
          </a:bodyPr>
          <a:lstStyle/>
          <a:p>
            <a:r>
              <a:rPr lang="es-ES" b="1" i="1" dirty="0" smtClean="0"/>
              <a:t>ECOLOGÍA </a:t>
            </a:r>
            <a:r>
              <a:rPr lang="es-AR" b="1" i="1" dirty="0" smtClean="0"/>
              <a:t/>
            </a:r>
            <a:br>
              <a:rPr lang="es-AR" b="1" i="1" dirty="0" smtClean="0"/>
            </a:br>
            <a:endParaRPr lang="es-AR" i="1" dirty="0"/>
          </a:p>
        </p:txBody>
      </p:sp>
      <p:sp>
        <p:nvSpPr>
          <p:cNvPr id="3" name="2 Marcador de contenido"/>
          <p:cNvSpPr>
            <a:spLocks noGrp="1"/>
          </p:cNvSpPr>
          <p:nvPr>
            <p:ph idx="1"/>
          </p:nvPr>
        </p:nvSpPr>
        <p:spPr>
          <a:xfrm>
            <a:off x="457200" y="1600200"/>
            <a:ext cx="8229600" cy="5043510"/>
          </a:xfrm>
        </p:spPr>
        <p:txBody>
          <a:bodyPr>
            <a:noAutofit/>
          </a:bodyPr>
          <a:lstStyle/>
          <a:p>
            <a:r>
              <a:rPr lang="es-ES" sz="1600" b="1" i="1" dirty="0" smtClean="0"/>
              <a:t>Dentro de la caracterización geomorfológica del municipio de San Carlos esta la de presentar tres tipos de regiones.</a:t>
            </a:r>
            <a:br>
              <a:rPr lang="es-ES" sz="1600" b="1" i="1" dirty="0" smtClean="0"/>
            </a:br>
            <a:r>
              <a:rPr lang="es-ES" sz="1600" b="1" i="1" dirty="0" smtClean="0"/>
              <a:t/>
            </a:r>
            <a:br>
              <a:rPr lang="es-ES" sz="1600" b="1" i="1" dirty="0" smtClean="0"/>
            </a:br>
            <a:r>
              <a:rPr lang="es-ES" sz="1600" b="1" i="1" dirty="0" smtClean="0"/>
              <a:t>Región Norte: se localiza del centro al norte del municipio con relieve plano en donde las principales unidades fisiográficas son: abanicos, bajos, llanuras de inundación y diques naturales.</a:t>
            </a:r>
            <a:br>
              <a:rPr lang="es-ES" sz="1600" b="1" i="1" dirty="0" smtClean="0"/>
            </a:br>
            <a:r>
              <a:rPr lang="es-ES" sz="1600" b="1" i="1" dirty="0" smtClean="0"/>
              <a:t>Presenta suelos erosionados, siendo la principal causa tumba, </a:t>
            </a:r>
            <a:r>
              <a:rPr lang="es-ES" sz="1600" b="1" i="1" dirty="0" err="1" smtClean="0"/>
              <a:t>despalite</a:t>
            </a:r>
            <a:r>
              <a:rPr lang="es-ES" sz="1600" b="1" i="1" dirty="0" smtClean="0"/>
              <a:t>, quema y tala indiscriminada de los bosques. Los árboles maderables están en vía extinción y las llanuras de inundación y zona de embalse de la ciénaga de los quemados y charco grande, están siendo objeto de la construcción de diques y </a:t>
            </a:r>
            <a:r>
              <a:rPr lang="es-ES" sz="1600" b="1" i="1" dirty="0" err="1" smtClean="0"/>
              <a:t>jarillones</a:t>
            </a:r>
            <a:r>
              <a:rPr lang="es-ES" sz="1600" b="1" i="1" dirty="0" smtClean="0"/>
              <a:t> por parte de terratenientes, para poder mantener pastos y ganados en épocas de invierno, transformando así el estado natural de la región y trayendo como consecuencias inundaciones periódicas en la zona urbana y algunas veredas.</a:t>
            </a:r>
            <a:br>
              <a:rPr lang="es-ES" sz="1600" b="1" i="1" dirty="0" smtClean="0"/>
            </a:br>
            <a:r>
              <a:rPr lang="es-ES" sz="1600" b="1" i="1" dirty="0" smtClean="0"/>
              <a:t/>
            </a:r>
            <a:br>
              <a:rPr lang="es-ES" sz="1600" b="1" i="1" dirty="0" smtClean="0"/>
            </a:br>
            <a:r>
              <a:rPr lang="es-ES" sz="1600" b="1" i="1" dirty="0" smtClean="0"/>
              <a:t>Región Central: localizada en el centro del municipio con relieve ligeramente ondulado a quebrado con pendientes que alcanzan hasta el 25%. Los suelos están bastantes erosionados debido entre otros factores a la tumba, </a:t>
            </a:r>
            <a:r>
              <a:rPr lang="es-ES" sz="1600" b="1" i="1" dirty="0" err="1" smtClean="0"/>
              <a:t>despalite</a:t>
            </a:r>
            <a:r>
              <a:rPr lang="es-ES" sz="1600" b="1" i="1" dirty="0" smtClean="0"/>
              <a:t>, quema, tala indiscriminada de los bosques y a las grandes corrientes de agua que se originan en los cerros arrastrando arena y piedras, los cuales se explotan indiscriminadamente en los diferentes arroyos.</a:t>
            </a:r>
            <a:br>
              <a:rPr lang="es-ES" sz="1600" b="1" i="1" dirty="0" smtClean="0"/>
            </a:br>
            <a:r>
              <a:rPr lang="es-ES" sz="1600" b="1" i="1" dirty="0" smtClean="0"/>
              <a:t/>
            </a:r>
            <a:br>
              <a:rPr lang="es-ES" sz="1600" b="1" i="1" dirty="0" smtClean="0"/>
            </a:br>
            <a:endParaRPr lang="es-AR" sz="1600" b="1" i="1" dirty="0"/>
          </a:p>
        </p:txBody>
      </p:sp>
    </p:spTree>
  </p:cSld>
  <p:clrMapOvr>
    <a:masterClrMapping/>
  </p:clrMapOvr>
  <p:transition/>
</p:sld>
</file>

<file path=ppt/slides/slide1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rgbClr val="FF7C80"/>
          </a:solidFill>
        </p:spPr>
        <p:txBody>
          <a:bodyPr>
            <a:normAutofit fontScale="90000"/>
          </a:bodyPr>
          <a:lstStyle/>
          <a:p>
            <a:r>
              <a:rPr lang="es-ES" b="1" i="1" dirty="0" smtClean="0"/>
              <a:t>ECONOMÍA </a:t>
            </a:r>
            <a:r>
              <a:rPr lang="es-AR" b="1" i="1" dirty="0" smtClean="0"/>
              <a:t/>
            </a:r>
            <a:br>
              <a:rPr lang="es-AR" b="1" i="1" dirty="0" smtClean="0"/>
            </a:br>
            <a:endParaRPr lang="es-AR" i="1" dirty="0"/>
          </a:p>
        </p:txBody>
      </p:sp>
      <p:sp>
        <p:nvSpPr>
          <p:cNvPr id="3" name="2 Marcador de contenido"/>
          <p:cNvSpPr>
            <a:spLocks noGrp="1"/>
          </p:cNvSpPr>
          <p:nvPr>
            <p:ph idx="1"/>
          </p:nvPr>
        </p:nvSpPr>
        <p:spPr/>
        <p:txBody>
          <a:bodyPr>
            <a:noAutofit/>
          </a:bodyPr>
          <a:lstStyle/>
          <a:p>
            <a:r>
              <a:rPr lang="es-ES" sz="1600" b="1" i="1" dirty="0" smtClean="0"/>
              <a:t>El municipio de San Carlos por su situación geográfica y sus características topográficas, posee relaciones comerciales definidas en tres subregiones definidas en dos regiones así: </a:t>
            </a:r>
            <a:br>
              <a:rPr lang="es-ES" sz="1600" b="1" i="1" dirty="0" smtClean="0"/>
            </a:br>
            <a:r>
              <a:rPr lang="es-ES" sz="1600" b="1" i="1" dirty="0" smtClean="0"/>
              <a:t>- Los corregimientos de Carrizal, </a:t>
            </a:r>
            <a:r>
              <a:rPr lang="es-ES" sz="1600" b="1" i="1" dirty="0" err="1" smtClean="0"/>
              <a:t>Guacharacal</a:t>
            </a:r>
            <a:r>
              <a:rPr lang="es-ES" sz="1600" b="1" i="1" dirty="0" smtClean="0"/>
              <a:t>, Cieneguita Pozón, </a:t>
            </a:r>
            <a:r>
              <a:rPr lang="es-ES" sz="1600" b="1" i="1" dirty="0" err="1" smtClean="0"/>
              <a:t>Callemar</a:t>
            </a:r>
            <a:r>
              <a:rPr lang="es-ES" sz="1600" b="1" i="1" dirty="0" smtClean="0"/>
              <a:t>, las veredas y caseríos que los integran las realizan con Montería y Planeta Rica.</a:t>
            </a:r>
            <a:br>
              <a:rPr lang="es-ES" sz="1600" b="1" i="1" dirty="0" smtClean="0"/>
            </a:br>
            <a:r>
              <a:rPr lang="es-ES" sz="1600" b="1" i="1" dirty="0" smtClean="0"/>
              <a:t>- Los corregimientos de Santa Rosa, San Miguel, El Hato, las veredas y caseríos que los conforman lo hacen con </a:t>
            </a:r>
            <a:r>
              <a:rPr lang="es-ES" sz="1600" b="1" i="1" dirty="0" err="1" smtClean="0"/>
              <a:t>Cereté</a:t>
            </a:r>
            <a:r>
              <a:rPr lang="es-ES" sz="1600" b="1" i="1" dirty="0" smtClean="0"/>
              <a:t>. </a:t>
            </a:r>
            <a:br>
              <a:rPr lang="es-ES" sz="1600" b="1" i="1" dirty="0" smtClean="0"/>
            </a:br>
            <a:r>
              <a:rPr lang="es-ES" sz="1600" b="1" i="1" dirty="0" smtClean="0"/>
              <a:t/>
            </a:r>
            <a:br>
              <a:rPr lang="es-ES" sz="1600" b="1" i="1" dirty="0" smtClean="0"/>
            </a:br>
            <a:r>
              <a:rPr lang="es-ES" sz="1600" b="1" i="1" dirty="0" smtClean="0"/>
              <a:t>Esta desarticulación económica se debe en gran parte a la falta de vías de intercomunicación, a la distancia entre dichos corregimientos y la zona urbana del municipio, así como la falta de incentivos al comercio interno y centros de compras con capacidad para adquirir la oferta de productos agrícolas (acopio).</a:t>
            </a:r>
            <a:br>
              <a:rPr lang="es-ES" sz="1600" b="1" i="1" dirty="0" smtClean="0"/>
            </a:br>
            <a:r>
              <a:rPr lang="es-ES" sz="1600" b="1" i="1" dirty="0" smtClean="0"/>
              <a:t/>
            </a:r>
            <a:br>
              <a:rPr lang="es-ES" sz="1600" b="1" i="1" dirty="0" smtClean="0"/>
            </a:br>
            <a:r>
              <a:rPr lang="es-ES" sz="1600" b="1" i="1" dirty="0" smtClean="0"/>
              <a:t>Analizando la vocación productiva del municipio (agropecuaria) y los índices de comercialización interna y externa se puede establecer que el municipio no participa activa y directamente en los mercados regionales, nacionales e internacionales.</a:t>
            </a:r>
            <a:br>
              <a:rPr lang="es-ES" sz="1600" b="1" i="1" dirty="0" smtClean="0"/>
            </a:br>
            <a:r>
              <a:rPr lang="es-ES" sz="1600" b="1" i="1" dirty="0" smtClean="0"/>
              <a:t/>
            </a:r>
            <a:br>
              <a:rPr lang="es-ES" sz="1600" b="1" i="1" dirty="0" smtClean="0"/>
            </a:br>
            <a:r>
              <a:rPr lang="es-ES" sz="1600" b="1" i="1" dirty="0" smtClean="0"/>
              <a:t>Teniendo en cuenta el conceso agropecuario realizado por la UMATA se establece que el 8.40% del área total del municipio son utilizadas a cultivos transitorios donde predomina el Maíz tradicional, algodón, arroz tradicional, yuca, plátano, ñame, fríjol</a:t>
            </a:r>
            <a:endParaRPr lang="es-AR" sz="1600" b="1" i="1" dirty="0"/>
          </a:p>
        </p:txBody>
      </p:sp>
    </p:spTree>
  </p:cSld>
  <p:clrMapOvr>
    <a:masterClrMapping/>
  </p:clrMapOvr>
  <p:transition/>
</p:sld>
</file>

<file path=ppt/slides/slide1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71472" y="285728"/>
            <a:ext cx="8229600" cy="1143000"/>
          </a:xfrm>
          <a:solidFill>
            <a:srgbClr val="990033"/>
          </a:solidFill>
        </p:spPr>
        <p:txBody>
          <a:bodyPr/>
          <a:lstStyle/>
          <a:p>
            <a:r>
              <a:rPr lang="es-ES" b="1" i="1" dirty="0" smtClean="0"/>
              <a:t>MUNICIPIO DE SAN PELAYO</a:t>
            </a:r>
            <a:endParaRPr lang="es-AR" b="1" i="1" dirty="0"/>
          </a:p>
        </p:txBody>
      </p:sp>
      <p:sp>
        <p:nvSpPr>
          <p:cNvPr id="3" name="2 Marcador de contenido"/>
          <p:cNvSpPr>
            <a:spLocks noGrp="1"/>
          </p:cNvSpPr>
          <p:nvPr>
            <p:ph idx="1"/>
          </p:nvPr>
        </p:nvSpPr>
        <p:spPr/>
        <p:txBody>
          <a:bodyPr/>
          <a:lstStyle/>
          <a:p>
            <a:r>
              <a:rPr lang="es-ES" b="1" i="1" dirty="0" smtClean="0"/>
              <a:t>Nombre del municipio: San Pelayo</a:t>
            </a:r>
            <a:endParaRPr lang="es-AR" b="1" i="1" dirty="0" smtClean="0"/>
          </a:p>
          <a:p>
            <a:r>
              <a:rPr lang="es-ES" b="1" i="1" dirty="0" smtClean="0"/>
              <a:t>NIT: 864316456456146</a:t>
            </a:r>
            <a:endParaRPr lang="es-AR" b="1" i="1" dirty="0" smtClean="0"/>
          </a:p>
          <a:p>
            <a:r>
              <a:rPr lang="es-ES" b="1" i="1" dirty="0" smtClean="0"/>
              <a:t>Código </a:t>
            </a:r>
            <a:r>
              <a:rPr lang="es-ES" b="1" i="1" dirty="0" err="1" smtClean="0"/>
              <a:t>Dane</a:t>
            </a:r>
            <a:r>
              <a:rPr lang="es-ES" b="1" i="1" dirty="0" smtClean="0"/>
              <a:t>: 23686</a:t>
            </a:r>
            <a:endParaRPr lang="es-AR" b="1" i="1" dirty="0" smtClean="0"/>
          </a:p>
          <a:p>
            <a:r>
              <a:rPr lang="es-ES" b="1" i="1" dirty="0" smtClean="0"/>
              <a:t>Gentilicio: </a:t>
            </a:r>
            <a:r>
              <a:rPr lang="es-ES" b="1" i="1" dirty="0" err="1" smtClean="0"/>
              <a:t>Pelayera</a:t>
            </a:r>
            <a:r>
              <a:rPr lang="es-ES" b="1" i="1" dirty="0" smtClean="0"/>
              <a:t> – </a:t>
            </a:r>
            <a:r>
              <a:rPr lang="es-ES" b="1" i="1" dirty="0" err="1" smtClean="0"/>
              <a:t>Pelayero</a:t>
            </a:r>
            <a:endParaRPr lang="es-AR" b="1" i="1" dirty="0" smtClean="0"/>
          </a:p>
          <a:p>
            <a:r>
              <a:rPr lang="es-ES" b="1" i="1" dirty="0" smtClean="0"/>
              <a:t>Otros nombres que ha recibido el municipio: Ninguno</a:t>
            </a:r>
            <a:endParaRPr lang="es-AR" b="1" i="1" dirty="0"/>
          </a:p>
        </p:txBody>
      </p:sp>
    </p:spTree>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714348" y="428604"/>
            <a:ext cx="7772400" cy="1470025"/>
          </a:xfrm>
          <a:solidFill>
            <a:schemeClr val="accent5"/>
          </a:solidFill>
        </p:spPr>
        <p:txBody>
          <a:bodyPr/>
          <a:lstStyle/>
          <a:p>
            <a:r>
              <a:rPr lang="es-ES_tradnl" dirty="0" smtClean="0"/>
              <a:t>SIMBOLOS  PATRIOS DE AYAPEL</a:t>
            </a:r>
            <a:endParaRPr lang="es-ES_tradnl" dirty="0"/>
          </a:p>
        </p:txBody>
      </p:sp>
      <p:sp>
        <p:nvSpPr>
          <p:cNvPr id="3" name="2 Subtítulo"/>
          <p:cNvSpPr>
            <a:spLocks noGrp="1"/>
          </p:cNvSpPr>
          <p:nvPr>
            <p:ph type="subTitle" idx="1"/>
          </p:nvPr>
        </p:nvSpPr>
        <p:spPr>
          <a:xfrm>
            <a:off x="0" y="3714752"/>
            <a:ext cx="3714776" cy="2714644"/>
          </a:xfrm>
        </p:spPr>
        <p:txBody>
          <a:bodyPr>
            <a:normAutofit/>
          </a:bodyPr>
          <a:lstStyle/>
          <a:p>
            <a:pPr algn="r"/>
            <a:endParaRPr lang="es-ES_tradnl" dirty="0" smtClean="0"/>
          </a:p>
          <a:p>
            <a:r>
              <a:rPr lang="es-ES" sz="1400" b="1" dirty="0" smtClean="0">
                <a:solidFill>
                  <a:srgbClr val="3333FF"/>
                </a:solidFill>
              </a:rPr>
              <a:t>Su bandera simboliza la gloria</a:t>
            </a:r>
            <a:br>
              <a:rPr lang="es-ES" sz="1400" b="1" dirty="0" smtClean="0">
                <a:solidFill>
                  <a:srgbClr val="3333FF"/>
                </a:solidFill>
              </a:rPr>
            </a:br>
            <a:r>
              <a:rPr lang="es-ES" sz="1400" b="1" dirty="0" smtClean="0">
                <a:solidFill>
                  <a:srgbClr val="3333FF"/>
                </a:solidFill>
              </a:rPr>
              <a:t>del imperio del cacique Yapé</a:t>
            </a:r>
            <a:br>
              <a:rPr lang="es-ES" sz="1400" b="1" dirty="0" smtClean="0">
                <a:solidFill>
                  <a:srgbClr val="3333FF"/>
                </a:solidFill>
              </a:rPr>
            </a:br>
            <a:r>
              <a:rPr lang="es-ES" sz="1400" b="1" dirty="0" smtClean="0">
                <a:solidFill>
                  <a:srgbClr val="3333FF"/>
                </a:solidFill>
              </a:rPr>
              <a:t>donde el amor, la esperanza y la fe</a:t>
            </a:r>
            <a:br>
              <a:rPr lang="es-ES" sz="1400" b="1" dirty="0" smtClean="0">
                <a:solidFill>
                  <a:srgbClr val="3333FF"/>
                </a:solidFill>
              </a:rPr>
            </a:br>
            <a:r>
              <a:rPr lang="es-ES" sz="1400" b="1" dirty="0" smtClean="0">
                <a:solidFill>
                  <a:srgbClr val="3333FF"/>
                </a:solidFill>
              </a:rPr>
              <a:t>hacen eco del tiempo en la historia.</a:t>
            </a:r>
            <a:br>
              <a:rPr lang="es-ES" sz="1400" b="1" dirty="0" smtClean="0">
                <a:solidFill>
                  <a:srgbClr val="3333FF"/>
                </a:solidFill>
              </a:rPr>
            </a:br>
            <a:r>
              <a:rPr lang="es-ES" sz="1400" b="1" dirty="0" smtClean="0">
                <a:solidFill>
                  <a:srgbClr val="3333FF"/>
                </a:solidFill>
              </a:rPr>
              <a:t/>
            </a:r>
            <a:br>
              <a:rPr lang="es-ES" sz="1400" b="1" dirty="0" smtClean="0">
                <a:solidFill>
                  <a:srgbClr val="3333FF"/>
                </a:solidFill>
              </a:rPr>
            </a:br>
            <a:r>
              <a:rPr lang="es-ES" sz="1400" b="1" dirty="0" smtClean="0">
                <a:solidFill>
                  <a:srgbClr val="3333FF"/>
                </a:solidFill>
              </a:rPr>
              <a:t>Su llanura es un manto tendido</a:t>
            </a:r>
            <a:br>
              <a:rPr lang="es-ES" sz="1400" b="1" dirty="0" smtClean="0">
                <a:solidFill>
                  <a:srgbClr val="3333FF"/>
                </a:solidFill>
              </a:rPr>
            </a:br>
            <a:r>
              <a:rPr lang="es-ES" sz="1400" b="1" dirty="0" smtClean="0">
                <a:solidFill>
                  <a:srgbClr val="3333FF"/>
                </a:solidFill>
              </a:rPr>
              <a:t>con frescura de fértil verdor,</a:t>
            </a:r>
            <a:br>
              <a:rPr lang="es-ES" sz="1400" b="1" dirty="0" smtClean="0">
                <a:solidFill>
                  <a:srgbClr val="3333FF"/>
                </a:solidFill>
              </a:rPr>
            </a:br>
            <a:r>
              <a:rPr lang="es-ES" sz="1400" b="1" dirty="0" smtClean="0">
                <a:solidFill>
                  <a:srgbClr val="3333FF"/>
                </a:solidFill>
              </a:rPr>
              <a:t>su paisaje es remanso dormido</a:t>
            </a:r>
            <a:br>
              <a:rPr lang="es-ES" sz="1400" b="1" dirty="0" smtClean="0">
                <a:solidFill>
                  <a:srgbClr val="3333FF"/>
                </a:solidFill>
              </a:rPr>
            </a:br>
            <a:r>
              <a:rPr lang="es-ES" sz="1400" b="1" dirty="0" smtClean="0">
                <a:solidFill>
                  <a:srgbClr val="3333FF"/>
                </a:solidFill>
              </a:rPr>
              <a:t>matizado con sol y cal</a:t>
            </a:r>
            <a:r>
              <a:rPr lang="es-ES" sz="1400" b="1" dirty="0" smtClean="0">
                <a:solidFill>
                  <a:schemeClr val="tx1"/>
                </a:solidFill>
              </a:rPr>
              <a:t>or</a:t>
            </a:r>
            <a:endParaRPr lang="es-ES_tradnl" sz="1400" b="1" dirty="0">
              <a:solidFill>
                <a:schemeClr val="tx1"/>
              </a:solidFill>
            </a:endParaRPr>
          </a:p>
        </p:txBody>
      </p:sp>
      <p:pic>
        <p:nvPicPr>
          <p:cNvPr id="4" name="3 Imagen" descr="Escudo de AYAPEL">
            <a:hlinkClick r:id="rId2" tgtFrame="_blank" tooltip="&quot;Ver escudo del tamaño original&quot;"/>
          </p:cNvPr>
          <p:cNvPicPr/>
          <p:nvPr/>
        </p:nvPicPr>
        <p:blipFill>
          <a:blip r:embed="rId3"/>
          <a:srcRect/>
          <a:stretch>
            <a:fillRect/>
          </a:stretch>
        </p:blipFill>
        <p:spPr bwMode="auto">
          <a:xfrm>
            <a:off x="7286644" y="2000240"/>
            <a:ext cx="1571636" cy="1500198"/>
          </a:xfrm>
          <a:prstGeom prst="rect">
            <a:avLst/>
          </a:prstGeom>
          <a:noFill/>
          <a:ln w="9525">
            <a:noFill/>
            <a:miter lim="800000"/>
            <a:headEnd/>
            <a:tailEnd/>
          </a:ln>
        </p:spPr>
      </p:pic>
      <p:pic>
        <p:nvPicPr>
          <p:cNvPr id="5" name="4 Imagen" descr="Bandera de AYAPEL">
            <a:hlinkClick r:id="rId4" tgtFrame="_blank" tooltip="&quot;Ver bandera de mayor tamaño&quot;"/>
          </p:cNvPr>
          <p:cNvPicPr/>
          <p:nvPr/>
        </p:nvPicPr>
        <p:blipFill>
          <a:blip r:embed="rId5"/>
          <a:srcRect/>
          <a:stretch>
            <a:fillRect/>
          </a:stretch>
        </p:blipFill>
        <p:spPr bwMode="auto">
          <a:xfrm>
            <a:off x="7215206" y="4357694"/>
            <a:ext cx="1643074" cy="1714512"/>
          </a:xfrm>
          <a:prstGeom prst="rect">
            <a:avLst/>
          </a:prstGeom>
          <a:noFill/>
          <a:ln w="9525">
            <a:noFill/>
            <a:miter lim="800000"/>
            <a:headEnd/>
            <a:tailEnd/>
          </a:ln>
        </p:spPr>
      </p:pic>
      <p:sp>
        <p:nvSpPr>
          <p:cNvPr id="6" name="5 Rectángulo"/>
          <p:cNvSpPr/>
          <p:nvPr/>
        </p:nvSpPr>
        <p:spPr>
          <a:xfrm>
            <a:off x="642910" y="2143116"/>
            <a:ext cx="3357586" cy="2031325"/>
          </a:xfrm>
          <a:prstGeom prst="rect">
            <a:avLst/>
          </a:prstGeom>
        </p:spPr>
        <p:txBody>
          <a:bodyPr wrap="square">
            <a:spAutoFit/>
          </a:bodyPr>
          <a:lstStyle/>
          <a:p>
            <a:r>
              <a:rPr lang="es-ES" sz="1400" dirty="0" err="1" smtClean="0">
                <a:solidFill>
                  <a:srgbClr val="3333FF"/>
                </a:solidFill>
              </a:rPr>
              <a:t>Ayapel</a:t>
            </a:r>
            <a:r>
              <a:rPr lang="es-ES" sz="1400" dirty="0" smtClean="0">
                <a:solidFill>
                  <a:srgbClr val="3333FF"/>
                </a:solidFill>
              </a:rPr>
              <a:t>, nuestra tierra querida</a:t>
            </a:r>
            <a:br>
              <a:rPr lang="es-ES" sz="1400" dirty="0" smtClean="0">
                <a:solidFill>
                  <a:srgbClr val="3333FF"/>
                </a:solidFill>
              </a:rPr>
            </a:br>
            <a:r>
              <a:rPr lang="es-ES" sz="1400" dirty="0" smtClean="0">
                <a:solidFill>
                  <a:srgbClr val="3333FF"/>
                </a:solidFill>
              </a:rPr>
              <a:t>es prodigio de riqueza y amor</a:t>
            </a:r>
            <a:br>
              <a:rPr lang="es-ES" sz="1400" dirty="0" smtClean="0">
                <a:solidFill>
                  <a:srgbClr val="3333FF"/>
                </a:solidFill>
              </a:rPr>
            </a:br>
            <a:r>
              <a:rPr lang="es-ES" sz="1400" dirty="0" smtClean="0">
                <a:solidFill>
                  <a:srgbClr val="3333FF"/>
                </a:solidFill>
              </a:rPr>
              <a:t>que estimula y alienta la vida</a:t>
            </a:r>
            <a:br>
              <a:rPr lang="es-ES" sz="1400" dirty="0" smtClean="0">
                <a:solidFill>
                  <a:srgbClr val="3333FF"/>
                </a:solidFill>
              </a:rPr>
            </a:br>
            <a:r>
              <a:rPr lang="es-ES" sz="1400" dirty="0" smtClean="0">
                <a:solidFill>
                  <a:srgbClr val="3333FF"/>
                </a:solidFill>
              </a:rPr>
              <a:t>a sus hombres de mucho valor.</a:t>
            </a:r>
            <a:br>
              <a:rPr lang="es-ES" sz="1400" dirty="0" smtClean="0">
                <a:solidFill>
                  <a:srgbClr val="3333FF"/>
                </a:solidFill>
              </a:rPr>
            </a:br>
            <a:r>
              <a:rPr lang="es-ES" sz="1400" dirty="0" smtClean="0">
                <a:solidFill>
                  <a:srgbClr val="3333FF"/>
                </a:solidFill>
              </a:rPr>
              <a:t/>
            </a:r>
            <a:br>
              <a:rPr lang="es-ES" sz="1400" dirty="0" smtClean="0">
                <a:solidFill>
                  <a:srgbClr val="3333FF"/>
                </a:solidFill>
              </a:rPr>
            </a:br>
            <a:r>
              <a:rPr lang="es-ES" sz="1400" dirty="0" smtClean="0">
                <a:solidFill>
                  <a:srgbClr val="3333FF"/>
                </a:solidFill>
              </a:rPr>
              <a:t>En su ciénaga grande y hermosa</a:t>
            </a:r>
            <a:br>
              <a:rPr lang="es-ES" sz="1400" dirty="0" smtClean="0">
                <a:solidFill>
                  <a:srgbClr val="3333FF"/>
                </a:solidFill>
              </a:rPr>
            </a:br>
            <a:r>
              <a:rPr lang="es-ES" sz="1400" dirty="0" smtClean="0">
                <a:solidFill>
                  <a:srgbClr val="3333FF"/>
                </a:solidFill>
              </a:rPr>
              <a:t>se abrazan la luna y el sol</a:t>
            </a:r>
            <a:br>
              <a:rPr lang="es-ES" sz="1400" dirty="0" smtClean="0">
                <a:solidFill>
                  <a:srgbClr val="3333FF"/>
                </a:solidFill>
              </a:rPr>
            </a:br>
            <a:r>
              <a:rPr lang="es-ES" sz="1400" dirty="0" smtClean="0">
                <a:solidFill>
                  <a:srgbClr val="3333FF"/>
                </a:solidFill>
              </a:rPr>
              <a:t>formando un hermoso arrebol</a:t>
            </a:r>
            <a:br>
              <a:rPr lang="es-ES" sz="1400" dirty="0" smtClean="0">
                <a:solidFill>
                  <a:srgbClr val="3333FF"/>
                </a:solidFill>
              </a:rPr>
            </a:br>
            <a:r>
              <a:rPr lang="es-ES" sz="1400" dirty="0" smtClean="0">
                <a:solidFill>
                  <a:srgbClr val="3333FF"/>
                </a:solidFill>
              </a:rPr>
              <a:t>proyectado en su playa arenosa</a:t>
            </a:r>
            <a:endParaRPr lang="es-ES_tradnl" sz="1400" dirty="0">
              <a:solidFill>
                <a:srgbClr val="3333FF"/>
              </a:solidFill>
            </a:endParaRPr>
          </a:p>
        </p:txBody>
      </p:sp>
      <p:sp>
        <p:nvSpPr>
          <p:cNvPr id="8" name="7 Rectángulo"/>
          <p:cNvSpPr/>
          <p:nvPr/>
        </p:nvSpPr>
        <p:spPr>
          <a:xfrm>
            <a:off x="7643834" y="3643314"/>
            <a:ext cx="854721" cy="369332"/>
          </a:xfrm>
          <a:prstGeom prst="rect">
            <a:avLst/>
          </a:prstGeom>
        </p:spPr>
        <p:txBody>
          <a:bodyPr wrap="none">
            <a:spAutoFit/>
          </a:bodyPr>
          <a:lstStyle/>
          <a:p>
            <a:r>
              <a:rPr lang="es-ES" b="1" dirty="0" smtClean="0"/>
              <a:t>Escudo</a:t>
            </a:r>
            <a:endParaRPr lang="es-ES_tradnl" b="1" dirty="0"/>
          </a:p>
        </p:txBody>
      </p:sp>
      <p:sp>
        <p:nvSpPr>
          <p:cNvPr id="9" name="8 Rectángulo"/>
          <p:cNvSpPr/>
          <p:nvPr/>
        </p:nvSpPr>
        <p:spPr>
          <a:xfrm>
            <a:off x="7500958" y="6215082"/>
            <a:ext cx="981102" cy="369332"/>
          </a:xfrm>
          <a:prstGeom prst="rect">
            <a:avLst/>
          </a:prstGeom>
        </p:spPr>
        <p:txBody>
          <a:bodyPr wrap="none">
            <a:spAutoFit/>
          </a:bodyPr>
          <a:lstStyle/>
          <a:p>
            <a:r>
              <a:rPr lang="es-ES" b="1" dirty="0" smtClean="0"/>
              <a:t>Bandera</a:t>
            </a:r>
            <a:endParaRPr lang="es-ES_tradnl" b="1" dirty="0"/>
          </a:p>
        </p:txBody>
      </p:sp>
      <p:sp>
        <p:nvSpPr>
          <p:cNvPr id="10" name="9 Rectángulo"/>
          <p:cNvSpPr/>
          <p:nvPr/>
        </p:nvSpPr>
        <p:spPr>
          <a:xfrm>
            <a:off x="1500166" y="1857364"/>
            <a:ext cx="821059" cy="369332"/>
          </a:xfrm>
          <a:prstGeom prst="rect">
            <a:avLst/>
          </a:prstGeom>
        </p:spPr>
        <p:txBody>
          <a:bodyPr wrap="none">
            <a:spAutoFit/>
          </a:bodyPr>
          <a:lstStyle/>
          <a:p>
            <a:r>
              <a:rPr lang="es-ES" b="1" dirty="0" smtClean="0"/>
              <a:t>Himno</a:t>
            </a:r>
            <a:endParaRPr lang="es-ES_tradnl" b="1" dirty="0"/>
          </a:p>
        </p:txBody>
      </p:sp>
    </p:spTree>
  </p:cSld>
  <p:clrMapOvr>
    <a:masterClrMapping/>
  </p:clrMapOvr>
  <p:transition/>
  <p:timing>
    <p:tnLst>
      <p:par>
        <p:cTn id="1" dur="indefinite" restart="never" nodeType="tmRoot"/>
      </p:par>
    </p:tnLst>
  </p:timing>
</p:sld>
</file>

<file path=ppt/slides/slide1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725470"/>
          </a:xfrm>
          <a:solidFill>
            <a:srgbClr val="990033"/>
          </a:solidFill>
        </p:spPr>
        <p:txBody>
          <a:bodyPr>
            <a:normAutofit fontScale="90000"/>
          </a:bodyPr>
          <a:lstStyle/>
          <a:p>
            <a:r>
              <a:rPr lang="es-AR" b="1" i="1" dirty="0" smtClean="0"/>
              <a:t>SIMBOLOS  PATRIOS   DE  SAN PELAYO</a:t>
            </a:r>
            <a:endParaRPr lang="es-AR" b="1" i="1" dirty="0"/>
          </a:p>
        </p:txBody>
      </p:sp>
      <p:pic>
        <p:nvPicPr>
          <p:cNvPr id="4" name="3 Marcador de contenido" descr="Escudo de San Pelayo">
            <a:hlinkClick r:id="rId2" tgtFrame="_blank" tooltip="&quot;Ver escudo del tamaño original&quot;"/>
          </p:cNvPr>
          <p:cNvPicPr>
            <a:picLocks noGrp="1"/>
          </p:cNvPicPr>
          <p:nvPr>
            <p:ph idx="1"/>
          </p:nvPr>
        </p:nvPicPr>
        <p:blipFill>
          <a:blip r:embed="rId3"/>
          <a:stretch>
            <a:fillRect/>
          </a:stretch>
        </p:blipFill>
        <p:spPr bwMode="auto">
          <a:xfrm>
            <a:off x="4095750" y="3329781"/>
            <a:ext cx="952500" cy="1066800"/>
          </a:xfrm>
          <a:prstGeom prst="rect">
            <a:avLst/>
          </a:prstGeom>
          <a:noFill/>
          <a:ln w="9525">
            <a:noFill/>
            <a:miter lim="800000"/>
            <a:headEnd/>
            <a:tailEnd/>
          </a:ln>
        </p:spPr>
      </p:pic>
      <p:sp>
        <p:nvSpPr>
          <p:cNvPr id="6" name="5 Rectángulo"/>
          <p:cNvSpPr/>
          <p:nvPr/>
        </p:nvSpPr>
        <p:spPr>
          <a:xfrm>
            <a:off x="0" y="1214422"/>
            <a:ext cx="8929718" cy="5643578"/>
          </a:xfrm>
          <a:prstGeom prst="rect">
            <a:avLst/>
          </a:prstGeom>
        </p:spPr>
        <p:txBody>
          <a:bodyPr wrap="square" numCol="2">
            <a:spAutoFit/>
          </a:bodyPr>
          <a:lstStyle/>
          <a:p>
            <a:r>
              <a:rPr lang="es-ES" sz="1600" b="1" i="1" dirty="0" smtClean="0"/>
              <a:t>Coro:</a:t>
            </a:r>
            <a:br>
              <a:rPr lang="es-ES" sz="1600" b="1" i="1" dirty="0" smtClean="0"/>
            </a:br>
            <a:r>
              <a:rPr lang="es-ES" sz="1600" b="1" i="1" dirty="0" smtClean="0"/>
              <a:t>En la llanura del Caribe</a:t>
            </a:r>
            <a:br>
              <a:rPr lang="es-ES" sz="1600" b="1" i="1" dirty="0" smtClean="0"/>
            </a:br>
            <a:r>
              <a:rPr lang="es-ES" sz="1600" b="1" i="1" dirty="0" smtClean="0"/>
              <a:t>se oye un trino dulcemente celestial,</a:t>
            </a:r>
            <a:br>
              <a:rPr lang="es-ES" sz="1600" b="1" i="1" dirty="0" smtClean="0"/>
            </a:br>
            <a:r>
              <a:rPr lang="es-ES" sz="1600" b="1" i="1" dirty="0" smtClean="0"/>
              <a:t>es un pueblo 'El Ruiseñor de la Sabana'</a:t>
            </a:r>
            <a:br>
              <a:rPr lang="es-ES" sz="1600" b="1" i="1" dirty="0" smtClean="0"/>
            </a:br>
            <a:r>
              <a:rPr lang="es-ES" sz="1600" b="1" i="1" dirty="0" smtClean="0"/>
              <a:t>Pentagrama de gloria inmortal.</a:t>
            </a:r>
            <a:br>
              <a:rPr lang="es-ES" sz="1600" b="1" i="1" dirty="0" smtClean="0"/>
            </a:br>
            <a:r>
              <a:rPr lang="es-ES" sz="1600" b="1" i="1" dirty="0" smtClean="0"/>
              <a:t/>
            </a:r>
            <a:br>
              <a:rPr lang="es-ES" sz="1600" b="1" i="1" dirty="0" smtClean="0"/>
            </a:br>
            <a:r>
              <a:rPr lang="es-ES" sz="1600" b="1" i="1" dirty="0" smtClean="0"/>
              <a:t>San Pelayo es un canto de Dios</a:t>
            </a:r>
            <a:br>
              <a:rPr lang="es-ES" sz="1600" b="1" i="1" dirty="0" smtClean="0"/>
            </a:br>
            <a:r>
              <a:rPr lang="es-ES" sz="1600" b="1" i="1" dirty="0" smtClean="0"/>
              <a:t>como lluvia del cielo bajó </a:t>
            </a:r>
            <a:br>
              <a:rPr lang="es-ES" sz="1600" b="1" i="1" dirty="0" smtClean="0"/>
            </a:br>
            <a:r>
              <a:rPr lang="es-ES" sz="1600" b="1" i="1" dirty="0" smtClean="0"/>
              <a:t>a regar nuestros fértiles valles </a:t>
            </a:r>
            <a:br>
              <a:rPr lang="es-ES" sz="1600" b="1" i="1" dirty="0" smtClean="0"/>
            </a:br>
            <a:r>
              <a:rPr lang="es-ES" sz="1600" b="1" i="1" dirty="0" smtClean="0"/>
              <a:t>con el arte y talento creador.</a:t>
            </a:r>
            <a:br>
              <a:rPr lang="es-ES" sz="1600" b="1" i="1" dirty="0" smtClean="0"/>
            </a:br>
            <a:r>
              <a:rPr lang="es-ES" sz="1600" b="1" i="1" dirty="0" smtClean="0"/>
              <a:t/>
            </a:r>
            <a:br>
              <a:rPr lang="es-ES" sz="1600" b="1" i="1" dirty="0" smtClean="0"/>
            </a:br>
            <a:r>
              <a:rPr lang="es-ES" sz="1600" b="1" i="1" dirty="0" smtClean="0"/>
              <a:t>Del </a:t>
            </a:r>
            <a:r>
              <a:rPr lang="es-ES" sz="1600" b="1" i="1" dirty="0" err="1" smtClean="0"/>
              <a:t>Sinú</a:t>
            </a:r>
            <a:r>
              <a:rPr lang="es-ES" sz="1600" b="1" i="1" dirty="0" smtClean="0"/>
              <a:t> es la fuente de luz </a:t>
            </a:r>
            <a:br>
              <a:rPr lang="es-ES" sz="1600" b="1" i="1" dirty="0" smtClean="0"/>
            </a:br>
            <a:r>
              <a:rPr lang="es-ES" sz="1600" b="1" i="1" dirty="0" smtClean="0"/>
              <a:t>que ilumina los campos en flor: </a:t>
            </a:r>
            <a:br>
              <a:rPr lang="es-ES" sz="1600" b="1" i="1" dirty="0" smtClean="0"/>
            </a:br>
            <a:r>
              <a:rPr lang="es-ES" sz="1600" b="1" i="1" dirty="0" smtClean="0"/>
              <a:t>ha heredado del sol mañanero </a:t>
            </a:r>
            <a:br>
              <a:rPr lang="es-ES" sz="1600" b="1" i="1" dirty="0" smtClean="0"/>
            </a:br>
            <a:r>
              <a:rPr lang="es-ES" sz="1600" b="1" i="1" dirty="0" smtClean="0"/>
              <a:t>los destellos de su resplandor.</a:t>
            </a:r>
            <a:br>
              <a:rPr lang="es-ES" sz="1600" b="1" i="1" dirty="0" smtClean="0"/>
            </a:br>
            <a:r>
              <a:rPr lang="es-ES" sz="1600" b="1" i="1" dirty="0" smtClean="0"/>
              <a:t/>
            </a:r>
            <a:br>
              <a:rPr lang="es-ES" sz="1600" b="1" i="1" dirty="0" smtClean="0"/>
            </a:br>
            <a:r>
              <a:rPr lang="es-ES" sz="1600" b="1" i="1" dirty="0" smtClean="0"/>
              <a:t>Ser </a:t>
            </a:r>
            <a:r>
              <a:rPr lang="es-ES" sz="1600" b="1" i="1" dirty="0" err="1" smtClean="0"/>
              <a:t>pelayero</a:t>
            </a:r>
            <a:r>
              <a:rPr lang="es-ES" sz="1600" b="1" i="1" dirty="0" smtClean="0"/>
              <a:t> es dar la vida por amor</a:t>
            </a:r>
            <a:br>
              <a:rPr lang="es-ES" sz="1600" b="1" i="1" dirty="0" smtClean="0"/>
            </a:br>
            <a:r>
              <a:rPr lang="es-ES" sz="1600" b="1" i="1" dirty="0" smtClean="0"/>
              <a:t>soñar al rojo intenso de un atardecer,</a:t>
            </a:r>
            <a:br>
              <a:rPr lang="es-ES" sz="1600" b="1" i="1" dirty="0" smtClean="0"/>
            </a:br>
            <a:r>
              <a:rPr lang="es-ES" sz="1600" b="1" i="1" dirty="0" smtClean="0"/>
              <a:t>es vibrar cuando sentimos los acordes en la piel </a:t>
            </a:r>
            <a:br>
              <a:rPr lang="es-ES" sz="1600" b="1" i="1" dirty="0" smtClean="0"/>
            </a:br>
            <a:r>
              <a:rPr lang="es-ES" sz="1600" b="1" i="1" dirty="0" smtClean="0"/>
              <a:t>de aquel porro con un nombre de mujer.</a:t>
            </a:r>
            <a:br>
              <a:rPr lang="es-ES" sz="1600" b="1" i="1" dirty="0" smtClean="0"/>
            </a:br>
            <a:r>
              <a:rPr lang="es-ES" sz="1600" b="1" i="1" dirty="0" smtClean="0"/>
              <a:t>Es trabajar el surco y cultivar con </a:t>
            </a:r>
            <a:r>
              <a:rPr lang="es-ES" sz="1600" b="1" i="1" dirty="0" err="1" smtClean="0"/>
              <a:t>fé</a:t>
            </a:r>
            <a:r>
              <a:rPr lang="es-ES" sz="1600" b="1" i="1" dirty="0" smtClean="0"/>
              <a:t/>
            </a:r>
            <a:br>
              <a:rPr lang="es-ES" sz="1600" b="1" i="1" dirty="0" smtClean="0"/>
            </a:br>
            <a:r>
              <a:rPr lang="es-ES" sz="1600" b="1" i="1" dirty="0" smtClean="0"/>
              <a:t>Ser generoso Padre y un amigo fiel Noble    </a:t>
            </a:r>
          </a:p>
          <a:p>
            <a:r>
              <a:rPr lang="es-ES" sz="1600" b="1" i="1" dirty="0" smtClean="0"/>
              <a:t>humilde y orgulloso por lo que es y ha sido suyo</a:t>
            </a:r>
            <a:br>
              <a:rPr lang="es-ES" sz="1600" b="1" i="1" dirty="0" smtClean="0"/>
            </a:br>
            <a:r>
              <a:rPr lang="es-ES" sz="1600" b="1" i="1" dirty="0" smtClean="0"/>
              <a:t>siempre alegre y cumplidor de su deber.</a:t>
            </a:r>
            <a:br>
              <a:rPr lang="es-ES" sz="1600" b="1" i="1" dirty="0" smtClean="0"/>
            </a:br>
            <a:r>
              <a:rPr lang="es-ES" sz="1600" b="1" i="1" dirty="0" smtClean="0"/>
              <a:t/>
            </a:r>
            <a:br>
              <a:rPr lang="es-ES" sz="1600" b="1" i="1" dirty="0" smtClean="0"/>
            </a:br>
            <a:r>
              <a:rPr lang="es-ES" sz="1600" b="1" i="1" dirty="0" smtClean="0"/>
              <a:t>Somos gentes de honor y de paz</a:t>
            </a:r>
            <a:br>
              <a:rPr lang="es-ES" sz="1600" b="1" i="1" dirty="0" smtClean="0"/>
            </a:br>
            <a:r>
              <a:rPr lang="es-ES" sz="1600" b="1" i="1" dirty="0" smtClean="0"/>
              <a:t>caminamos la senda del bien</a:t>
            </a:r>
            <a:br>
              <a:rPr lang="es-ES" sz="1600" b="1" i="1" dirty="0" smtClean="0"/>
            </a:br>
            <a:r>
              <a:rPr lang="es-ES" sz="1600" b="1" i="1" dirty="0" smtClean="0"/>
              <a:t>muy unidos los corazones,</a:t>
            </a:r>
            <a:br>
              <a:rPr lang="es-ES" sz="1600" b="1" i="1" dirty="0" smtClean="0"/>
            </a:br>
            <a:r>
              <a:rPr lang="es-ES" sz="1600" b="1" i="1" dirty="0" smtClean="0"/>
              <a:t>para hacer de la Patria un Edén.</a:t>
            </a:r>
            <a:br>
              <a:rPr lang="es-ES" sz="1600" b="1" i="1" dirty="0" smtClean="0"/>
            </a:br>
            <a:r>
              <a:rPr lang="es-ES" sz="1600" b="1" i="1" dirty="0" smtClean="0"/>
              <a:t>Nuestra tierra es de un suelo feraz</a:t>
            </a:r>
            <a:br>
              <a:rPr lang="es-ES" sz="1600" b="1" i="1" dirty="0" smtClean="0"/>
            </a:br>
            <a:r>
              <a:rPr lang="es-ES" sz="1600" b="1" i="1" dirty="0" smtClean="0"/>
              <a:t>Si tu siembras veras germinar</a:t>
            </a:r>
            <a:br>
              <a:rPr lang="es-ES" sz="1600" b="1" i="1" dirty="0" smtClean="0"/>
            </a:br>
            <a:r>
              <a:rPr lang="es-ES" sz="1600" b="1" i="1" dirty="0" smtClean="0"/>
              <a:t>un jardín tachonado de voces</a:t>
            </a:r>
            <a:br>
              <a:rPr lang="es-ES" sz="1600" b="1" i="1" dirty="0" smtClean="0"/>
            </a:br>
            <a:r>
              <a:rPr lang="es-ES" sz="1600" b="1" i="1" dirty="0" err="1" smtClean="0"/>
              <a:t>cantarínas</a:t>
            </a:r>
            <a:r>
              <a:rPr lang="es-ES" sz="1600" b="1" i="1" dirty="0" smtClean="0"/>
              <a:t> en el festival.</a:t>
            </a:r>
            <a:br>
              <a:rPr lang="es-ES" sz="1600" b="1" i="1" dirty="0" smtClean="0"/>
            </a:br>
            <a:r>
              <a:rPr lang="es-ES" sz="1600" b="1" i="1" dirty="0" smtClean="0"/>
              <a:t/>
            </a:r>
            <a:br>
              <a:rPr lang="es-ES" sz="1600" b="1" i="1" dirty="0" smtClean="0"/>
            </a:br>
            <a:endParaRPr lang="es-AR" sz="1600" b="1" i="1" dirty="0"/>
          </a:p>
        </p:txBody>
      </p:sp>
    </p:spTree>
  </p:cSld>
  <p:clrMapOvr>
    <a:masterClrMapping/>
  </p:clrMapOvr>
  <p:transition/>
</p:sld>
</file>

<file path=ppt/slides/slide1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rgbClr val="990033"/>
          </a:solidFill>
        </p:spPr>
        <p:txBody>
          <a:bodyPr>
            <a:normAutofit fontScale="90000"/>
          </a:bodyPr>
          <a:lstStyle/>
          <a:p>
            <a:r>
              <a:rPr lang="es-ES" b="1" i="1" dirty="0" smtClean="0"/>
              <a:t>HISTORIA </a:t>
            </a:r>
            <a:r>
              <a:rPr lang="es-AR" b="1" i="1" dirty="0" smtClean="0"/>
              <a:t/>
            </a:r>
            <a:br>
              <a:rPr lang="es-AR" b="1" i="1" dirty="0" smtClean="0"/>
            </a:br>
            <a:endParaRPr lang="es-AR" i="1" dirty="0"/>
          </a:p>
        </p:txBody>
      </p:sp>
      <p:sp>
        <p:nvSpPr>
          <p:cNvPr id="3" name="2 Marcador de contenido"/>
          <p:cNvSpPr>
            <a:spLocks noGrp="1"/>
          </p:cNvSpPr>
          <p:nvPr>
            <p:ph idx="1"/>
          </p:nvPr>
        </p:nvSpPr>
        <p:spPr/>
        <p:txBody>
          <a:bodyPr>
            <a:normAutofit fontScale="47500" lnSpcReduction="20000"/>
          </a:bodyPr>
          <a:lstStyle/>
          <a:p>
            <a:r>
              <a:rPr lang="es-ES" b="1" i="1" dirty="0" smtClean="0"/>
              <a:t>Fecha de fundación: 06 de mayo de 1772</a:t>
            </a:r>
            <a:endParaRPr lang="es-AR" b="1" i="1" dirty="0" smtClean="0"/>
          </a:p>
          <a:p>
            <a:r>
              <a:rPr lang="es-ES" b="1" i="1" dirty="0" smtClean="0"/>
              <a:t>Nombre del/los fundador (es): San Pelayo fue fundado por Antonio De la Torre y Miranda</a:t>
            </a:r>
            <a:endParaRPr lang="es-AR" b="1" i="1" dirty="0" smtClean="0"/>
          </a:p>
          <a:p>
            <a:r>
              <a:rPr lang="es-ES" b="1" i="1" dirty="0" smtClean="0"/>
              <a:t>Reseña histórica:</a:t>
            </a:r>
            <a:br>
              <a:rPr lang="es-ES" b="1" i="1" dirty="0" smtClean="0"/>
            </a:br>
            <a:r>
              <a:rPr lang="es-ES" b="1" i="1" dirty="0" smtClean="0"/>
              <a:t>San Pelayo fue fundado por Antonio De la Torre y Miranda el 6 de mayo de 1772. Mediante la Ordenanza No. 43 de 1923 asciende a municipio del departamento de Bolívar y en 1951 mediante la Ley Nueve con la creación del departamento de Córdoba, San Pelayo pasó a esta nueva jurisdicción.</a:t>
            </a:r>
            <a:br>
              <a:rPr lang="es-ES" b="1" i="1" dirty="0" smtClean="0"/>
            </a:br>
            <a:r>
              <a:rPr lang="es-ES" b="1" i="1" dirty="0" smtClean="0"/>
              <a:t/>
            </a:r>
            <a:br>
              <a:rPr lang="es-ES" b="1" i="1" dirty="0" smtClean="0"/>
            </a:br>
            <a:r>
              <a:rPr lang="es-ES" b="1" i="1" dirty="0" smtClean="0"/>
              <a:t>Antes de la llegada de don Antonio de la Torre y Miranda existía un asentamiento humano denominada </a:t>
            </a:r>
            <a:r>
              <a:rPr lang="es-ES" b="1" i="1" dirty="0" err="1" smtClean="0"/>
              <a:t>Cacagual</a:t>
            </a:r>
            <a:r>
              <a:rPr lang="es-ES" b="1" i="1" dirty="0" smtClean="0"/>
              <a:t>, nombre que se originó en la riqueza de cultivos de cacao, fruto de mucho interés para los españoles. Su primera fundación se realizó sobre la margen izquierda del río, pero, las periódicas inundaciones del </a:t>
            </a:r>
            <a:r>
              <a:rPr lang="es-ES" b="1" i="1" dirty="0" err="1" smtClean="0"/>
              <a:t>Sinú</a:t>
            </a:r>
            <a:r>
              <a:rPr lang="es-ES" b="1" i="1" dirty="0" smtClean="0"/>
              <a:t> hicieron que don Antonio de la Torre y Miranda lo trasladara al sitio actual.</a:t>
            </a:r>
            <a:br>
              <a:rPr lang="es-ES" b="1" i="1" dirty="0" smtClean="0"/>
            </a:br>
            <a:r>
              <a:rPr lang="es-ES" b="1" i="1" dirty="0" smtClean="0"/>
              <a:t/>
            </a:r>
            <a:br>
              <a:rPr lang="es-ES" b="1" i="1" dirty="0" smtClean="0"/>
            </a:br>
            <a:r>
              <a:rPr lang="es-ES" b="1" i="1" dirty="0" smtClean="0"/>
              <a:t>En su noticia individual don Antonio de la Torre y Miranda escribió: "En la isla (</a:t>
            </a:r>
            <a:r>
              <a:rPr lang="es-ES" b="1" i="1" dirty="0" err="1" smtClean="0"/>
              <a:t>Sabá</a:t>
            </a:r>
            <a:r>
              <a:rPr lang="es-ES" b="1" i="1" dirty="0" smtClean="0"/>
              <a:t>) que forman los dos caños del río </a:t>
            </a:r>
            <a:r>
              <a:rPr lang="es-ES" b="1" i="1" dirty="0" err="1" smtClean="0"/>
              <a:t>Sinú</a:t>
            </a:r>
            <a:r>
              <a:rPr lang="es-ES" b="1" i="1" dirty="0" smtClean="0"/>
              <a:t> entre Lorica y </a:t>
            </a:r>
            <a:r>
              <a:rPr lang="es-ES" b="1" i="1" dirty="0" err="1" smtClean="0"/>
              <a:t>Cereté</a:t>
            </a:r>
            <a:r>
              <a:rPr lang="es-ES" b="1" i="1" dirty="0" smtClean="0"/>
              <a:t> en las orillas del caño de la derecha fundé el sitio de San Pelayo, así para la comodidad del tránsito de dicho río como para el beneficio de estas tierras y ciénagas y contención de los gentiles del Darién".</a:t>
            </a:r>
            <a:br>
              <a:rPr lang="es-ES" b="1" i="1" dirty="0" smtClean="0"/>
            </a:br>
            <a:r>
              <a:rPr lang="es-ES" b="1" i="1" dirty="0" smtClean="0"/>
              <a:t/>
            </a:r>
            <a:br>
              <a:rPr lang="es-ES" b="1" i="1" dirty="0" smtClean="0"/>
            </a:br>
            <a:r>
              <a:rPr lang="es-ES" b="1" i="1" dirty="0" smtClean="0"/>
              <a:t>San Pelayo todavía en el siglo XVIII estaba bajo la cercana influencia de la Ciénaga Grande, con muchos caños y arroyos, caracterizando a la zona como muy cenagosa.</a:t>
            </a:r>
            <a:br>
              <a:rPr lang="es-ES" b="1" i="1" dirty="0" smtClean="0"/>
            </a:br>
            <a:endParaRPr lang="es-AR" b="1" i="1" dirty="0"/>
          </a:p>
        </p:txBody>
      </p:sp>
    </p:spTree>
  </p:cSld>
  <p:clrMapOvr>
    <a:masterClrMapping/>
  </p:clrMapOvr>
  <p:transition/>
</p:sld>
</file>

<file path=ppt/slides/slide1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rgbClr val="990033"/>
          </a:solidFill>
        </p:spPr>
        <p:txBody>
          <a:bodyPr>
            <a:normAutofit fontScale="90000"/>
          </a:bodyPr>
          <a:lstStyle/>
          <a:p>
            <a:r>
              <a:rPr lang="es-ES" b="1" i="1" dirty="0" smtClean="0"/>
              <a:t>GEOGRAFÍA </a:t>
            </a:r>
            <a:r>
              <a:rPr lang="es-AR" b="1" i="1" dirty="0" smtClean="0"/>
              <a:t/>
            </a:r>
            <a:br>
              <a:rPr lang="es-AR" b="1" i="1" dirty="0" smtClean="0"/>
            </a:br>
            <a:endParaRPr lang="es-AR" i="1" dirty="0"/>
          </a:p>
        </p:txBody>
      </p:sp>
      <p:sp>
        <p:nvSpPr>
          <p:cNvPr id="3" name="2 Marcador de contenido"/>
          <p:cNvSpPr>
            <a:spLocks noGrp="1"/>
          </p:cNvSpPr>
          <p:nvPr>
            <p:ph idx="1"/>
          </p:nvPr>
        </p:nvSpPr>
        <p:spPr/>
        <p:txBody>
          <a:bodyPr>
            <a:normAutofit fontScale="47500" lnSpcReduction="20000"/>
          </a:bodyPr>
          <a:lstStyle/>
          <a:p>
            <a:r>
              <a:rPr lang="es-ES" sz="3400" b="1" i="1" dirty="0" smtClean="0"/>
              <a:t>El municipio de San Pelayo se encuentra localizado en la parte norte del </a:t>
            </a:r>
            <a:r>
              <a:rPr lang="es-ES" sz="3400" b="1" i="1" dirty="0" err="1" smtClean="0"/>
              <a:t>Sinú</a:t>
            </a:r>
            <a:r>
              <a:rPr lang="es-ES" sz="3400" b="1" i="1" dirty="0" smtClean="0"/>
              <a:t> Medio en el departamento de Córdoba, entre los meridianos 8°58’ de latitud Norte y 75°51’de longitud Oeste de Greenwich. Se extiende, desde su parte occidental entre las últimas estribaciones más orientales de la Serranía de </a:t>
            </a:r>
            <a:r>
              <a:rPr lang="es-ES" sz="3400" b="1" i="1" dirty="0" err="1" smtClean="0"/>
              <a:t>Abibe</a:t>
            </a:r>
            <a:r>
              <a:rPr lang="es-ES" sz="3400" b="1" i="1" dirty="0" smtClean="0"/>
              <a:t> y el plano inundable del Río </a:t>
            </a:r>
            <a:r>
              <a:rPr lang="es-ES" sz="3400" b="1" i="1" dirty="0" err="1" smtClean="0"/>
              <a:t>Sinú</a:t>
            </a:r>
            <a:r>
              <a:rPr lang="es-ES" sz="3400" b="1" i="1" dirty="0" smtClean="0"/>
              <a:t>. Los suelos del municipio de San Pelayo se desarrollan desde los 8 metros sobre el nivel del mar, hasta las zonas más altas ubicadas en las colinas de la parte occidental a unos 235 metros sobre el nivel del mar.</a:t>
            </a:r>
            <a:endParaRPr lang="es-AR" sz="3400" b="1" i="1" dirty="0" smtClean="0"/>
          </a:p>
          <a:p>
            <a:r>
              <a:rPr lang="es-ES" sz="3400" b="1" i="1" dirty="0" smtClean="0"/>
              <a:t>Límites del municipio:</a:t>
            </a:r>
            <a:br>
              <a:rPr lang="es-ES" sz="3400" b="1" i="1" dirty="0" smtClean="0"/>
            </a:br>
            <a:r>
              <a:rPr lang="es-ES" sz="3400" b="1" i="1" dirty="0" smtClean="0"/>
              <a:t>Limita geográficamente por el norte con el municipio de Santa Cruz de Lorica, cuya extensión limítrofe es de 55 Km, y con el municipio de Cotorra en 24,5 Km; al oriente con los municipios de </a:t>
            </a:r>
            <a:r>
              <a:rPr lang="es-ES" sz="3400" b="1" i="1" dirty="0" err="1" smtClean="0"/>
              <a:t>Chimá</a:t>
            </a:r>
            <a:r>
              <a:rPr lang="es-ES" sz="3400" b="1" i="1" dirty="0" smtClean="0"/>
              <a:t> y Ciénaga de Oro, con linderos compartidos de 15 Km para el primero y 7,25 Km de longitud para el segundo; por el sur con los municipios de </a:t>
            </a:r>
            <a:r>
              <a:rPr lang="es-ES" sz="3400" b="1" i="1" dirty="0" err="1" smtClean="0"/>
              <a:t>Cereté</a:t>
            </a:r>
            <a:r>
              <a:rPr lang="es-ES" sz="3400" b="1" i="1" dirty="0" smtClean="0"/>
              <a:t> y Montería, límites definidos en 53,5 Km de longitud para el primero y 9,25 Km para el segundo; y por el occidente con el municipio de Puerto Escondido, cuyo límite presenta una longitud de 16,5 Km</a:t>
            </a:r>
            <a:endParaRPr lang="es-AR" sz="3400" b="1" i="1" dirty="0" smtClean="0"/>
          </a:p>
          <a:p>
            <a:r>
              <a:rPr lang="es-ES" sz="3400" b="1" i="1" dirty="0" smtClean="0"/>
              <a:t>Extensión total: El territorio municipal posee un área de 451,12 km2 esto es, 45.112 hectáreas, dedicada a la ganadería, a la agricultura, y otros usos. Km2</a:t>
            </a:r>
            <a:endParaRPr lang="es-AR" sz="3400" b="1" i="1" dirty="0" smtClean="0"/>
          </a:p>
          <a:p>
            <a:r>
              <a:rPr lang="es-ES" sz="3400" b="1" i="1" dirty="0" smtClean="0"/>
              <a:t>Extensión área urbana: El perímetro urbano tiene un área de 352 hectáreas, representa el 0.8 % del territorio municipal, de los cuales el 25 % está construida, el 5 % está dedicado a vías de comunicación y el 70 % restante es área libre. Km2</a:t>
            </a:r>
            <a:endParaRPr lang="es-AR" sz="3400" b="1" i="1" dirty="0" smtClean="0"/>
          </a:p>
          <a:p>
            <a:endParaRPr lang="es-AR" dirty="0"/>
          </a:p>
        </p:txBody>
      </p:sp>
    </p:spTree>
  </p:cSld>
  <p:clrMapOvr>
    <a:masterClrMapping/>
  </p:clrMapOvr>
  <p:transition/>
</p:sld>
</file>

<file path=ppt/slides/slide1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rgbClr val="990033"/>
          </a:solidFill>
        </p:spPr>
        <p:txBody>
          <a:bodyPr>
            <a:normAutofit fontScale="90000"/>
          </a:bodyPr>
          <a:lstStyle/>
          <a:p>
            <a:r>
              <a:rPr lang="es-ES" b="1" i="1" dirty="0" smtClean="0"/>
              <a:t>ECOLOGÍA </a:t>
            </a:r>
            <a:r>
              <a:rPr lang="es-AR" b="1" i="1" dirty="0" smtClean="0"/>
              <a:t/>
            </a:r>
            <a:br>
              <a:rPr lang="es-AR" b="1" i="1" dirty="0" smtClean="0"/>
            </a:br>
            <a:endParaRPr lang="es-AR" b="1" i="1" dirty="0"/>
          </a:p>
        </p:txBody>
      </p:sp>
      <p:sp>
        <p:nvSpPr>
          <p:cNvPr id="3" name="2 Marcador de contenido"/>
          <p:cNvSpPr>
            <a:spLocks noGrp="1"/>
          </p:cNvSpPr>
          <p:nvPr>
            <p:ph idx="1"/>
          </p:nvPr>
        </p:nvSpPr>
        <p:spPr/>
        <p:txBody>
          <a:bodyPr>
            <a:normAutofit fontScale="47500" lnSpcReduction="20000"/>
          </a:bodyPr>
          <a:lstStyle/>
          <a:p>
            <a:r>
              <a:rPr lang="es-ES" b="1" i="1" dirty="0" smtClean="0"/>
              <a:t>San Pelayo presenta un perímetro de sistemas de conducción de aguas que la hacen parecer rodeada de agua. Esto es cierto, principalmente en la zona norte y noroeste, en donde sus límites son el río </a:t>
            </a:r>
            <a:r>
              <a:rPr lang="es-ES" b="1" i="1" dirty="0" err="1" smtClean="0"/>
              <a:t>Sinú</a:t>
            </a:r>
            <a:r>
              <a:rPr lang="es-ES" b="1" i="1" dirty="0" smtClean="0"/>
              <a:t>, el cual en época de invierno derrama sus excedentes a los predios aledaños o que hacen parte de su plano inundable, principalmente hacia la zona de la Ciénaga El Bien Común, ubicada en la zona anteriormente mencionada (noroeste) y que en la actualidad ha sido invadida por particulares.</a:t>
            </a:r>
            <a:br>
              <a:rPr lang="es-ES" b="1" i="1" dirty="0" smtClean="0"/>
            </a:br>
            <a:r>
              <a:rPr lang="es-ES" b="1" i="1" dirty="0" smtClean="0"/>
              <a:t/>
            </a:r>
            <a:br>
              <a:rPr lang="es-ES" b="1" i="1" dirty="0" smtClean="0"/>
            </a:br>
            <a:r>
              <a:rPr lang="es-ES" b="1" i="1" dirty="0" smtClean="0"/>
              <a:t>En su límite sur, encontramos el canal de drenaje (desecación) Dren 7, el cual desaloja las aguas de la invadida Ciénaga </a:t>
            </a:r>
            <a:r>
              <a:rPr lang="es-ES" b="1" i="1" dirty="0" err="1" smtClean="0"/>
              <a:t>Guarumal</a:t>
            </a:r>
            <a:r>
              <a:rPr lang="es-ES" b="1" i="1" dirty="0" smtClean="0"/>
              <a:t>, ubicada en jurisdicción de los corregimientos de El Obligado y </a:t>
            </a:r>
            <a:r>
              <a:rPr lang="es-ES" b="1" i="1" dirty="0" err="1" smtClean="0"/>
              <a:t>Pelayito</a:t>
            </a:r>
            <a:r>
              <a:rPr lang="es-ES" b="1" i="1" dirty="0" smtClean="0"/>
              <a:t>, y de las aguas lluvias procedentes de predios aledaños.</a:t>
            </a:r>
            <a:br>
              <a:rPr lang="es-ES" b="1" i="1" dirty="0" smtClean="0"/>
            </a:br>
            <a:r>
              <a:rPr lang="es-ES" b="1" i="1" dirty="0" smtClean="0"/>
              <a:t/>
            </a:r>
            <a:br>
              <a:rPr lang="es-ES" b="1" i="1" dirty="0" smtClean="0"/>
            </a:br>
            <a:r>
              <a:rPr lang="es-ES" b="1" i="1" dirty="0" smtClean="0"/>
              <a:t>En el límite suroeste con el Dren 7 que desaloja las aguas de la Ciénaga El Bien Común y que define el límite entre San Pelayo y El Bongo.</a:t>
            </a:r>
            <a:br>
              <a:rPr lang="es-ES" b="1" i="1" dirty="0" smtClean="0"/>
            </a:br>
            <a:r>
              <a:rPr lang="es-ES" b="1" i="1" dirty="0" smtClean="0"/>
              <a:t/>
            </a:r>
            <a:br>
              <a:rPr lang="es-ES" b="1" i="1" dirty="0" smtClean="0"/>
            </a:br>
            <a:r>
              <a:rPr lang="es-ES" b="1" i="1" dirty="0" smtClean="0"/>
              <a:t/>
            </a:r>
            <a:br>
              <a:rPr lang="es-ES" b="1" i="1" dirty="0" smtClean="0"/>
            </a:br>
            <a:r>
              <a:rPr lang="es-ES" b="1" i="1" dirty="0" smtClean="0"/>
              <a:t>Hacia el este está el Dren 8, que drena las aguas procedentes del dren 7 y del dren 3.8 procedente de </a:t>
            </a:r>
            <a:r>
              <a:rPr lang="es-ES" b="1" i="1" dirty="0" err="1" smtClean="0"/>
              <a:t>Cereté</a:t>
            </a:r>
            <a:r>
              <a:rPr lang="es-ES" b="1" i="1" dirty="0" smtClean="0"/>
              <a:t>. A lo largo de la carretera </a:t>
            </a:r>
            <a:r>
              <a:rPr lang="es-ES" b="1" i="1" dirty="0" err="1" smtClean="0"/>
              <a:t>Cereté</a:t>
            </a:r>
            <a:r>
              <a:rPr lang="es-ES" b="1" i="1" dirty="0" smtClean="0"/>
              <a:t>-Lorica existe un canal de drenaje que desaloja las aguas lluvias de la zona urbana hacia el dren 7.</a:t>
            </a:r>
            <a:br>
              <a:rPr lang="es-ES" b="1" i="1" dirty="0" smtClean="0"/>
            </a:br>
            <a:r>
              <a:rPr lang="es-ES" b="1" i="1" dirty="0" smtClean="0"/>
              <a:t/>
            </a:r>
            <a:br>
              <a:rPr lang="es-ES" b="1" i="1" dirty="0" smtClean="0"/>
            </a:br>
            <a:r>
              <a:rPr lang="es-ES" b="1" i="1" dirty="0" smtClean="0"/>
              <a:t>A la altura del caserío La Ruleta, en época de lluvias, se presentan inundaciones de las áreas de cultivo por el desborde de los canales de drenaje, los cuales por encontrarse taponados por vegetación o sedimentos, o porque la Ciénaga Grande de Lorica, destino final de sus aguas, presenta niveles altos que impiden el libre desalojo de esta agua hacia fuera del territorio muni</a:t>
            </a:r>
            <a:r>
              <a:rPr lang="es-ES" dirty="0" smtClean="0"/>
              <a:t>cipal.</a:t>
            </a:r>
            <a:endParaRPr lang="es-AR" dirty="0" smtClean="0"/>
          </a:p>
          <a:p>
            <a:endParaRPr lang="es-AR" dirty="0"/>
          </a:p>
        </p:txBody>
      </p:sp>
    </p:spTree>
  </p:cSld>
  <p:clrMapOvr>
    <a:masterClrMapping/>
  </p:clrMapOvr>
  <p:transition/>
  <p:timing>
    <p:tnLst>
      <p:par>
        <p:cTn id="1" dur="indefinite" restart="never" nodeType="tmRoot"/>
      </p:par>
    </p:tnLst>
  </p:timing>
</p:sld>
</file>

<file path=ppt/slides/slide1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rgbClr val="990033"/>
          </a:solidFill>
        </p:spPr>
        <p:txBody>
          <a:bodyPr>
            <a:normAutofit fontScale="90000"/>
          </a:bodyPr>
          <a:lstStyle/>
          <a:p>
            <a:r>
              <a:rPr lang="es-ES" b="1" i="1" dirty="0" smtClean="0"/>
              <a:t>ECONOMÍA </a:t>
            </a:r>
            <a:r>
              <a:rPr lang="es-AR" b="1" i="1" dirty="0" smtClean="0"/>
              <a:t/>
            </a:r>
            <a:br>
              <a:rPr lang="es-AR" b="1" i="1" dirty="0" smtClean="0"/>
            </a:br>
            <a:endParaRPr lang="es-AR" i="1" dirty="0"/>
          </a:p>
        </p:txBody>
      </p:sp>
      <p:sp>
        <p:nvSpPr>
          <p:cNvPr id="3" name="2 Marcador de contenido"/>
          <p:cNvSpPr>
            <a:spLocks noGrp="1"/>
          </p:cNvSpPr>
          <p:nvPr>
            <p:ph idx="1"/>
          </p:nvPr>
        </p:nvSpPr>
        <p:spPr/>
        <p:txBody>
          <a:bodyPr>
            <a:normAutofit/>
          </a:bodyPr>
          <a:lstStyle/>
          <a:p>
            <a:r>
              <a:rPr lang="es-ES" sz="1800" b="1" i="1" dirty="0" smtClean="0"/>
              <a:t>En términos generales en la actualidad el municipio de San Pelayo presenta una productividad del sector agropecuario (agrícola y ganadero), por debajo del promedio nacional debido entre otros factores como se mencionó en el análisis macroeconómico a la inexistencia de niveles de desarrollo económico e infraestructura productiva necesarias para alcanzar niveles de productividad que permitan ser competitivos tanto en el mercado nacional como el internacional.</a:t>
            </a:r>
            <a:br>
              <a:rPr lang="es-ES" sz="1800" b="1" i="1" dirty="0" smtClean="0"/>
            </a:br>
            <a:r>
              <a:rPr lang="es-ES" sz="1800" b="1" i="1" dirty="0" smtClean="0"/>
              <a:t/>
            </a:r>
            <a:br>
              <a:rPr lang="es-ES" sz="1800" b="1" i="1" dirty="0" smtClean="0"/>
            </a:br>
            <a:r>
              <a:rPr lang="es-ES" sz="1800" b="1" i="1" dirty="0" smtClean="0"/>
              <a:t>El destino de la producción agropecuaria del municipio de San Pelayo, es el mercado regional, nacional y en porcentaje muy bajo el mercado local y externo.</a:t>
            </a:r>
            <a:br>
              <a:rPr lang="es-ES" sz="1800" b="1" i="1" dirty="0" smtClean="0"/>
            </a:br>
            <a:r>
              <a:rPr lang="es-ES" sz="1800" b="1" i="1" dirty="0" smtClean="0"/>
              <a:t/>
            </a:r>
            <a:br>
              <a:rPr lang="es-ES" sz="1800" b="1" i="1" dirty="0" smtClean="0"/>
            </a:br>
            <a:r>
              <a:rPr lang="es-ES" sz="1800" b="1" i="1" dirty="0" smtClean="0"/>
              <a:t>En cuanto al origen de los insumos utilizados en el proceso productivo del sector agropecuario como son fertilizantes, herbicidas, fungicidas, plaguicidas en el caso del sector agrícola y productos veterinarios para el caso de la ganadería, estos son importados en su mayoría de países industrializados y en un bajo porcentaje provienen de la industria nacional.</a:t>
            </a:r>
            <a:br>
              <a:rPr lang="es-ES" sz="1800" b="1" i="1" dirty="0" smtClean="0"/>
            </a:br>
            <a:endParaRPr lang="es-AR" sz="1800" b="1" i="1" dirty="0"/>
          </a:p>
        </p:txBody>
      </p:sp>
    </p:spTree>
  </p:cSld>
  <p:clrMapOvr>
    <a:masterClrMapping/>
  </p:clrMapOvr>
  <p:transition/>
  <p:timing>
    <p:tnLst>
      <p:par>
        <p:cTn id="1" dur="indefinite" restart="never" nodeType="tmRoot"/>
      </p:par>
    </p:tnLst>
  </p:timing>
</p:sld>
</file>

<file path=ppt/slides/slide1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chemeClr val="accent3">
              <a:lumMod val="60000"/>
              <a:lumOff val="40000"/>
            </a:schemeClr>
          </a:solidFill>
        </p:spPr>
        <p:txBody>
          <a:bodyPr>
            <a:normAutofit fontScale="90000"/>
          </a:bodyPr>
          <a:lstStyle/>
          <a:p>
            <a:r>
              <a:rPr lang="es-ES" b="1" i="1" dirty="0" smtClean="0"/>
              <a:t>MUNICIPIO DE TIERRA ALTA</a:t>
            </a:r>
            <a:r>
              <a:rPr lang="es-AR" b="1" i="1" dirty="0" smtClean="0"/>
              <a:t/>
            </a:r>
            <a:br>
              <a:rPr lang="es-AR" b="1" i="1" dirty="0" smtClean="0"/>
            </a:br>
            <a:endParaRPr lang="es-AR" b="1" i="1" dirty="0"/>
          </a:p>
        </p:txBody>
      </p:sp>
      <p:sp>
        <p:nvSpPr>
          <p:cNvPr id="3" name="2 Marcador de contenido"/>
          <p:cNvSpPr>
            <a:spLocks noGrp="1"/>
          </p:cNvSpPr>
          <p:nvPr>
            <p:ph idx="1"/>
          </p:nvPr>
        </p:nvSpPr>
        <p:spPr/>
        <p:txBody>
          <a:bodyPr/>
          <a:lstStyle/>
          <a:p>
            <a:r>
              <a:rPr lang="es-ES" b="1" i="1" dirty="0" smtClean="0"/>
              <a:t>Identificación del municipio  </a:t>
            </a:r>
            <a:endParaRPr lang="es-AR" b="1" i="1" dirty="0" smtClean="0"/>
          </a:p>
          <a:p>
            <a:r>
              <a:rPr lang="es-ES" b="1" i="1" dirty="0" smtClean="0"/>
              <a:t>Nombre del municipio: TIERRAALTA</a:t>
            </a:r>
            <a:endParaRPr lang="es-AR" b="1" i="1" dirty="0" smtClean="0"/>
          </a:p>
          <a:p>
            <a:r>
              <a:rPr lang="es-ES" b="1" i="1" dirty="0" smtClean="0"/>
              <a:t>NIT: 800096807-0</a:t>
            </a:r>
            <a:endParaRPr lang="es-AR" b="1" i="1" dirty="0" smtClean="0"/>
          </a:p>
          <a:p>
            <a:r>
              <a:rPr lang="es-ES" b="1" i="1" dirty="0" smtClean="0"/>
              <a:t>Código </a:t>
            </a:r>
            <a:r>
              <a:rPr lang="es-ES" b="1" i="1" dirty="0" err="1" smtClean="0"/>
              <a:t>Dane</a:t>
            </a:r>
            <a:r>
              <a:rPr lang="es-ES" b="1" i="1" dirty="0" smtClean="0"/>
              <a:t>: 23807</a:t>
            </a:r>
            <a:endParaRPr lang="es-AR" b="1" i="1" dirty="0" smtClean="0"/>
          </a:p>
          <a:p>
            <a:r>
              <a:rPr lang="es-ES" b="1" i="1" dirty="0" smtClean="0"/>
              <a:t>Gentilicio: </a:t>
            </a:r>
            <a:r>
              <a:rPr lang="es-ES" b="1" i="1" dirty="0" err="1" smtClean="0"/>
              <a:t>tierraltence</a:t>
            </a:r>
            <a:r>
              <a:rPr lang="es-ES" b="1" i="1" dirty="0" smtClean="0"/>
              <a:t>  o   </a:t>
            </a:r>
            <a:r>
              <a:rPr lang="es-ES" b="1" i="1" dirty="0" err="1" smtClean="0"/>
              <a:t>tierraltero</a:t>
            </a:r>
            <a:endParaRPr lang="es-AR" b="1" i="1" dirty="0" smtClean="0"/>
          </a:p>
          <a:p>
            <a:r>
              <a:rPr lang="es-ES" b="1" i="1" dirty="0" smtClean="0"/>
              <a:t>Otros nombres que ha recibido el municipio: puerto  de  higo  ´no  compartido  por  algunos  </a:t>
            </a:r>
            <a:r>
              <a:rPr lang="es-ES" b="1" i="1" dirty="0" err="1" smtClean="0"/>
              <a:t>poblaores</a:t>
            </a:r>
            <a:endParaRPr lang="es-AR" sz="6600" i="1" dirty="0" smtClean="0"/>
          </a:p>
          <a:p>
            <a:endParaRPr lang="es-AR" dirty="0"/>
          </a:p>
        </p:txBody>
      </p:sp>
    </p:spTree>
  </p:cSld>
  <p:clrMapOvr>
    <a:masterClrMapping/>
  </p:clrMapOvr>
  <p:transition/>
  <p:timing>
    <p:tnLst>
      <p:par>
        <p:cTn id="1" dur="indefinite" restart="never" nodeType="tmRoot"/>
      </p:par>
    </p:tnLst>
  </p:timing>
</p:sld>
</file>

<file path=ppt/slides/slide1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57158" y="357166"/>
            <a:ext cx="8229600" cy="1214446"/>
          </a:xfrm>
          <a:solidFill>
            <a:schemeClr val="accent3">
              <a:lumMod val="60000"/>
              <a:lumOff val="40000"/>
            </a:schemeClr>
          </a:solidFill>
        </p:spPr>
        <p:txBody>
          <a:bodyPr>
            <a:normAutofit fontScale="90000"/>
          </a:bodyPr>
          <a:lstStyle/>
          <a:p>
            <a:r>
              <a:rPr lang="es-AR" b="1" i="1" dirty="0" smtClean="0"/>
              <a:t>SIMBOLOS  PATRIOS  DE  TIERRALTA</a:t>
            </a:r>
            <a:endParaRPr lang="es-AR" b="1" i="1" dirty="0"/>
          </a:p>
        </p:txBody>
      </p:sp>
      <p:sp>
        <p:nvSpPr>
          <p:cNvPr id="10" name="9 Marcador de contenido"/>
          <p:cNvSpPr>
            <a:spLocks noGrp="1"/>
          </p:cNvSpPr>
          <p:nvPr>
            <p:ph idx="1"/>
          </p:nvPr>
        </p:nvSpPr>
        <p:spPr>
          <a:xfrm>
            <a:off x="457200" y="1600200"/>
            <a:ext cx="8686800" cy="5257800"/>
          </a:xfrm>
        </p:spPr>
        <p:txBody>
          <a:bodyPr numCol="5">
            <a:noAutofit/>
          </a:bodyPr>
          <a:lstStyle/>
          <a:p>
            <a:pPr>
              <a:buNone/>
            </a:pPr>
            <a:r>
              <a:rPr lang="es-CO" sz="1400" b="1" i="1" dirty="0" smtClean="0"/>
              <a:t>Himno</a:t>
            </a:r>
            <a:endParaRPr lang="es-AR" sz="1400" b="1" i="1" dirty="0" smtClean="0"/>
          </a:p>
          <a:p>
            <a:pPr>
              <a:buNone/>
            </a:pPr>
            <a:r>
              <a:rPr lang="es-ES" sz="1400" b="1" i="1" dirty="0" smtClean="0"/>
              <a:t>Coro</a:t>
            </a:r>
            <a:br>
              <a:rPr lang="es-ES" sz="1400" b="1" i="1" dirty="0" smtClean="0"/>
            </a:br>
            <a:r>
              <a:rPr lang="es-ES" sz="1400" b="1" i="1" dirty="0" smtClean="0"/>
              <a:t>¡Oh! Tierra altiva y generosa</a:t>
            </a:r>
            <a:br>
              <a:rPr lang="es-ES" sz="1400" b="1" i="1" dirty="0" smtClean="0"/>
            </a:br>
            <a:r>
              <a:rPr lang="es-ES" sz="1400" b="1" i="1" dirty="0" smtClean="0"/>
              <a:t>fecunda y verde inmensidad</a:t>
            </a:r>
            <a:br>
              <a:rPr lang="es-ES" sz="1400" b="1" i="1" dirty="0" smtClean="0"/>
            </a:br>
            <a:r>
              <a:rPr lang="es-ES" sz="1400" b="1" i="1" dirty="0" smtClean="0"/>
              <a:t>Tus hijos cantan hoy tus glorias</a:t>
            </a:r>
            <a:br>
              <a:rPr lang="es-ES" sz="1400" b="1" i="1" dirty="0" smtClean="0"/>
            </a:br>
            <a:r>
              <a:rPr lang="es-ES" sz="1400" b="1" i="1" dirty="0" smtClean="0"/>
              <a:t>Tierra noble y tropical</a:t>
            </a:r>
            <a:br>
              <a:rPr lang="es-ES" sz="1400" b="1" i="1" dirty="0" smtClean="0"/>
            </a:br>
            <a:r>
              <a:rPr lang="es-ES" sz="1400" b="1" i="1" dirty="0" smtClean="0"/>
              <a:t/>
            </a:r>
            <a:br>
              <a:rPr lang="es-ES" sz="1400" b="1" i="1" dirty="0" smtClean="0"/>
            </a:br>
            <a:r>
              <a:rPr lang="es-ES" sz="1400" b="1" i="1" dirty="0" smtClean="0"/>
              <a:t>I</a:t>
            </a:r>
            <a:br>
              <a:rPr lang="es-ES" sz="1400" b="1" i="1" dirty="0" smtClean="0"/>
            </a:br>
            <a:r>
              <a:rPr lang="es-ES" sz="1400" b="1" i="1" dirty="0" smtClean="0"/>
              <a:t>Bajo el azul de un limpio cielo</a:t>
            </a:r>
            <a:br>
              <a:rPr lang="es-ES" sz="1400" b="1" i="1" dirty="0" smtClean="0"/>
            </a:br>
            <a:r>
              <a:rPr lang="es-ES" sz="1400" b="1" i="1" dirty="0" smtClean="0"/>
              <a:t>Forjo este pueblo su valor.</a:t>
            </a:r>
            <a:br>
              <a:rPr lang="es-ES" sz="1400" b="1" i="1" dirty="0" smtClean="0"/>
            </a:br>
            <a:r>
              <a:rPr lang="es-ES" sz="1400" b="1" i="1" dirty="0" smtClean="0"/>
              <a:t>Cien años recios lo fraguaron</a:t>
            </a:r>
            <a:br>
              <a:rPr lang="es-ES" sz="1400" b="1" i="1" dirty="0" smtClean="0"/>
            </a:br>
            <a:r>
              <a:rPr lang="es-ES" sz="1400" b="1" i="1" dirty="0" smtClean="0"/>
              <a:t>Entre fatigas y dolor</a:t>
            </a:r>
            <a:br>
              <a:rPr lang="es-ES" sz="1400" b="1" i="1" dirty="0" smtClean="0"/>
            </a:br>
            <a:r>
              <a:rPr lang="es-ES" sz="1400" b="1" i="1" dirty="0" smtClean="0"/>
              <a:t>(se repite el coro)</a:t>
            </a:r>
            <a:br>
              <a:rPr lang="es-ES" sz="1400" b="1" i="1" dirty="0" smtClean="0"/>
            </a:br>
            <a:r>
              <a:rPr lang="es-ES" sz="1400" b="1" i="1" dirty="0" smtClean="0"/>
              <a:t/>
            </a:r>
            <a:br>
              <a:rPr lang="es-ES" sz="1400" b="1" i="1" dirty="0" smtClean="0"/>
            </a:br>
            <a:r>
              <a:rPr lang="es-ES" sz="1400" b="1" i="1" dirty="0" smtClean="0"/>
              <a:t>Feraz despensa Cordobesa</a:t>
            </a:r>
            <a:br>
              <a:rPr lang="es-ES" sz="1400" b="1" i="1" dirty="0" smtClean="0"/>
            </a:br>
            <a:r>
              <a:rPr lang="es-ES" sz="1400" b="1" i="1" dirty="0" smtClean="0"/>
              <a:t>Rica en dorado mineral</a:t>
            </a:r>
            <a:br>
              <a:rPr lang="es-ES" sz="1400" b="1" i="1" dirty="0" smtClean="0"/>
            </a:br>
            <a:r>
              <a:rPr lang="es-ES" sz="1400" b="1" i="1" dirty="0" smtClean="0"/>
              <a:t>verdor de "Bongas y Campanos"</a:t>
            </a:r>
            <a:br>
              <a:rPr lang="es-ES" sz="1400" b="1" i="1" dirty="0" smtClean="0"/>
            </a:br>
            <a:r>
              <a:rPr lang="es-ES" sz="1400" b="1" i="1" dirty="0" err="1" smtClean="0"/>
              <a:t>Fecendas</a:t>
            </a:r>
            <a:r>
              <a:rPr lang="es-ES" sz="1400" b="1" i="1" dirty="0" smtClean="0"/>
              <a:t> aguas del </a:t>
            </a:r>
            <a:r>
              <a:rPr lang="es-ES" sz="1400" b="1" i="1" dirty="0" err="1" smtClean="0"/>
              <a:t>Urrá</a:t>
            </a:r>
            <a:r>
              <a:rPr lang="es-ES" sz="1400" b="1" i="1" dirty="0" smtClean="0"/>
              <a:t/>
            </a:r>
            <a:br>
              <a:rPr lang="es-ES" sz="1400" b="1" i="1" dirty="0" smtClean="0"/>
            </a:br>
            <a:r>
              <a:rPr lang="es-ES" sz="1400" b="1" i="1" dirty="0" smtClean="0"/>
              <a:t>(se repite el coro)</a:t>
            </a:r>
            <a:br>
              <a:rPr lang="es-ES" sz="1400" b="1" i="1" dirty="0" smtClean="0"/>
            </a:br>
            <a:r>
              <a:rPr lang="es-ES" sz="1400" b="1" i="1" dirty="0" smtClean="0"/>
              <a:t>Altivas tribus ancestrales </a:t>
            </a:r>
            <a:br>
              <a:rPr lang="es-ES" sz="1400" b="1" i="1" dirty="0" smtClean="0"/>
            </a:br>
            <a:r>
              <a:rPr lang="es-ES" sz="1400" b="1" i="1" dirty="0" smtClean="0"/>
              <a:t>Pueblo </a:t>
            </a:r>
            <a:r>
              <a:rPr lang="es-ES" sz="1400" b="1" i="1" dirty="0" err="1" smtClean="0"/>
              <a:t>Katio</a:t>
            </a:r>
            <a:r>
              <a:rPr lang="es-ES" sz="1400" b="1" i="1" dirty="0" smtClean="0"/>
              <a:t> y </a:t>
            </a:r>
            <a:r>
              <a:rPr lang="es-ES" sz="1400" b="1" i="1" dirty="0" err="1" smtClean="0"/>
              <a:t>Finzenú</a:t>
            </a:r>
            <a:r>
              <a:rPr lang="es-ES" sz="1400" b="1" i="1" dirty="0" smtClean="0"/>
              <a:t/>
            </a:r>
            <a:br>
              <a:rPr lang="es-ES" sz="1400" b="1" i="1" dirty="0" smtClean="0"/>
            </a:br>
            <a:r>
              <a:rPr lang="es-ES" sz="1400" b="1" i="1" dirty="0" smtClean="0"/>
              <a:t>Cultura y arte nos legaron</a:t>
            </a:r>
            <a:br>
              <a:rPr lang="es-ES" sz="1400" b="1" i="1" dirty="0" smtClean="0"/>
            </a:br>
            <a:r>
              <a:rPr lang="es-ES" sz="1400" b="1" i="1" dirty="0" smtClean="0"/>
              <a:t>Por las riberas del </a:t>
            </a:r>
            <a:r>
              <a:rPr lang="es-ES" sz="1400" b="1" i="1" dirty="0" err="1" smtClean="0"/>
              <a:t>Sinú</a:t>
            </a:r>
            <a:r>
              <a:rPr lang="es-ES" sz="1400" b="1" i="1" dirty="0" smtClean="0"/>
              <a:t/>
            </a:r>
            <a:br>
              <a:rPr lang="es-ES" sz="1400" b="1" i="1" dirty="0" smtClean="0"/>
            </a:br>
            <a:r>
              <a:rPr lang="es-ES" sz="1400" b="1" i="1" dirty="0" smtClean="0"/>
              <a:t>(se repite el coro)</a:t>
            </a:r>
            <a:endParaRPr lang="es-AR" sz="1400" b="1" i="1" dirty="0"/>
          </a:p>
        </p:txBody>
      </p:sp>
      <p:sp>
        <p:nvSpPr>
          <p:cNvPr id="5" name="4 Rectángulo"/>
          <p:cNvSpPr/>
          <p:nvPr/>
        </p:nvSpPr>
        <p:spPr>
          <a:xfrm>
            <a:off x="7358082" y="2000240"/>
            <a:ext cx="854721" cy="369332"/>
          </a:xfrm>
          <a:prstGeom prst="rect">
            <a:avLst/>
          </a:prstGeom>
        </p:spPr>
        <p:txBody>
          <a:bodyPr wrap="none">
            <a:spAutoFit/>
          </a:bodyPr>
          <a:lstStyle/>
          <a:p>
            <a:r>
              <a:rPr lang="es-ES" b="1" dirty="0" smtClean="0"/>
              <a:t>Escudo</a:t>
            </a:r>
            <a:endParaRPr lang="es-AR" b="1" dirty="0"/>
          </a:p>
        </p:txBody>
      </p:sp>
      <p:sp>
        <p:nvSpPr>
          <p:cNvPr id="6" name="5 Rectángulo"/>
          <p:cNvSpPr/>
          <p:nvPr/>
        </p:nvSpPr>
        <p:spPr>
          <a:xfrm>
            <a:off x="7358082" y="4429132"/>
            <a:ext cx="981102" cy="369332"/>
          </a:xfrm>
          <a:prstGeom prst="rect">
            <a:avLst/>
          </a:prstGeom>
        </p:spPr>
        <p:txBody>
          <a:bodyPr wrap="none">
            <a:spAutoFit/>
          </a:bodyPr>
          <a:lstStyle/>
          <a:p>
            <a:r>
              <a:rPr lang="es-ES" b="1" dirty="0" smtClean="0"/>
              <a:t>Bandera</a:t>
            </a:r>
            <a:endParaRPr lang="es-AR" b="1" dirty="0"/>
          </a:p>
        </p:txBody>
      </p:sp>
      <p:sp>
        <p:nvSpPr>
          <p:cNvPr id="9" name="8 Rectángulo"/>
          <p:cNvSpPr/>
          <p:nvPr/>
        </p:nvSpPr>
        <p:spPr>
          <a:xfrm>
            <a:off x="0" y="1571612"/>
            <a:ext cx="6786578" cy="923330"/>
          </a:xfrm>
          <a:prstGeom prst="rect">
            <a:avLst/>
          </a:prstGeom>
        </p:spPr>
        <p:txBody>
          <a:bodyPr wrap="square">
            <a:spAutoFit/>
          </a:bodyPr>
          <a:lstStyle/>
          <a:p>
            <a:r>
              <a:rPr lang="es-ES" dirty="0" smtClean="0"/>
              <a:t/>
            </a:r>
            <a:br>
              <a:rPr lang="es-ES" dirty="0" smtClean="0"/>
            </a:br>
            <a:r>
              <a:rPr lang="es-ES" dirty="0" smtClean="0"/>
              <a:t/>
            </a:r>
            <a:br>
              <a:rPr lang="es-ES" dirty="0" smtClean="0"/>
            </a:br>
            <a:endParaRPr lang="es-AR" dirty="0"/>
          </a:p>
        </p:txBody>
      </p:sp>
      <p:pic>
        <p:nvPicPr>
          <p:cNvPr id="11" name="10 Imagen" descr="Bandera de Tierralta">
            <a:hlinkClick r:id="rId2" tgtFrame="_blank" tooltip="&quot;Ver bandera de mayor tamaño&quot;"/>
          </p:cNvPr>
          <p:cNvPicPr/>
          <p:nvPr/>
        </p:nvPicPr>
        <p:blipFill>
          <a:blip r:embed="rId3"/>
          <a:srcRect/>
          <a:stretch>
            <a:fillRect/>
          </a:stretch>
        </p:blipFill>
        <p:spPr bwMode="auto">
          <a:xfrm>
            <a:off x="6286512" y="5072074"/>
            <a:ext cx="2571768" cy="1785926"/>
          </a:xfrm>
          <a:prstGeom prst="rect">
            <a:avLst/>
          </a:prstGeom>
          <a:noFill/>
          <a:ln w="9525">
            <a:noFill/>
            <a:miter lim="800000"/>
            <a:headEnd/>
            <a:tailEnd/>
          </a:ln>
        </p:spPr>
      </p:pic>
    </p:spTree>
  </p:cSld>
  <p:clrMapOvr>
    <a:masterClrMapping/>
  </p:clrMapOvr>
  <p:transition/>
</p:sld>
</file>

<file path=ppt/slides/slide1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chemeClr val="accent3">
              <a:lumMod val="60000"/>
              <a:lumOff val="40000"/>
            </a:schemeClr>
          </a:solidFill>
        </p:spPr>
        <p:txBody>
          <a:bodyPr>
            <a:normAutofit fontScale="90000"/>
          </a:bodyPr>
          <a:lstStyle/>
          <a:p>
            <a:r>
              <a:rPr lang="es-ES" b="1" i="1" dirty="0" smtClean="0"/>
              <a:t>HISTORIA </a:t>
            </a:r>
            <a:r>
              <a:rPr lang="es-AR" b="1" i="1" dirty="0" smtClean="0"/>
              <a:t/>
            </a:r>
            <a:br>
              <a:rPr lang="es-AR" b="1" i="1" dirty="0" smtClean="0"/>
            </a:br>
            <a:endParaRPr lang="es-AR" b="1" i="1" dirty="0"/>
          </a:p>
        </p:txBody>
      </p:sp>
      <p:sp>
        <p:nvSpPr>
          <p:cNvPr id="3" name="2 Marcador de contenido"/>
          <p:cNvSpPr>
            <a:spLocks noGrp="1"/>
          </p:cNvSpPr>
          <p:nvPr>
            <p:ph idx="1"/>
          </p:nvPr>
        </p:nvSpPr>
        <p:spPr/>
        <p:txBody>
          <a:bodyPr>
            <a:noAutofit/>
          </a:bodyPr>
          <a:lstStyle/>
          <a:p>
            <a:r>
              <a:rPr lang="es-CO" sz="1400" b="1" i="1" dirty="0" smtClean="0"/>
              <a:t>Fecha de fundación: 25 de noviembre de 1909</a:t>
            </a:r>
            <a:endParaRPr lang="es-AR" sz="1400" b="1" i="1" dirty="0" smtClean="0"/>
          </a:p>
          <a:p>
            <a:r>
              <a:rPr lang="es-CO" sz="1400" b="1" i="1" dirty="0" smtClean="0"/>
              <a:t>Nombre del/los fundador (es): Santiago </a:t>
            </a:r>
            <a:r>
              <a:rPr lang="es-CO" sz="1400" b="1" i="1" dirty="0" err="1" smtClean="0"/>
              <a:t>Canabal</a:t>
            </a:r>
            <a:endParaRPr lang="es-AR" sz="1400" b="1" i="1" dirty="0" smtClean="0"/>
          </a:p>
          <a:p>
            <a:r>
              <a:rPr lang="es-ES" sz="1400" b="1" i="1" dirty="0" smtClean="0"/>
              <a:t>Reseña histórica:</a:t>
            </a:r>
            <a:br>
              <a:rPr lang="es-ES" sz="1400" b="1" i="1" dirty="0" smtClean="0"/>
            </a:br>
            <a:r>
              <a:rPr lang="es-ES" sz="1400" b="1" i="1" dirty="0" smtClean="0"/>
              <a:t>Son muchos los que discuten la colonización de este territorio, comentan que el 25 de   </a:t>
            </a:r>
          </a:p>
          <a:p>
            <a:r>
              <a:rPr lang="es-CO" sz="1400" b="1" i="1" dirty="0" smtClean="0"/>
              <a:t>noviembre de 1909 llegó a la población el colono Santiago </a:t>
            </a:r>
            <a:r>
              <a:rPr lang="es-CO" sz="1400" b="1" i="1" dirty="0" err="1" smtClean="0"/>
              <a:t>Canabal</a:t>
            </a:r>
            <a:r>
              <a:rPr lang="es-CO" sz="1400" b="1" i="1" dirty="0" smtClean="0"/>
              <a:t>, claro está, afirman que cuando éste llegó ya la tierra estaba poblada, con calles principales delineadas y un gran número de viviendas construidas, que sólo logró quitarles la gloria a otros colonos que habían llegado anteriormente y habían conquistado esta población.</a:t>
            </a:r>
            <a:br>
              <a:rPr lang="es-CO" sz="1400" b="1" i="1" dirty="0" smtClean="0"/>
            </a:br>
            <a:r>
              <a:rPr lang="es-CO" sz="1400" b="1" i="1" dirty="0" smtClean="0"/>
              <a:t/>
            </a:r>
            <a:br>
              <a:rPr lang="es-CO" sz="1400" b="1" i="1" dirty="0" smtClean="0"/>
            </a:br>
            <a:r>
              <a:rPr lang="es-CO" sz="1400" b="1" i="1" dirty="0" smtClean="0"/>
              <a:t>La otra versión data de 1912, cuando el señor Aníbal Salcedo llegó a la zona, siendo uno de los primeros pobladores de la región.</a:t>
            </a:r>
            <a:br>
              <a:rPr lang="es-CO" sz="1400" b="1" i="1" dirty="0" smtClean="0"/>
            </a:br>
            <a:r>
              <a:rPr lang="es-CO" sz="1400" b="1" i="1" dirty="0" smtClean="0"/>
              <a:t/>
            </a:r>
            <a:br>
              <a:rPr lang="es-CO" sz="1400" b="1" i="1" dirty="0" smtClean="0"/>
            </a:br>
            <a:r>
              <a:rPr lang="es-CO" sz="1400" b="1" i="1" dirty="0" smtClean="0"/>
              <a:t>En enero de 1949 fue elevada a la categoría de municipio mediante ordenanza de la asamblea de Bolívar. Una vez creado el departamento de Córdoba, este municipio entró a hacer parte del nuevo departamento. </a:t>
            </a:r>
            <a:br>
              <a:rPr lang="es-CO" sz="1400" b="1" i="1" dirty="0" smtClean="0"/>
            </a:br>
            <a:r>
              <a:rPr lang="es-CO" sz="1400" b="1" i="1" dirty="0" smtClean="0"/>
              <a:t/>
            </a:r>
            <a:br>
              <a:rPr lang="es-CO" sz="1400" b="1" i="1" dirty="0" smtClean="0"/>
            </a:br>
            <a:r>
              <a:rPr lang="es-CO" sz="1400" b="1" i="1" dirty="0" smtClean="0"/>
              <a:t>En ese entonces tenía una población de 15.000 habitantes y una extensión de 507.750 hectáreas de tierras que fueron segregadas del municipio de Montería.</a:t>
            </a:r>
            <a:endParaRPr lang="es-AR" sz="1400" b="1" i="1" dirty="0" smtClean="0"/>
          </a:p>
          <a:p>
            <a:endParaRPr lang="es-AR" sz="1400" b="1" i="1" dirty="0"/>
          </a:p>
        </p:txBody>
      </p:sp>
    </p:spTree>
  </p:cSld>
  <p:clrMapOvr>
    <a:masterClrMapping/>
  </p:clrMapOvr>
  <p:transition/>
</p:sld>
</file>

<file path=ppt/slides/slide1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chemeClr val="accent3">
              <a:lumMod val="60000"/>
              <a:lumOff val="40000"/>
            </a:schemeClr>
          </a:solidFill>
        </p:spPr>
        <p:txBody>
          <a:bodyPr>
            <a:normAutofit fontScale="90000"/>
          </a:bodyPr>
          <a:lstStyle/>
          <a:p>
            <a:r>
              <a:rPr lang="es-ES" b="1" i="1" dirty="0" smtClean="0"/>
              <a:t>GEOGRAFÍA </a:t>
            </a:r>
            <a:r>
              <a:rPr lang="es-AR" b="1" i="1" dirty="0" smtClean="0"/>
              <a:t/>
            </a:r>
            <a:br>
              <a:rPr lang="es-AR" b="1" i="1" dirty="0" smtClean="0"/>
            </a:br>
            <a:endParaRPr lang="es-AR" i="1" dirty="0"/>
          </a:p>
        </p:txBody>
      </p:sp>
      <p:sp>
        <p:nvSpPr>
          <p:cNvPr id="3" name="2 Marcador de contenido"/>
          <p:cNvSpPr>
            <a:spLocks noGrp="1"/>
          </p:cNvSpPr>
          <p:nvPr>
            <p:ph idx="1"/>
          </p:nvPr>
        </p:nvSpPr>
        <p:spPr>
          <a:xfrm>
            <a:off x="457200" y="1600200"/>
            <a:ext cx="8229600" cy="5043510"/>
          </a:xfrm>
        </p:spPr>
        <p:txBody>
          <a:bodyPr>
            <a:noAutofit/>
          </a:bodyPr>
          <a:lstStyle/>
          <a:p>
            <a:r>
              <a:rPr lang="es-ES" sz="1400" b="1" i="1" dirty="0" smtClean="0"/>
              <a:t>Clima: se diferencia claramente una </a:t>
            </a:r>
            <a:r>
              <a:rPr lang="es-ES" sz="1400" b="1" i="1" dirty="0" err="1" smtClean="0"/>
              <a:t>epoca</a:t>
            </a:r>
            <a:r>
              <a:rPr lang="es-ES" sz="1400" b="1" i="1" dirty="0" smtClean="0"/>
              <a:t> de lluvia de Abril a Noviembre y una </a:t>
            </a:r>
            <a:r>
              <a:rPr lang="es-ES" sz="1400" b="1" i="1" dirty="0" err="1" smtClean="0"/>
              <a:t>epoca</a:t>
            </a:r>
            <a:r>
              <a:rPr lang="es-ES" sz="1400" b="1" i="1" dirty="0" smtClean="0"/>
              <a:t> seca de Diciembre a Abril.</a:t>
            </a:r>
            <a:br>
              <a:rPr lang="es-ES" sz="1400" b="1" i="1" dirty="0" smtClean="0"/>
            </a:br>
            <a:r>
              <a:rPr lang="es-ES" sz="1400" b="1" i="1" dirty="0" smtClean="0"/>
              <a:t/>
            </a:r>
            <a:br>
              <a:rPr lang="es-ES" sz="1400" b="1" i="1" dirty="0" smtClean="0"/>
            </a:br>
            <a:r>
              <a:rPr lang="es-ES" sz="1400" b="1" i="1" dirty="0" smtClean="0"/>
              <a:t>La </a:t>
            </a:r>
            <a:r>
              <a:rPr lang="es-ES" sz="1400" b="1" i="1" dirty="0" err="1" smtClean="0"/>
              <a:t>precipitacion</a:t>
            </a:r>
            <a:r>
              <a:rPr lang="es-ES" sz="1400" b="1" i="1" dirty="0" smtClean="0"/>
              <a:t> promedio anual es de 1.144 mm.</a:t>
            </a:r>
            <a:br>
              <a:rPr lang="es-ES" sz="1400" b="1" i="1" dirty="0" smtClean="0"/>
            </a:br>
            <a:r>
              <a:rPr lang="es-ES" sz="1400" b="1" i="1" dirty="0" smtClean="0"/>
              <a:t/>
            </a:r>
            <a:br>
              <a:rPr lang="es-ES" sz="1400" b="1" i="1" dirty="0" smtClean="0"/>
            </a:br>
            <a:r>
              <a:rPr lang="es-ES" sz="1400" b="1" i="1" dirty="0" smtClean="0"/>
              <a:t>Humedad Relativa promedio: 82%</a:t>
            </a:r>
            <a:br>
              <a:rPr lang="es-ES" sz="1400" b="1" i="1" dirty="0" smtClean="0"/>
            </a:br>
            <a:r>
              <a:rPr lang="es-ES" sz="1400" b="1" i="1" dirty="0" smtClean="0"/>
              <a:t/>
            </a:r>
            <a:br>
              <a:rPr lang="es-ES" sz="1400" b="1" i="1" dirty="0" smtClean="0"/>
            </a:br>
            <a:r>
              <a:rPr lang="es-ES" sz="1400" b="1" i="1" dirty="0" smtClean="0"/>
              <a:t>Brillo Solar: 1965,2 h/año</a:t>
            </a:r>
            <a:br>
              <a:rPr lang="es-ES" sz="1400" b="1" i="1" dirty="0" smtClean="0"/>
            </a:br>
            <a:r>
              <a:rPr lang="es-ES" sz="1400" b="1" i="1" dirty="0" smtClean="0"/>
              <a:t/>
            </a:r>
            <a:br>
              <a:rPr lang="es-ES" sz="1400" b="1" i="1" dirty="0" smtClean="0"/>
            </a:br>
            <a:r>
              <a:rPr lang="es-ES" sz="1400" b="1" i="1" dirty="0" smtClean="0"/>
              <a:t>La topografía de la región se caracteriza por presentar un área plana en un 30% y el 70% restante es quebrada y ondulada. </a:t>
            </a:r>
            <a:br>
              <a:rPr lang="es-ES" sz="1400" b="1" i="1" dirty="0" smtClean="0"/>
            </a:br>
            <a:r>
              <a:rPr lang="es-ES" sz="1400" b="1" i="1" dirty="0" smtClean="0"/>
              <a:t/>
            </a:r>
            <a:br>
              <a:rPr lang="es-ES" sz="1400" b="1" i="1" dirty="0" smtClean="0"/>
            </a:br>
            <a:r>
              <a:rPr lang="es-ES" sz="1400" b="1" i="1" dirty="0" smtClean="0"/>
              <a:t>Al Oriente se </a:t>
            </a:r>
            <a:r>
              <a:rPr lang="es-ES" sz="1400" b="1" i="1" dirty="0" err="1" smtClean="0"/>
              <a:t>dezplaza</a:t>
            </a:r>
            <a:r>
              <a:rPr lang="es-ES" sz="1400" b="1" i="1" dirty="0" smtClean="0"/>
              <a:t> la </a:t>
            </a:r>
            <a:r>
              <a:rPr lang="es-ES" sz="1400" b="1" i="1" dirty="0" err="1" smtClean="0"/>
              <a:t>serrania</a:t>
            </a:r>
            <a:r>
              <a:rPr lang="es-ES" sz="1400" b="1" i="1" dirty="0" smtClean="0"/>
              <a:t> de san </a:t>
            </a:r>
            <a:r>
              <a:rPr lang="es-ES" sz="1400" b="1" i="1" dirty="0" err="1" smtClean="0"/>
              <a:t>jeronimo</a:t>
            </a:r>
            <a:r>
              <a:rPr lang="es-ES" sz="1400" b="1" i="1" dirty="0" smtClean="0"/>
              <a:t>, con algunas elevaciones (Alto de Flechas, cerro </a:t>
            </a:r>
            <a:r>
              <a:rPr lang="es-ES" sz="1400" b="1" i="1" dirty="0" err="1" smtClean="0"/>
              <a:t>Canimero</a:t>
            </a:r>
            <a:r>
              <a:rPr lang="es-ES" sz="1400" b="1" i="1" dirty="0" smtClean="0"/>
              <a:t>, Cerro </a:t>
            </a:r>
            <a:r>
              <a:rPr lang="es-ES" sz="1400" b="1" i="1" dirty="0" err="1" smtClean="0"/>
              <a:t>Betanci</a:t>
            </a:r>
            <a:r>
              <a:rPr lang="es-ES" sz="1400" b="1" i="1" dirty="0" smtClean="0"/>
              <a:t>, Sierra de Manta Gordal, boca de </a:t>
            </a:r>
            <a:r>
              <a:rPr lang="es-ES" sz="1400" b="1" i="1" dirty="0" err="1" smtClean="0"/>
              <a:t>Balsamo</a:t>
            </a:r>
            <a:r>
              <a:rPr lang="es-ES" sz="1400" b="1" i="1" dirty="0" smtClean="0"/>
              <a:t>, Cerro Pando, alto de pulgas, La sierra de la Cruz, Cerro </a:t>
            </a:r>
            <a:r>
              <a:rPr lang="es-ES" sz="1400" b="1" i="1" dirty="0" err="1" smtClean="0"/>
              <a:t>Higueron</a:t>
            </a:r>
            <a:r>
              <a:rPr lang="es-ES" sz="1400" b="1" i="1" dirty="0" smtClean="0"/>
              <a:t>, cerro </a:t>
            </a:r>
            <a:r>
              <a:rPr lang="es-ES" sz="1400" b="1" i="1" dirty="0" err="1" smtClean="0"/>
              <a:t>moncholo</a:t>
            </a:r>
            <a:r>
              <a:rPr lang="es-ES" sz="1400" b="1" i="1" dirty="0" smtClean="0"/>
              <a:t>, cerro de las Mujeres y el cerro </a:t>
            </a:r>
            <a:r>
              <a:rPr lang="es-ES" sz="1400" b="1" i="1" dirty="0" err="1" smtClean="0"/>
              <a:t>Murrucocu</a:t>
            </a:r>
            <a:r>
              <a:rPr lang="es-ES" sz="1400" b="1" i="1" dirty="0" smtClean="0"/>
              <a:t> con una altura de 1770 m.</a:t>
            </a:r>
            <a:br>
              <a:rPr lang="es-ES" sz="1400" b="1" i="1" dirty="0" smtClean="0"/>
            </a:br>
            <a:r>
              <a:rPr lang="es-ES" sz="1400" b="1" i="1" dirty="0" smtClean="0"/>
              <a:t/>
            </a:r>
            <a:br>
              <a:rPr lang="es-ES" sz="1400" b="1" i="1" dirty="0" smtClean="0"/>
            </a:br>
            <a:r>
              <a:rPr lang="es-ES" sz="1400" b="1" i="1" dirty="0" smtClean="0"/>
              <a:t>La </a:t>
            </a:r>
            <a:r>
              <a:rPr lang="es-ES" sz="1400" b="1" i="1" dirty="0" err="1" smtClean="0"/>
              <a:t>serrania</a:t>
            </a:r>
            <a:r>
              <a:rPr lang="es-ES" sz="1400" b="1" i="1" dirty="0" smtClean="0"/>
              <a:t> del </a:t>
            </a:r>
            <a:r>
              <a:rPr lang="es-ES" sz="1400" b="1" i="1" dirty="0" err="1" smtClean="0"/>
              <a:t>abibe</a:t>
            </a:r>
            <a:r>
              <a:rPr lang="es-ES" sz="1400" b="1" i="1" dirty="0" smtClean="0"/>
              <a:t>, que constituye la vertiente occidental del municipio, se presentan algunos accidentes </a:t>
            </a:r>
            <a:r>
              <a:rPr lang="es-ES" sz="1400" b="1" i="1" dirty="0" err="1" smtClean="0"/>
              <a:t>orograficos</a:t>
            </a:r>
            <a:r>
              <a:rPr lang="es-ES" sz="1400" b="1" i="1" dirty="0" smtClean="0"/>
              <a:t> como el alto de Carrizal (2.200 msnm), Alto </a:t>
            </a:r>
            <a:r>
              <a:rPr lang="es-ES" sz="1400" b="1" i="1" dirty="0" err="1" smtClean="0"/>
              <a:t>Quimari</a:t>
            </a:r>
            <a:r>
              <a:rPr lang="es-ES" sz="1400" b="1" i="1" dirty="0" smtClean="0"/>
              <a:t> (2.000 msnm) y el alto </a:t>
            </a:r>
            <a:r>
              <a:rPr lang="es-ES" sz="1400" b="1" i="1" dirty="0" err="1" smtClean="0"/>
              <a:t>Carepa</a:t>
            </a:r>
            <a:r>
              <a:rPr lang="es-ES" sz="1400" b="1" i="1" dirty="0" smtClean="0"/>
              <a:t> (1660 msnm aproximadamente.)</a:t>
            </a:r>
            <a:br>
              <a:rPr lang="es-ES" sz="1400" b="1" i="1" dirty="0" smtClean="0"/>
            </a:br>
            <a:r>
              <a:rPr lang="es-ES" sz="1400" b="1" i="1" dirty="0" smtClean="0"/>
              <a:t/>
            </a:r>
            <a:br>
              <a:rPr lang="es-ES" sz="1400" b="1" i="1" dirty="0" smtClean="0"/>
            </a:br>
            <a:r>
              <a:rPr lang="es-ES" sz="1400" b="1" i="1" dirty="0" smtClean="0"/>
              <a:t>El Principal Rio es el </a:t>
            </a:r>
            <a:r>
              <a:rPr lang="es-ES" sz="1400" b="1" i="1" dirty="0" err="1" smtClean="0"/>
              <a:t>Sinu</a:t>
            </a:r>
            <a:r>
              <a:rPr lang="es-ES" sz="1400" b="1" i="1" dirty="0" smtClean="0"/>
              <a:t>, rio mas largo del noreste de </a:t>
            </a:r>
            <a:r>
              <a:rPr lang="es-ES" sz="1400" b="1" i="1" dirty="0" err="1" smtClean="0"/>
              <a:t>colombia</a:t>
            </a:r>
            <a:r>
              <a:rPr lang="es-ES" sz="1400" b="1" i="1" dirty="0" smtClean="0"/>
              <a:t>, nace a los 4000 msnm entre los altos Paramillo y </a:t>
            </a:r>
            <a:r>
              <a:rPr lang="es-ES" sz="1400" b="1" i="1" dirty="0" err="1" smtClean="0"/>
              <a:t>Leon</a:t>
            </a:r>
            <a:r>
              <a:rPr lang="es-ES" sz="1400" b="1" i="1" dirty="0" smtClean="0"/>
              <a:t>, corre en dirección sur-norte con un </a:t>
            </a:r>
            <a:r>
              <a:rPr lang="es-ES" sz="1400" b="1" i="1" dirty="0" err="1" smtClean="0"/>
              <a:t>extencion</a:t>
            </a:r>
            <a:r>
              <a:rPr lang="es-ES" sz="1400" b="1" i="1" dirty="0" smtClean="0"/>
              <a:t> de 350 km.</a:t>
            </a:r>
            <a:br>
              <a:rPr lang="es-ES" sz="1400" b="1" i="1" dirty="0" smtClean="0"/>
            </a:br>
            <a:r>
              <a:rPr lang="es-ES" sz="1400" dirty="0" smtClean="0"/>
              <a:t/>
            </a:r>
            <a:br>
              <a:rPr lang="es-ES" sz="1400" dirty="0" smtClean="0"/>
            </a:br>
            <a:r>
              <a:rPr lang="es-ES" sz="1400" dirty="0" smtClean="0"/>
              <a:t/>
            </a:r>
            <a:br>
              <a:rPr lang="es-ES" sz="1400" dirty="0" smtClean="0"/>
            </a:br>
            <a:endParaRPr lang="es-AR" sz="1400" b="1" i="1" dirty="0"/>
          </a:p>
        </p:txBody>
      </p:sp>
    </p:spTree>
  </p:cSld>
  <p:clrMapOvr>
    <a:masterClrMapping/>
  </p:clrMapOvr>
  <p:transition/>
</p:sld>
</file>

<file path=ppt/slides/slide1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chemeClr val="accent3">
              <a:lumMod val="60000"/>
              <a:lumOff val="40000"/>
            </a:schemeClr>
          </a:solidFill>
        </p:spPr>
        <p:txBody>
          <a:bodyPr/>
          <a:lstStyle/>
          <a:p>
            <a:r>
              <a:rPr lang="es-ES" b="1" i="1" dirty="0" smtClean="0"/>
              <a:t>ECOLOGIA</a:t>
            </a:r>
            <a:endParaRPr lang="es-AR" b="1" i="1" dirty="0"/>
          </a:p>
        </p:txBody>
      </p:sp>
      <p:sp>
        <p:nvSpPr>
          <p:cNvPr id="3" name="2 Marcador de contenido"/>
          <p:cNvSpPr>
            <a:spLocks noGrp="1"/>
          </p:cNvSpPr>
          <p:nvPr>
            <p:ph idx="1"/>
          </p:nvPr>
        </p:nvSpPr>
        <p:spPr/>
        <p:txBody>
          <a:bodyPr>
            <a:normAutofit fontScale="55000" lnSpcReduction="20000"/>
          </a:bodyPr>
          <a:lstStyle/>
          <a:p>
            <a:r>
              <a:rPr lang="es-ES" b="1" i="1" dirty="0" smtClean="0"/>
              <a:t>El municipio de </a:t>
            </a:r>
            <a:r>
              <a:rPr lang="es-ES" b="1" i="1" dirty="0" err="1" smtClean="0"/>
              <a:t>Tierralta</a:t>
            </a:r>
            <a:r>
              <a:rPr lang="es-ES" b="1" i="1" dirty="0" smtClean="0"/>
              <a:t> cobija gran parte del Parque Nacional Natural de Paramillo, </a:t>
            </a:r>
            <a:r>
              <a:rPr lang="es-ES" b="1" i="1" dirty="0" err="1" smtClean="0"/>
              <a:t>segun</a:t>
            </a:r>
            <a:r>
              <a:rPr lang="es-ES" b="1" i="1" dirty="0" smtClean="0"/>
              <a:t> investigaciones realizadas por la Universidad de </a:t>
            </a:r>
            <a:r>
              <a:rPr lang="es-ES" b="1" i="1" dirty="0" err="1" smtClean="0"/>
              <a:t>Cordoba</a:t>
            </a:r>
            <a:r>
              <a:rPr lang="es-ES" b="1" i="1" dirty="0" smtClean="0"/>
              <a:t>, se reporta un total de 288 especies pertenecientes a 227 </a:t>
            </a:r>
            <a:r>
              <a:rPr lang="es-ES" b="1" i="1" dirty="0" err="1" smtClean="0"/>
              <a:t>generos</a:t>
            </a:r>
            <a:r>
              <a:rPr lang="es-ES" b="1" i="1" dirty="0" smtClean="0"/>
              <a:t> y 97 familias. a nivel de fauna se referencia un total de 74 especies de </a:t>
            </a:r>
            <a:r>
              <a:rPr lang="es-ES" b="1" i="1" dirty="0" err="1" smtClean="0"/>
              <a:t>mamiferos</a:t>
            </a:r>
            <a:r>
              <a:rPr lang="es-ES" b="1" i="1" dirty="0" smtClean="0"/>
              <a:t> pertenecientes a 24 familias; 49 especies de reptiles que conforman 13 familias; 16 especies de anfibios agrupados en 5 familias y 305 especies de aves clasificadas en 54 familias.</a:t>
            </a:r>
            <a:br>
              <a:rPr lang="es-ES" b="1" i="1" dirty="0" smtClean="0"/>
            </a:br>
            <a:r>
              <a:rPr lang="es-ES" b="1" i="1" dirty="0" smtClean="0"/>
              <a:t/>
            </a:r>
            <a:br>
              <a:rPr lang="es-ES" b="1" i="1" dirty="0" smtClean="0"/>
            </a:br>
            <a:r>
              <a:rPr lang="es-ES" b="1" i="1" dirty="0" smtClean="0"/>
              <a:t>La </a:t>
            </a:r>
            <a:r>
              <a:rPr lang="es-ES" b="1" i="1" dirty="0" err="1" smtClean="0"/>
              <a:t>vegetacion</a:t>
            </a:r>
            <a:r>
              <a:rPr lang="es-ES" b="1" i="1" dirty="0" smtClean="0"/>
              <a:t> existente en el municipio es muy variada </a:t>
            </a:r>
            <a:r>
              <a:rPr lang="es-ES" b="1" i="1" dirty="0" err="1" smtClean="0"/>
              <a:t>encontrandose</a:t>
            </a:r>
            <a:r>
              <a:rPr lang="es-ES" b="1" i="1" dirty="0" smtClean="0"/>
              <a:t> bosques de </a:t>
            </a:r>
            <a:r>
              <a:rPr lang="es-ES" b="1" i="1" dirty="0" err="1" smtClean="0"/>
              <a:t>galeria</a:t>
            </a:r>
            <a:r>
              <a:rPr lang="es-ES" b="1" i="1" dirty="0" smtClean="0"/>
              <a:t>, rastrojos, bosques natural intervenido bosque secundarios, cultivos y pastos. Las especies </a:t>
            </a:r>
            <a:r>
              <a:rPr lang="es-ES" b="1" i="1" dirty="0" err="1" smtClean="0"/>
              <a:t>madereables</a:t>
            </a:r>
            <a:r>
              <a:rPr lang="es-ES" b="1" i="1" dirty="0" smtClean="0"/>
              <a:t> </a:t>
            </a:r>
            <a:r>
              <a:rPr lang="es-ES" b="1" i="1" dirty="0" err="1" smtClean="0"/>
              <a:t>extraidas</a:t>
            </a:r>
            <a:r>
              <a:rPr lang="es-ES" b="1" i="1" dirty="0" smtClean="0"/>
              <a:t> son principalmente Abarco, </a:t>
            </a:r>
            <a:r>
              <a:rPr lang="es-ES" b="1" i="1" dirty="0" err="1" smtClean="0"/>
              <a:t>Manzabalo</a:t>
            </a:r>
            <a:r>
              <a:rPr lang="es-ES" b="1" i="1" dirty="0" smtClean="0"/>
              <a:t>, cedro, Brasilete y Teca.</a:t>
            </a:r>
            <a:br>
              <a:rPr lang="es-ES" b="1" i="1" dirty="0" smtClean="0"/>
            </a:br>
            <a:r>
              <a:rPr lang="es-ES" b="1" i="1" dirty="0" smtClean="0"/>
              <a:t/>
            </a:r>
            <a:br>
              <a:rPr lang="es-ES" b="1" i="1" dirty="0" smtClean="0"/>
            </a:br>
            <a:r>
              <a:rPr lang="es-ES" b="1" i="1" dirty="0" smtClean="0"/>
              <a:t>Fauna: en </a:t>
            </a:r>
            <a:r>
              <a:rPr lang="es-ES" b="1" i="1" dirty="0" err="1" smtClean="0"/>
              <a:t>tierralta</a:t>
            </a:r>
            <a:r>
              <a:rPr lang="es-ES" b="1" i="1" dirty="0" smtClean="0"/>
              <a:t> encontramos algunas especies como el mico negro, </a:t>
            </a:r>
            <a:r>
              <a:rPr lang="es-ES" b="1" i="1" dirty="0" err="1" smtClean="0"/>
              <a:t>machin</a:t>
            </a:r>
            <a:r>
              <a:rPr lang="es-ES" b="1" i="1" dirty="0" smtClean="0"/>
              <a:t>, venado, gato solo, tigrillo, el </a:t>
            </a:r>
            <a:r>
              <a:rPr lang="es-ES" b="1" i="1" dirty="0" err="1" smtClean="0"/>
              <a:t>tejon</a:t>
            </a:r>
            <a:r>
              <a:rPr lang="es-ES" b="1" i="1" dirty="0" smtClean="0"/>
              <a:t>, guasa, perico ligero o perezoso, </a:t>
            </a:r>
            <a:r>
              <a:rPr lang="es-ES" b="1" i="1" dirty="0" err="1" smtClean="0"/>
              <a:t>guartinaja</a:t>
            </a:r>
            <a:r>
              <a:rPr lang="es-ES" b="1" i="1" dirty="0" smtClean="0"/>
              <a:t>, ñeque y armadillo. Principales variedades de peces son: </a:t>
            </a:r>
            <a:r>
              <a:rPr lang="es-ES" b="1" i="1" dirty="0" err="1" smtClean="0"/>
              <a:t>Bocachico</a:t>
            </a:r>
            <a:r>
              <a:rPr lang="es-ES" b="1" i="1" dirty="0" smtClean="0"/>
              <a:t>, Bagre Blanquillo, Barbudo negro, Mojarra Amarilla, </a:t>
            </a:r>
            <a:r>
              <a:rPr lang="es-ES" b="1" i="1" dirty="0" err="1" smtClean="0"/>
              <a:t>Moncholo</a:t>
            </a:r>
            <a:r>
              <a:rPr lang="es-ES" b="1" i="1" dirty="0" smtClean="0"/>
              <a:t>, </a:t>
            </a:r>
            <a:r>
              <a:rPr lang="es-ES" b="1" i="1" dirty="0" err="1" smtClean="0"/>
              <a:t>Sabalo</a:t>
            </a:r>
            <a:r>
              <a:rPr lang="es-ES" b="1" i="1" dirty="0" smtClean="0"/>
              <a:t>, </a:t>
            </a:r>
            <a:r>
              <a:rPr lang="es-ES" b="1" i="1" dirty="0" err="1" smtClean="0"/>
              <a:t>Comilon</a:t>
            </a:r>
            <a:r>
              <a:rPr lang="es-ES" b="1" i="1" dirty="0" smtClean="0"/>
              <a:t> </a:t>
            </a:r>
            <a:r>
              <a:rPr lang="es-ES" b="1" i="1" dirty="0" err="1" smtClean="0"/>
              <a:t>liceta</a:t>
            </a:r>
            <a:r>
              <a:rPr lang="es-ES" b="1" i="1" dirty="0" smtClean="0"/>
              <a:t>, Mojarra Negra, Pacora, </a:t>
            </a:r>
            <a:r>
              <a:rPr lang="es-ES" b="1" i="1" dirty="0" err="1" smtClean="0"/>
              <a:t>Cacucho</a:t>
            </a:r>
            <a:r>
              <a:rPr lang="es-ES" b="1" i="1" dirty="0" smtClean="0"/>
              <a:t>, Doncella. </a:t>
            </a:r>
            <a:br>
              <a:rPr lang="es-ES" b="1" i="1" dirty="0" smtClean="0"/>
            </a:br>
            <a:r>
              <a:rPr lang="es-ES" b="1" i="1" dirty="0" smtClean="0"/>
              <a:t/>
            </a:r>
            <a:br>
              <a:rPr lang="es-ES" b="1" i="1" dirty="0" smtClean="0"/>
            </a:br>
            <a:endParaRPr lang="es-AR" b="1" i="1" dirty="0"/>
          </a:p>
        </p:txBody>
      </p:sp>
    </p:spTree>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857224" y="357167"/>
            <a:ext cx="7772400" cy="785818"/>
          </a:xfrm>
          <a:solidFill>
            <a:srgbClr val="00B050"/>
          </a:solidFill>
        </p:spPr>
        <p:txBody>
          <a:bodyPr/>
          <a:lstStyle/>
          <a:p>
            <a:r>
              <a:rPr lang="es-ES_tradnl" dirty="0" smtClean="0"/>
              <a:t>HISTORIA DE AYAPEL</a:t>
            </a:r>
            <a:endParaRPr lang="es-ES_tradnl" dirty="0"/>
          </a:p>
        </p:txBody>
      </p:sp>
      <p:sp>
        <p:nvSpPr>
          <p:cNvPr id="3" name="2 Subtítulo"/>
          <p:cNvSpPr>
            <a:spLocks noGrp="1"/>
          </p:cNvSpPr>
          <p:nvPr>
            <p:ph type="subTitle" idx="1"/>
          </p:nvPr>
        </p:nvSpPr>
        <p:spPr>
          <a:xfrm>
            <a:off x="357158" y="1214422"/>
            <a:ext cx="8358246" cy="5286412"/>
          </a:xfrm>
        </p:spPr>
        <p:txBody>
          <a:bodyPr>
            <a:normAutofit fontScale="92500" lnSpcReduction="10000"/>
          </a:bodyPr>
          <a:lstStyle/>
          <a:p>
            <a:pPr algn="just"/>
            <a:r>
              <a:rPr lang="es-ES" sz="1600" b="1" dirty="0" smtClean="0">
                <a:solidFill>
                  <a:schemeClr val="tx1"/>
                </a:solidFill>
              </a:rPr>
              <a:t>Fecha de fundación:</a:t>
            </a:r>
            <a:r>
              <a:rPr lang="es-ES" sz="1600" dirty="0" smtClean="0">
                <a:solidFill>
                  <a:schemeClr val="tx1"/>
                </a:solidFill>
              </a:rPr>
              <a:t> 25 de octubre de 1535</a:t>
            </a:r>
            <a:endParaRPr lang="es-ES_tradnl" sz="1600" dirty="0" smtClean="0">
              <a:solidFill>
                <a:schemeClr val="tx1"/>
              </a:solidFill>
            </a:endParaRPr>
          </a:p>
          <a:p>
            <a:pPr algn="just"/>
            <a:r>
              <a:rPr lang="es-ES" sz="1600" b="1" dirty="0" smtClean="0">
                <a:solidFill>
                  <a:schemeClr val="tx1"/>
                </a:solidFill>
              </a:rPr>
              <a:t>Nombre del/los fundador (es):</a:t>
            </a:r>
            <a:r>
              <a:rPr lang="es-ES" sz="1600" dirty="0" smtClean="0">
                <a:solidFill>
                  <a:schemeClr val="tx1"/>
                </a:solidFill>
              </a:rPr>
              <a:t> Alonso de Heredia</a:t>
            </a:r>
            <a:endParaRPr lang="es-ES_tradnl" sz="1600" dirty="0" smtClean="0">
              <a:solidFill>
                <a:schemeClr val="tx1"/>
              </a:solidFill>
            </a:endParaRPr>
          </a:p>
          <a:p>
            <a:pPr algn="just"/>
            <a:r>
              <a:rPr lang="es-ES" sz="1600" b="1" dirty="0" smtClean="0">
                <a:solidFill>
                  <a:schemeClr val="tx1"/>
                </a:solidFill>
              </a:rPr>
              <a:t>Reseña histórica:</a:t>
            </a:r>
            <a:r>
              <a:rPr lang="es-ES" sz="1600" dirty="0" smtClean="0">
                <a:solidFill>
                  <a:schemeClr val="tx1"/>
                </a:solidFill>
              </a:rPr>
              <a:t/>
            </a:r>
            <a:br>
              <a:rPr lang="es-ES" sz="1600" dirty="0" smtClean="0">
                <a:solidFill>
                  <a:schemeClr val="tx1"/>
                </a:solidFill>
              </a:rPr>
            </a:br>
            <a:r>
              <a:rPr lang="es-ES" sz="1600" dirty="0" smtClean="0">
                <a:solidFill>
                  <a:schemeClr val="tx1"/>
                </a:solidFill>
              </a:rPr>
              <a:t>Considerada La Capital Pesquera de Córdoba y La Capital Cultural del San Jorge, es la población más antigua del departamento. Ubicada en </a:t>
            </a:r>
            <a:r>
              <a:rPr lang="es-ES" sz="1600" dirty="0" err="1" smtClean="0">
                <a:solidFill>
                  <a:schemeClr val="tx1"/>
                </a:solidFill>
              </a:rPr>
              <a:t>en</a:t>
            </a:r>
            <a:r>
              <a:rPr lang="es-ES" sz="1600" dirty="0" smtClean="0">
                <a:solidFill>
                  <a:schemeClr val="tx1"/>
                </a:solidFill>
              </a:rPr>
              <a:t> la parte oriental, dista 145 kilómetros de Montería. Limita al norte con Pueblo Nuevo y el departamento de Sucre, por el este con Sucre, por el oeste con Pueblo Nuevo, Buenavista y </a:t>
            </a:r>
            <a:r>
              <a:rPr lang="es-ES" sz="1600" dirty="0" err="1" smtClean="0">
                <a:solidFill>
                  <a:schemeClr val="tx1"/>
                </a:solidFill>
              </a:rPr>
              <a:t>Montelíbano</a:t>
            </a:r>
            <a:r>
              <a:rPr lang="es-ES" sz="1600" dirty="0" smtClean="0">
                <a:solidFill>
                  <a:schemeClr val="tx1"/>
                </a:solidFill>
              </a:rPr>
              <a:t>, y por el sur con Antioquia.</a:t>
            </a:r>
            <a:br>
              <a:rPr lang="es-ES" sz="1600" dirty="0" smtClean="0">
                <a:solidFill>
                  <a:schemeClr val="tx1"/>
                </a:solidFill>
              </a:rPr>
            </a:br>
            <a:r>
              <a:rPr lang="es-ES" sz="1600" dirty="0" smtClean="0">
                <a:solidFill>
                  <a:schemeClr val="tx1"/>
                </a:solidFill>
              </a:rPr>
              <a:t/>
            </a:r>
            <a:br>
              <a:rPr lang="es-ES" sz="1600" dirty="0" smtClean="0">
                <a:solidFill>
                  <a:schemeClr val="tx1"/>
                </a:solidFill>
              </a:rPr>
            </a:br>
            <a:r>
              <a:rPr lang="es-ES" sz="1600" dirty="0" smtClean="0">
                <a:solidFill>
                  <a:schemeClr val="tx1"/>
                </a:solidFill>
              </a:rPr>
              <a:t>La historia de su fundación se remonta al cacique </a:t>
            </a:r>
            <a:r>
              <a:rPr lang="es-ES" sz="1600" dirty="0" err="1" smtClean="0">
                <a:solidFill>
                  <a:schemeClr val="tx1"/>
                </a:solidFill>
              </a:rPr>
              <a:t>Yapel</a:t>
            </a:r>
            <a:r>
              <a:rPr lang="es-ES" sz="1600" dirty="0" smtClean="0">
                <a:solidFill>
                  <a:schemeClr val="tx1"/>
                </a:solidFill>
              </a:rPr>
              <a:t>, de quién tomo su nombre. Hizo parte de la provincia de </a:t>
            </a:r>
            <a:r>
              <a:rPr lang="es-ES" sz="1600" dirty="0" err="1" smtClean="0">
                <a:solidFill>
                  <a:schemeClr val="tx1"/>
                </a:solidFill>
              </a:rPr>
              <a:t>Panzenú</a:t>
            </a:r>
            <a:r>
              <a:rPr lang="es-ES" sz="1600" dirty="0" smtClean="0">
                <a:solidFill>
                  <a:schemeClr val="tx1"/>
                </a:solidFill>
              </a:rPr>
              <a:t> del Imperio </a:t>
            </a:r>
            <a:r>
              <a:rPr lang="es-ES" sz="1600" dirty="0" err="1" smtClean="0">
                <a:solidFill>
                  <a:schemeClr val="tx1"/>
                </a:solidFill>
              </a:rPr>
              <a:t>Zenú</a:t>
            </a:r>
            <a:r>
              <a:rPr lang="es-ES" sz="1600" dirty="0" smtClean="0">
                <a:solidFill>
                  <a:schemeClr val="tx1"/>
                </a:solidFill>
              </a:rPr>
              <a:t>, y allí se desarrollaron técnicas indígenas en la agricultura, tales como el cultivo en terrazas y los sistemas de riego. Fue fundada oficialmente por Alonso de Heredia el 25 de septiembre de 1535. Fue refundada 35 años después con el nombre de San Jerónimo del Monte por Juan de Rodas y Carvajal, quien 5 años más tarde la trasladó a la orilla de la ciénaga y le cambió el nombre al de Villa de San Jerónimo de </a:t>
            </a:r>
            <a:r>
              <a:rPr lang="es-ES" sz="1600" dirty="0" err="1" smtClean="0">
                <a:solidFill>
                  <a:schemeClr val="tx1"/>
                </a:solidFill>
              </a:rPr>
              <a:t>Ayapel</a:t>
            </a:r>
            <a:r>
              <a:rPr lang="es-ES" sz="1600" dirty="0" smtClean="0">
                <a:solidFill>
                  <a:schemeClr val="tx1"/>
                </a:solidFill>
              </a:rPr>
              <a:t>, en memoria del cacique.</a:t>
            </a:r>
            <a:br>
              <a:rPr lang="es-ES" sz="1600" dirty="0" smtClean="0">
                <a:solidFill>
                  <a:schemeClr val="tx1"/>
                </a:solidFill>
              </a:rPr>
            </a:br>
            <a:r>
              <a:rPr lang="es-ES" sz="1600" dirty="0" smtClean="0">
                <a:solidFill>
                  <a:schemeClr val="tx1"/>
                </a:solidFill>
              </a:rPr>
              <a:t/>
            </a:r>
            <a:br>
              <a:rPr lang="es-ES" sz="1600" dirty="0" smtClean="0">
                <a:solidFill>
                  <a:schemeClr val="tx1"/>
                </a:solidFill>
              </a:rPr>
            </a:br>
            <a:r>
              <a:rPr lang="es-ES" sz="1600" dirty="0" smtClean="0">
                <a:solidFill>
                  <a:schemeClr val="tx1"/>
                </a:solidFill>
              </a:rPr>
              <a:t>Su mayor atractivo es la Ciénaga de </a:t>
            </a:r>
            <a:r>
              <a:rPr lang="es-ES" sz="1600" dirty="0" err="1" smtClean="0">
                <a:solidFill>
                  <a:schemeClr val="tx1"/>
                </a:solidFill>
              </a:rPr>
              <a:t>Ayapel</a:t>
            </a:r>
            <a:r>
              <a:rPr lang="es-ES" sz="1600" dirty="0" smtClean="0">
                <a:solidFill>
                  <a:schemeClr val="tx1"/>
                </a:solidFill>
              </a:rPr>
              <a:t>, la mayor reserva </a:t>
            </a:r>
            <a:r>
              <a:rPr lang="es-ES" sz="1600" dirty="0" err="1" smtClean="0">
                <a:solidFill>
                  <a:schemeClr val="tx1"/>
                </a:solidFill>
              </a:rPr>
              <a:t>hidrobiológica</a:t>
            </a:r>
            <a:r>
              <a:rPr lang="es-ES" sz="1600" dirty="0" smtClean="0">
                <a:solidFill>
                  <a:schemeClr val="tx1"/>
                </a:solidFill>
              </a:rPr>
              <a:t> de Córdoba con 40.000 hectáreas, de la cual depende la subsistencia de sus pobladores. En sus alrededores se han construido casas de veraneo, para quienes practican el esquí acuático y la pesca deportiva. La imponente ciénaga enmarca la belleza de su iglesia, que tiene uno de los pocos relojes de sol que se conservan en el país. Realiza anualmente las tradicionales fiestas de toros en corraleja y el Festival de la Canción y de Acordeoneros.</a:t>
            </a:r>
            <a:br>
              <a:rPr lang="es-ES" sz="1600" dirty="0" smtClean="0">
                <a:solidFill>
                  <a:schemeClr val="tx1"/>
                </a:solidFill>
              </a:rPr>
            </a:br>
            <a:r>
              <a:rPr lang="es-ES" sz="1600" dirty="0" smtClean="0">
                <a:solidFill>
                  <a:schemeClr val="tx1"/>
                </a:solidFill>
              </a:rPr>
              <a:t/>
            </a:r>
            <a:br>
              <a:rPr lang="es-ES" sz="1600" dirty="0" smtClean="0">
                <a:solidFill>
                  <a:schemeClr val="tx1"/>
                </a:solidFill>
              </a:rPr>
            </a:br>
            <a:r>
              <a:rPr lang="es-ES" sz="1600" dirty="0" smtClean="0">
                <a:solidFill>
                  <a:schemeClr val="tx1"/>
                </a:solidFill>
              </a:rPr>
              <a:t>De </a:t>
            </a:r>
            <a:r>
              <a:rPr lang="es-ES" sz="1600" dirty="0" err="1" smtClean="0">
                <a:solidFill>
                  <a:schemeClr val="tx1"/>
                </a:solidFill>
              </a:rPr>
              <a:t>Ayapel</a:t>
            </a:r>
            <a:r>
              <a:rPr lang="es-ES" sz="1600" dirty="0" smtClean="0">
                <a:solidFill>
                  <a:schemeClr val="tx1"/>
                </a:solidFill>
              </a:rPr>
              <a:t> han sido segregados los municipios de </a:t>
            </a:r>
            <a:r>
              <a:rPr lang="es-ES" sz="1600" dirty="0" err="1" smtClean="0">
                <a:solidFill>
                  <a:schemeClr val="tx1"/>
                </a:solidFill>
              </a:rPr>
              <a:t>Montelibano</a:t>
            </a:r>
            <a:r>
              <a:rPr lang="es-ES" sz="1600" dirty="0" smtClean="0">
                <a:solidFill>
                  <a:schemeClr val="tx1"/>
                </a:solidFill>
              </a:rPr>
              <a:t> y La Apartada, y parte de su territorio ha sido cedido a Planeta Rica, Pueblo Nuevo y Buenavista.</a:t>
            </a:r>
            <a:endParaRPr lang="es-ES_tradnl" sz="1600" dirty="0">
              <a:solidFill>
                <a:schemeClr val="tx1"/>
              </a:solidFill>
            </a:endParaRPr>
          </a:p>
        </p:txBody>
      </p:sp>
    </p:spTree>
  </p:cSld>
  <p:clrMapOvr>
    <a:masterClrMapping/>
  </p:clrMapOvr>
  <p:transition/>
  <p:timing>
    <p:tnLst>
      <p:par>
        <p:cTn id="1" dur="indefinite" restart="never" nodeType="tmRoot"/>
      </p:par>
    </p:tnLst>
  </p:timing>
</p:sld>
</file>

<file path=ppt/slides/slide1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chemeClr val="accent3">
              <a:lumMod val="60000"/>
              <a:lumOff val="40000"/>
            </a:schemeClr>
          </a:solidFill>
        </p:spPr>
        <p:txBody>
          <a:bodyPr/>
          <a:lstStyle/>
          <a:p>
            <a:r>
              <a:rPr lang="es-AR" b="1" i="1" dirty="0" smtClean="0"/>
              <a:t>ECONOMIA</a:t>
            </a:r>
            <a:endParaRPr lang="es-AR" b="1" i="1" dirty="0"/>
          </a:p>
        </p:txBody>
      </p:sp>
      <p:sp>
        <p:nvSpPr>
          <p:cNvPr id="3" name="2 Marcador de contenido"/>
          <p:cNvSpPr>
            <a:spLocks noGrp="1"/>
          </p:cNvSpPr>
          <p:nvPr>
            <p:ph idx="1"/>
          </p:nvPr>
        </p:nvSpPr>
        <p:spPr/>
        <p:txBody>
          <a:bodyPr>
            <a:normAutofit fontScale="70000" lnSpcReduction="20000"/>
          </a:bodyPr>
          <a:lstStyle/>
          <a:p>
            <a:r>
              <a:rPr lang="es-CO" b="1" i="1" dirty="0" smtClean="0"/>
              <a:t>La economía de </a:t>
            </a:r>
            <a:r>
              <a:rPr lang="es-CO" b="1" i="1" dirty="0" err="1" smtClean="0"/>
              <a:t>Tierralta</a:t>
            </a:r>
            <a:r>
              <a:rPr lang="es-CO" b="1" i="1" dirty="0" smtClean="0"/>
              <a:t> es una de las más dinámicas y ricas de Córdoba, está basada en la agricultura, con la siembra de maíz, arroz, sorgo, plátano, yuca, algodón, ñame y frutales, y la ganadería, también tiene producción en la extracción de madera de distinta especie y la actividad minera.</a:t>
            </a:r>
            <a:br>
              <a:rPr lang="es-CO" b="1" i="1" dirty="0" smtClean="0"/>
            </a:br>
            <a:r>
              <a:rPr lang="es-CO" b="1" i="1" dirty="0" smtClean="0"/>
              <a:t/>
            </a:r>
            <a:br>
              <a:rPr lang="es-CO" b="1" i="1" dirty="0" smtClean="0"/>
            </a:br>
            <a:r>
              <a:rPr lang="es-CO" b="1" i="1" dirty="0" smtClean="0"/>
              <a:t>La represa de </a:t>
            </a:r>
            <a:r>
              <a:rPr lang="es-CO" b="1" i="1" dirty="0" err="1" smtClean="0"/>
              <a:t>Urrá</a:t>
            </a:r>
            <a:r>
              <a:rPr lang="es-CO" b="1" i="1" dirty="0" smtClean="0"/>
              <a:t>, hidroeléctrica ubicada en este municipio, ha sido de gran ayuda para el desarrollo económico y social de la zona, con capacidad de almacenar 32 millones de M3 en 600 Km2 que representa el 17% de la capacidad instalada en el país. El municipio ha visto dinamizada significativamente su economía gracias a esta notable inversión. Comenzó la generación de energía hidráulica en el año 2000</a:t>
            </a:r>
            <a:endParaRPr lang="es-AR" b="1" i="1" dirty="0" smtClean="0"/>
          </a:p>
          <a:p>
            <a:endParaRPr lang="es-AR" b="1" i="1" dirty="0"/>
          </a:p>
        </p:txBody>
      </p:sp>
    </p:spTree>
  </p:cSld>
  <p:clrMapOvr>
    <a:masterClrMapping/>
  </p:clrMapOvr>
  <p:transition/>
</p:sld>
</file>

<file path=ppt/slides/slide1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rgbClr val="993366"/>
          </a:solidFill>
        </p:spPr>
        <p:txBody>
          <a:bodyPr>
            <a:normAutofit fontScale="90000"/>
          </a:bodyPr>
          <a:lstStyle/>
          <a:p>
            <a:r>
              <a:rPr lang="es-ES" b="1" i="1" dirty="0" smtClean="0"/>
              <a:t>MUNICIPIO DE VALENCIA</a:t>
            </a:r>
            <a:r>
              <a:rPr lang="es-AR" b="1" i="1" dirty="0" smtClean="0"/>
              <a:t/>
            </a:r>
            <a:br>
              <a:rPr lang="es-AR" b="1" i="1" dirty="0" smtClean="0"/>
            </a:br>
            <a:endParaRPr lang="es-AR" b="1" i="1" dirty="0"/>
          </a:p>
        </p:txBody>
      </p:sp>
      <p:sp>
        <p:nvSpPr>
          <p:cNvPr id="3" name="2 Marcador de contenido"/>
          <p:cNvSpPr>
            <a:spLocks noGrp="1"/>
          </p:cNvSpPr>
          <p:nvPr>
            <p:ph idx="1"/>
          </p:nvPr>
        </p:nvSpPr>
        <p:spPr/>
        <p:txBody>
          <a:bodyPr/>
          <a:lstStyle/>
          <a:p>
            <a:r>
              <a:rPr lang="es-ES" b="1" i="1" dirty="0" smtClean="0"/>
              <a:t>Identificación del municipio  </a:t>
            </a:r>
            <a:endParaRPr lang="es-AR" b="1" i="1" dirty="0" smtClean="0"/>
          </a:p>
          <a:p>
            <a:r>
              <a:rPr lang="es-ES" b="1" i="1" dirty="0" smtClean="0"/>
              <a:t>Nombre del municipio: VALENCIA</a:t>
            </a:r>
            <a:endParaRPr lang="es-AR" b="1" i="1" dirty="0" smtClean="0"/>
          </a:p>
          <a:p>
            <a:r>
              <a:rPr lang="es-ES" b="1" i="1" dirty="0" smtClean="0"/>
              <a:t>NIT: 800096808-8</a:t>
            </a:r>
            <a:endParaRPr lang="es-AR" b="1" i="1" dirty="0" smtClean="0"/>
          </a:p>
          <a:p>
            <a:r>
              <a:rPr lang="es-ES" b="1" i="1" dirty="0" smtClean="0"/>
              <a:t>Código </a:t>
            </a:r>
            <a:r>
              <a:rPr lang="es-ES" b="1" i="1" dirty="0" err="1" smtClean="0"/>
              <a:t>Dane</a:t>
            </a:r>
            <a:r>
              <a:rPr lang="es-ES" b="1" i="1" dirty="0" smtClean="0"/>
              <a:t>: 23855</a:t>
            </a:r>
            <a:endParaRPr lang="es-AR" b="1" i="1" dirty="0" smtClean="0"/>
          </a:p>
          <a:p>
            <a:r>
              <a:rPr lang="es-ES" b="1" i="1" dirty="0" smtClean="0"/>
              <a:t>Gentilicio: Valencianos</a:t>
            </a:r>
            <a:endParaRPr lang="es-AR" b="1" i="1" dirty="0" smtClean="0"/>
          </a:p>
          <a:p>
            <a:r>
              <a:rPr lang="es-ES" b="1" i="1" dirty="0" smtClean="0"/>
              <a:t>Otros nombres que ha recibido el municipio: Tierra </a:t>
            </a:r>
            <a:r>
              <a:rPr lang="es-ES" b="1" i="1" dirty="0" err="1" smtClean="0"/>
              <a:t>fertil</a:t>
            </a:r>
            <a:r>
              <a:rPr lang="es-ES" b="1" i="1" dirty="0" smtClean="0"/>
              <a:t> del alto </a:t>
            </a:r>
            <a:r>
              <a:rPr lang="es-ES" b="1" i="1" dirty="0" err="1" smtClean="0"/>
              <a:t>Sinú</a:t>
            </a:r>
            <a:endParaRPr lang="es-AR" b="1" i="1" dirty="0" smtClean="0"/>
          </a:p>
          <a:p>
            <a:endParaRPr lang="es-AR" dirty="0"/>
          </a:p>
        </p:txBody>
      </p:sp>
    </p:spTree>
  </p:cSld>
  <p:clrMapOvr>
    <a:masterClrMapping/>
  </p:clrMapOvr>
  <p:transition/>
</p:sld>
</file>

<file path=ppt/slides/slide1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rgbClr val="993366"/>
          </a:solidFill>
        </p:spPr>
        <p:txBody>
          <a:bodyPr>
            <a:normAutofit fontScale="90000"/>
          </a:bodyPr>
          <a:lstStyle/>
          <a:p>
            <a:r>
              <a:rPr lang="es-AR" dirty="0" smtClean="0"/>
              <a:t>SIMBOLOS   PATRIOS   DE  VALENCIA</a:t>
            </a:r>
            <a:endParaRPr lang="es-AR" dirty="0"/>
          </a:p>
        </p:txBody>
      </p:sp>
      <p:sp>
        <p:nvSpPr>
          <p:cNvPr id="3" name="2 Marcador de contenido"/>
          <p:cNvSpPr>
            <a:spLocks noGrp="1"/>
          </p:cNvSpPr>
          <p:nvPr>
            <p:ph idx="1"/>
          </p:nvPr>
        </p:nvSpPr>
        <p:spPr>
          <a:xfrm>
            <a:off x="457200" y="1600200"/>
            <a:ext cx="8472518" cy="4525963"/>
          </a:xfrm>
        </p:spPr>
        <p:txBody>
          <a:bodyPr numCol="3">
            <a:normAutofit fontScale="47500" lnSpcReduction="20000"/>
          </a:bodyPr>
          <a:lstStyle/>
          <a:p>
            <a:r>
              <a:rPr lang="es-ES" b="1" i="1" dirty="0" smtClean="0"/>
              <a:t>Himno</a:t>
            </a:r>
            <a:endParaRPr lang="es-AR" b="1" i="1" dirty="0" smtClean="0"/>
          </a:p>
          <a:p>
            <a:r>
              <a:rPr lang="es-ES" b="1" i="1" dirty="0" smtClean="0"/>
              <a:t>Levantada.... Levantada ..</a:t>
            </a:r>
            <a:br>
              <a:rPr lang="es-ES" b="1" i="1" dirty="0" smtClean="0"/>
            </a:br>
            <a:r>
              <a:rPr lang="es-ES" b="1" i="1" dirty="0" smtClean="0"/>
              <a:t>Oh Valencia inmortal.</a:t>
            </a:r>
            <a:br>
              <a:rPr lang="es-ES" b="1" i="1" dirty="0" smtClean="0"/>
            </a:br>
            <a:r>
              <a:rPr lang="es-ES" b="1" i="1" dirty="0" smtClean="0"/>
              <a:t/>
            </a:r>
            <a:br>
              <a:rPr lang="es-ES" b="1" i="1" dirty="0" smtClean="0"/>
            </a:br>
            <a:r>
              <a:rPr lang="es-ES" b="1" i="1" dirty="0" smtClean="0"/>
              <a:t>Levantada en un terreno</a:t>
            </a:r>
            <a:br>
              <a:rPr lang="es-ES" b="1" i="1" dirty="0" smtClean="0"/>
            </a:br>
            <a:r>
              <a:rPr lang="es-ES" b="1" i="1" dirty="0" smtClean="0"/>
              <a:t>que es muy rico en germinación</a:t>
            </a:r>
            <a:br>
              <a:rPr lang="es-ES" b="1" i="1" dirty="0" smtClean="0"/>
            </a:br>
            <a:r>
              <a:rPr lang="es-ES" b="1" i="1" dirty="0" smtClean="0"/>
              <a:t>porque verdes son sus campos</a:t>
            </a:r>
            <a:br>
              <a:rPr lang="es-ES" b="1" i="1" dirty="0" smtClean="0"/>
            </a:br>
            <a:r>
              <a:rPr lang="es-ES" b="1" i="1" dirty="0" smtClean="0"/>
              <a:t>de esperanzas llenas mi ilusión.</a:t>
            </a:r>
            <a:br>
              <a:rPr lang="es-ES" b="1" i="1" dirty="0" smtClean="0"/>
            </a:br>
            <a:r>
              <a:rPr lang="es-ES" b="1" i="1" dirty="0" smtClean="0"/>
              <a:t>Oh Valencia, de ti hablamos</a:t>
            </a:r>
            <a:br>
              <a:rPr lang="es-ES" b="1" i="1" dirty="0" smtClean="0"/>
            </a:br>
            <a:r>
              <a:rPr lang="es-ES" b="1" i="1" dirty="0" smtClean="0"/>
              <a:t>hoy queremos rendirte honor</a:t>
            </a:r>
            <a:br>
              <a:rPr lang="es-ES" b="1" i="1" dirty="0" smtClean="0"/>
            </a:br>
            <a:r>
              <a:rPr lang="es-ES" b="1" i="1" dirty="0" smtClean="0"/>
              <a:t>por tu suelo que es muy fértil</a:t>
            </a:r>
            <a:br>
              <a:rPr lang="es-ES" b="1" i="1" dirty="0" smtClean="0"/>
            </a:br>
            <a:r>
              <a:rPr lang="es-ES" b="1" i="1" dirty="0" smtClean="0"/>
              <a:t>de productos no haces distinción.</a:t>
            </a:r>
            <a:br>
              <a:rPr lang="es-ES" b="1" i="1" dirty="0" smtClean="0"/>
            </a:br>
            <a:r>
              <a:rPr lang="es-ES" b="1" i="1" dirty="0" smtClean="0"/>
              <a:t/>
            </a:r>
            <a:br>
              <a:rPr lang="es-ES" b="1" i="1" dirty="0" smtClean="0"/>
            </a:br>
            <a:r>
              <a:rPr lang="es-ES" b="1" i="1" dirty="0" smtClean="0"/>
              <a:t/>
            </a:r>
            <a:br>
              <a:rPr lang="es-ES" b="1" i="1" dirty="0" smtClean="0"/>
            </a:br>
            <a:r>
              <a:rPr lang="es-ES" b="1" i="1" dirty="0" smtClean="0"/>
              <a:t>CORO</a:t>
            </a:r>
            <a:br>
              <a:rPr lang="es-ES" b="1" i="1" dirty="0" smtClean="0"/>
            </a:br>
            <a:r>
              <a:rPr lang="es-ES" b="1" i="1" dirty="0" smtClean="0"/>
              <a:t>Con éste canto se quiere expresar</a:t>
            </a:r>
            <a:br>
              <a:rPr lang="es-ES" b="1" i="1" dirty="0" smtClean="0"/>
            </a:br>
            <a:r>
              <a:rPr lang="es-ES" b="1" i="1" dirty="0" smtClean="0"/>
              <a:t>lo que siempre ha sido un anhelo</a:t>
            </a:r>
            <a:br>
              <a:rPr lang="es-ES" b="1" i="1" dirty="0" smtClean="0"/>
            </a:br>
            <a:r>
              <a:rPr lang="es-ES" b="1" i="1" dirty="0" smtClean="0"/>
              <a:t>por Valencia, terruño inmortal</a:t>
            </a:r>
            <a:br>
              <a:rPr lang="es-ES" b="1" i="1" dirty="0" smtClean="0"/>
            </a:br>
            <a:r>
              <a:rPr lang="es-ES" b="1" i="1" dirty="0" smtClean="0"/>
              <a:t>amor y paz, es el lema de mi pueblo</a:t>
            </a:r>
            <a:br>
              <a:rPr lang="es-ES" b="1" i="1" dirty="0" smtClean="0"/>
            </a:br>
            <a:r>
              <a:rPr lang="es-ES" b="1" i="1" dirty="0" smtClean="0"/>
              <a:t/>
            </a:r>
            <a:br>
              <a:rPr lang="es-ES" b="1" i="1" dirty="0" smtClean="0"/>
            </a:br>
            <a:r>
              <a:rPr lang="es-ES" b="1" i="1" dirty="0" smtClean="0"/>
              <a:t>II</a:t>
            </a:r>
            <a:br>
              <a:rPr lang="es-ES" b="1" i="1" dirty="0" smtClean="0"/>
            </a:br>
            <a:r>
              <a:rPr lang="es-ES" b="1" i="1" dirty="0" smtClean="0"/>
              <a:t>Muchos frutos tu produces</a:t>
            </a:r>
            <a:br>
              <a:rPr lang="es-ES" b="1" i="1" dirty="0" smtClean="0"/>
            </a:br>
            <a:r>
              <a:rPr lang="es-ES" b="1" i="1" dirty="0" smtClean="0"/>
              <a:t>que le sirven a nuestra nación</a:t>
            </a:r>
            <a:br>
              <a:rPr lang="es-ES" b="1" i="1" dirty="0" smtClean="0"/>
            </a:br>
            <a:r>
              <a:rPr lang="es-ES" b="1" i="1" dirty="0" smtClean="0"/>
              <a:t>el arroz, sorgo y frutas</a:t>
            </a:r>
            <a:br>
              <a:rPr lang="es-ES" b="1" i="1" dirty="0" smtClean="0"/>
            </a:br>
            <a:r>
              <a:rPr lang="es-ES" b="1" i="1" dirty="0" smtClean="0"/>
              <a:t>son productos para exportación.</a:t>
            </a:r>
            <a:br>
              <a:rPr lang="es-ES" b="1" i="1" dirty="0" smtClean="0"/>
            </a:br>
            <a:r>
              <a:rPr lang="es-ES" b="1" i="1" dirty="0" smtClean="0"/>
              <a:t>El ganado es predilecto</a:t>
            </a:r>
            <a:br>
              <a:rPr lang="es-ES" b="1" i="1" dirty="0" smtClean="0"/>
            </a:br>
            <a:r>
              <a:rPr lang="es-ES" b="1" i="1" dirty="0" smtClean="0"/>
              <a:t>lo decimos con toda razón</a:t>
            </a:r>
            <a:br>
              <a:rPr lang="es-ES" b="1" i="1" dirty="0" smtClean="0"/>
            </a:br>
            <a:r>
              <a:rPr lang="es-ES" b="1" i="1" dirty="0" smtClean="0"/>
              <a:t>y sus hombres son amigos</a:t>
            </a:r>
            <a:br>
              <a:rPr lang="es-ES" b="1" i="1" dirty="0" smtClean="0"/>
            </a:br>
            <a:r>
              <a:rPr lang="es-ES" b="1" i="1" dirty="0" smtClean="0"/>
              <a:t>se preocupan por ésta región.</a:t>
            </a:r>
            <a:br>
              <a:rPr lang="es-ES" b="1" i="1" dirty="0" smtClean="0"/>
            </a:br>
            <a:r>
              <a:rPr lang="es-ES" b="1" i="1" dirty="0" smtClean="0"/>
              <a:t/>
            </a:r>
            <a:br>
              <a:rPr lang="es-ES" b="1" i="1" dirty="0" smtClean="0"/>
            </a:br>
            <a:r>
              <a:rPr lang="es-ES" b="1" i="1" dirty="0" smtClean="0"/>
              <a:t>III</a:t>
            </a:r>
            <a:br>
              <a:rPr lang="es-ES" b="1" i="1" dirty="0" smtClean="0"/>
            </a:br>
            <a:r>
              <a:rPr lang="es-ES" b="1" i="1" dirty="0" smtClean="0"/>
              <a:t>En cultura tu progresas</a:t>
            </a:r>
            <a:br>
              <a:rPr lang="es-ES" b="1" i="1" dirty="0" smtClean="0"/>
            </a:br>
            <a:r>
              <a:rPr lang="es-ES" b="1" i="1" dirty="0" smtClean="0"/>
              <a:t>con el tiempo que vemos pasar</a:t>
            </a:r>
            <a:br>
              <a:rPr lang="es-ES" b="1" i="1" dirty="0" smtClean="0"/>
            </a:br>
            <a:r>
              <a:rPr lang="es-ES" b="1" i="1" dirty="0" smtClean="0"/>
              <a:t>cultivando sus riquezas</a:t>
            </a:r>
            <a:br>
              <a:rPr lang="es-ES" b="1" i="1" dirty="0" smtClean="0"/>
            </a:br>
            <a:r>
              <a:rPr lang="es-ES" b="1" i="1" dirty="0" smtClean="0"/>
              <a:t>este pueblo se va a superar.</a:t>
            </a:r>
            <a:br>
              <a:rPr lang="es-ES" b="1" i="1" dirty="0" smtClean="0"/>
            </a:br>
            <a:r>
              <a:rPr lang="es-ES" b="1" i="1" dirty="0" smtClean="0"/>
              <a:t>Es la historia imperturbable</a:t>
            </a:r>
            <a:br>
              <a:rPr lang="es-ES" b="1" i="1" dirty="0" smtClean="0"/>
            </a:br>
            <a:r>
              <a:rPr lang="es-ES" b="1" i="1" dirty="0" smtClean="0"/>
              <a:t>porque nadie la va a detener</a:t>
            </a:r>
            <a:br>
              <a:rPr lang="es-ES" b="1" i="1" dirty="0" smtClean="0"/>
            </a:br>
            <a:r>
              <a:rPr lang="es-ES" b="1" i="1" dirty="0" smtClean="0"/>
              <a:t>con el tiempo uno sabe</a:t>
            </a:r>
            <a:br>
              <a:rPr lang="es-ES" b="1" i="1" dirty="0" smtClean="0"/>
            </a:br>
            <a:r>
              <a:rPr lang="es-ES" b="1" i="1" dirty="0" smtClean="0"/>
              <a:t>que Valencia será un gran Edén</a:t>
            </a:r>
            <a:r>
              <a:rPr lang="es-ES" dirty="0" smtClean="0"/>
              <a:t>.</a:t>
            </a:r>
            <a:endParaRPr lang="es-AR" dirty="0"/>
          </a:p>
        </p:txBody>
      </p:sp>
      <p:pic>
        <p:nvPicPr>
          <p:cNvPr id="4" name="3 Imagen" descr="Bandera de VALENCIA">
            <a:hlinkClick r:id="rId2" tgtFrame="_blank" tooltip="&quot;Ver bandera de mayor tamaño&quot;"/>
          </p:cNvPr>
          <p:cNvPicPr/>
          <p:nvPr/>
        </p:nvPicPr>
        <p:blipFill>
          <a:blip r:embed="rId3"/>
          <a:srcRect/>
          <a:stretch>
            <a:fillRect/>
          </a:stretch>
        </p:blipFill>
        <p:spPr bwMode="auto">
          <a:xfrm>
            <a:off x="6643702" y="2143116"/>
            <a:ext cx="2143140" cy="1000132"/>
          </a:xfrm>
          <a:prstGeom prst="rect">
            <a:avLst/>
          </a:prstGeom>
          <a:noFill/>
          <a:ln w="9525">
            <a:noFill/>
            <a:miter lim="800000"/>
            <a:headEnd/>
            <a:tailEnd/>
          </a:ln>
        </p:spPr>
      </p:pic>
      <p:pic>
        <p:nvPicPr>
          <p:cNvPr id="5" name="4 Imagen" descr="Escudo de VALENCIA">
            <a:hlinkClick r:id="rId4" tgtFrame="_blank" tooltip="&quot;Ver escudo del tamaño original&quot;"/>
          </p:cNvPr>
          <p:cNvPicPr/>
          <p:nvPr/>
        </p:nvPicPr>
        <p:blipFill>
          <a:blip r:embed="rId5"/>
          <a:srcRect/>
          <a:stretch>
            <a:fillRect/>
          </a:stretch>
        </p:blipFill>
        <p:spPr bwMode="auto">
          <a:xfrm>
            <a:off x="6715140" y="3643314"/>
            <a:ext cx="1905000" cy="2133600"/>
          </a:xfrm>
          <a:prstGeom prst="rect">
            <a:avLst/>
          </a:prstGeom>
          <a:noFill/>
          <a:ln w="9525">
            <a:noFill/>
            <a:miter lim="800000"/>
            <a:headEnd/>
            <a:tailEnd/>
          </a:ln>
        </p:spPr>
      </p:pic>
      <p:sp>
        <p:nvSpPr>
          <p:cNvPr id="6" name="5 Rectángulo"/>
          <p:cNvSpPr/>
          <p:nvPr/>
        </p:nvSpPr>
        <p:spPr>
          <a:xfrm>
            <a:off x="7358082" y="5857892"/>
            <a:ext cx="854721" cy="369332"/>
          </a:xfrm>
          <a:prstGeom prst="rect">
            <a:avLst/>
          </a:prstGeom>
        </p:spPr>
        <p:txBody>
          <a:bodyPr wrap="none">
            <a:spAutoFit/>
          </a:bodyPr>
          <a:lstStyle/>
          <a:p>
            <a:r>
              <a:rPr lang="es-ES" b="1" dirty="0" smtClean="0"/>
              <a:t>Escudo</a:t>
            </a:r>
            <a:endParaRPr lang="es-AR" b="1" dirty="0"/>
          </a:p>
        </p:txBody>
      </p:sp>
      <p:sp>
        <p:nvSpPr>
          <p:cNvPr id="7" name="6 Rectángulo"/>
          <p:cNvSpPr/>
          <p:nvPr/>
        </p:nvSpPr>
        <p:spPr>
          <a:xfrm>
            <a:off x="7215206" y="1571612"/>
            <a:ext cx="981102" cy="369332"/>
          </a:xfrm>
          <a:prstGeom prst="rect">
            <a:avLst/>
          </a:prstGeom>
        </p:spPr>
        <p:txBody>
          <a:bodyPr wrap="none">
            <a:spAutoFit/>
          </a:bodyPr>
          <a:lstStyle/>
          <a:p>
            <a:r>
              <a:rPr lang="es-ES" b="1" dirty="0" smtClean="0"/>
              <a:t>Bandera</a:t>
            </a:r>
            <a:endParaRPr lang="es-AR" b="1" dirty="0"/>
          </a:p>
        </p:txBody>
      </p:sp>
    </p:spTree>
  </p:cSld>
  <p:clrMapOvr>
    <a:masterClrMapping/>
  </p:clrMapOvr>
  <p:transition/>
</p:sld>
</file>

<file path=ppt/slides/slide1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rgbClr val="993366"/>
          </a:solidFill>
        </p:spPr>
        <p:txBody>
          <a:bodyPr>
            <a:normAutofit fontScale="90000"/>
          </a:bodyPr>
          <a:lstStyle/>
          <a:p>
            <a:r>
              <a:rPr lang="es-ES" b="1" i="1" dirty="0" smtClean="0"/>
              <a:t>HISTORIA </a:t>
            </a:r>
            <a:r>
              <a:rPr lang="es-AR" b="1" i="1" dirty="0" smtClean="0"/>
              <a:t/>
            </a:r>
            <a:br>
              <a:rPr lang="es-AR" b="1" i="1" dirty="0" smtClean="0"/>
            </a:br>
            <a:endParaRPr lang="es-AR" b="1" i="1" dirty="0"/>
          </a:p>
        </p:txBody>
      </p:sp>
      <p:sp>
        <p:nvSpPr>
          <p:cNvPr id="3" name="2 Marcador de contenido"/>
          <p:cNvSpPr>
            <a:spLocks noGrp="1"/>
          </p:cNvSpPr>
          <p:nvPr>
            <p:ph idx="1"/>
          </p:nvPr>
        </p:nvSpPr>
        <p:spPr/>
        <p:txBody>
          <a:bodyPr>
            <a:normAutofit fontScale="40000" lnSpcReduction="20000"/>
          </a:bodyPr>
          <a:lstStyle/>
          <a:p>
            <a:r>
              <a:rPr lang="es-ES" sz="4200" b="1" i="1" dirty="0" smtClean="0"/>
              <a:t>Fecha de fundación: 01 de mayo de 1931</a:t>
            </a:r>
            <a:endParaRPr lang="es-AR" sz="4200" b="1" i="1" dirty="0" smtClean="0"/>
          </a:p>
          <a:p>
            <a:r>
              <a:rPr lang="es-ES" sz="4200" b="1" i="1" dirty="0" smtClean="0"/>
              <a:t>Nombre del/los fundador (es): </a:t>
            </a:r>
            <a:r>
              <a:rPr lang="es-ES" sz="4200" b="1" i="1" dirty="0" err="1" smtClean="0"/>
              <a:t>Catalino</a:t>
            </a:r>
            <a:r>
              <a:rPr lang="es-ES" sz="4200" b="1" i="1" dirty="0" smtClean="0"/>
              <a:t> </a:t>
            </a:r>
            <a:r>
              <a:rPr lang="es-ES" sz="4200" b="1" i="1" dirty="0" err="1" smtClean="0"/>
              <a:t>Gulfo</a:t>
            </a:r>
            <a:r>
              <a:rPr lang="es-ES" sz="4200" b="1" i="1" dirty="0" smtClean="0"/>
              <a:t>, Ambrosio Ibarra, Leovigildo Caro, Daniel </a:t>
            </a:r>
            <a:r>
              <a:rPr lang="es-ES" sz="4200" b="1" i="1" dirty="0" err="1" smtClean="0"/>
              <a:t>Berrio</a:t>
            </a:r>
            <a:r>
              <a:rPr lang="es-ES" sz="4200" b="1" i="1" dirty="0" smtClean="0"/>
              <a:t> y Juan Felipe </a:t>
            </a:r>
            <a:r>
              <a:rPr lang="es-ES" sz="4200" b="1" i="1" dirty="0" err="1" smtClean="0"/>
              <a:t>Hernandes</a:t>
            </a:r>
            <a:r>
              <a:rPr lang="es-ES" sz="4200" b="1" i="1" dirty="0" smtClean="0"/>
              <a:t> entre otros.</a:t>
            </a:r>
            <a:endParaRPr lang="es-AR" sz="4200" b="1" i="1" dirty="0" smtClean="0"/>
          </a:p>
          <a:p>
            <a:r>
              <a:rPr lang="es-ES" sz="4200" b="1" i="1" dirty="0" smtClean="0"/>
              <a:t>Reseña histórica:</a:t>
            </a:r>
            <a:br>
              <a:rPr lang="es-ES" sz="4200" b="1" i="1" dirty="0" smtClean="0"/>
            </a:br>
            <a:r>
              <a:rPr lang="es-ES" sz="4200" b="1" i="1" dirty="0" smtClean="0"/>
              <a:t>RESEÑA HISTÓRICA</a:t>
            </a:r>
            <a:br>
              <a:rPr lang="es-ES" sz="4200" b="1" i="1" dirty="0" smtClean="0"/>
            </a:br>
            <a:r>
              <a:rPr lang="es-ES" sz="4200" b="1" i="1" dirty="0" smtClean="0"/>
              <a:t/>
            </a:r>
            <a:br>
              <a:rPr lang="es-ES" sz="4200" b="1" i="1" dirty="0" smtClean="0"/>
            </a:br>
            <a:r>
              <a:rPr lang="es-ES" sz="4200" b="1" i="1" dirty="0" smtClean="0"/>
              <a:t>Para inicios del Siglo XX, un grupo de aguerridos aventureros, penetraron desde la Ciudad de Montería hasta la parte alta del Río </a:t>
            </a:r>
            <a:r>
              <a:rPr lang="es-ES" sz="4200" b="1" i="1" dirty="0" err="1" smtClean="0"/>
              <a:t>Sinú</a:t>
            </a:r>
            <a:r>
              <a:rPr lang="es-ES" sz="4200" b="1" i="1" dirty="0" smtClean="0"/>
              <a:t>, utilizando como vía de acceso esta arteria fluvial. En su recorrido fueron formando asentamientos humanos entre los cuales varios alcanzaron un auge poblacional y se constituyeron en importantes sitios de embarque entre estos se señalan: Las Palomas, </a:t>
            </a:r>
            <a:r>
              <a:rPr lang="es-ES" sz="4200" b="1" i="1" dirty="0" err="1" smtClean="0"/>
              <a:t>Guasimal</a:t>
            </a:r>
            <a:r>
              <a:rPr lang="es-ES" sz="4200" b="1" i="1" dirty="0" smtClean="0"/>
              <a:t>, Volador, Barú, </a:t>
            </a:r>
            <a:r>
              <a:rPr lang="es-ES" sz="4200" b="1" i="1" dirty="0" err="1" smtClean="0"/>
              <a:t>Tierralta</a:t>
            </a:r>
            <a:r>
              <a:rPr lang="es-ES" sz="4200" b="1" i="1" dirty="0" smtClean="0"/>
              <a:t>, Callejas y Río Nuevo, de este último en el año 1.917 un grupo de hombres encabezados por </a:t>
            </a:r>
            <a:r>
              <a:rPr lang="es-ES" sz="4200" b="1" i="1" dirty="0" err="1" smtClean="0"/>
              <a:t>Catalino</a:t>
            </a:r>
            <a:r>
              <a:rPr lang="es-ES" sz="4200" b="1" i="1" dirty="0" smtClean="0"/>
              <a:t> </a:t>
            </a:r>
            <a:r>
              <a:rPr lang="es-ES" sz="4200" b="1" i="1" dirty="0" err="1" smtClean="0"/>
              <a:t>Gulfo</a:t>
            </a:r>
            <a:r>
              <a:rPr lang="es-ES" sz="4200" b="1" i="1" dirty="0" smtClean="0"/>
              <a:t> Hernández, se internaron en la selva, abriendo trochas que más tarde fueron ampliadas y prolongadas hasta los Valles del Río San Juan en el </a:t>
            </a:r>
            <a:r>
              <a:rPr lang="es-ES" sz="4200" b="1" i="1" dirty="0" err="1" smtClean="0"/>
              <a:t>Urabá</a:t>
            </a:r>
            <a:r>
              <a:rPr lang="es-ES" sz="4200" b="1" i="1" dirty="0" smtClean="0"/>
              <a:t> Antioqueño por compañías madereras norteamericanas como la Casa EMERY y otras que explotaron indiscriminadamente gran parte de este recurso natural en toda la región.</a:t>
            </a:r>
            <a:br>
              <a:rPr lang="es-ES" sz="4200" b="1" i="1" dirty="0" smtClean="0"/>
            </a:br>
            <a:r>
              <a:rPr lang="es-ES" dirty="0" smtClean="0"/>
              <a:t/>
            </a:r>
            <a:br>
              <a:rPr lang="es-ES" dirty="0" smtClean="0"/>
            </a:br>
            <a:endParaRPr lang="es-AR" dirty="0"/>
          </a:p>
        </p:txBody>
      </p:sp>
    </p:spTree>
  </p:cSld>
  <p:clrMapOvr>
    <a:masterClrMapping/>
  </p:clrMapOvr>
  <p:transition/>
</p:sld>
</file>

<file path=ppt/slides/slide1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rgbClr val="993366"/>
          </a:solidFill>
        </p:spPr>
        <p:txBody>
          <a:bodyPr>
            <a:normAutofit fontScale="90000"/>
          </a:bodyPr>
          <a:lstStyle/>
          <a:p>
            <a:r>
              <a:rPr lang="es-ES" b="1" i="1" dirty="0" smtClean="0"/>
              <a:t>GEOGRAFÍA </a:t>
            </a:r>
            <a:r>
              <a:rPr lang="es-AR" b="1" i="1" dirty="0" smtClean="0"/>
              <a:t/>
            </a:r>
            <a:br>
              <a:rPr lang="es-AR" b="1" i="1" dirty="0" smtClean="0"/>
            </a:br>
            <a:endParaRPr lang="es-AR" i="1" dirty="0"/>
          </a:p>
        </p:txBody>
      </p:sp>
      <p:sp>
        <p:nvSpPr>
          <p:cNvPr id="3" name="2 Marcador de contenido"/>
          <p:cNvSpPr>
            <a:spLocks noGrp="1"/>
          </p:cNvSpPr>
          <p:nvPr>
            <p:ph idx="1"/>
          </p:nvPr>
        </p:nvSpPr>
        <p:spPr/>
        <p:txBody>
          <a:bodyPr>
            <a:normAutofit fontScale="62500" lnSpcReduction="20000"/>
          </a:bodyPr>
          <a:lstStyle/>
          <a:p>
            <a:r>
              <a:rPr lang="es-ES" b="1" i="1" dirty="0" smtClean="0"/>
              <a:t>El municipio está localizado sobre el piso térmico cálido a una altura promedio de 60 metros sobre el nivel del mar, con una temperatura promedio de 30º C, característico de un clima cálido </a:t>
            </a:r>
            <a:r>
              <a:rPr lang="es-ES" b="1" i="1" dirty="0" err="1" smtClean="0"/>
              <a:t>semihumedo</a:t>
            </a:r>
            <a:r>
              <a:rPr lang="es-ES" b="1" i="1" dirty="0" smtClean="0"/>
              <a:t> influenciado por los vientos Alisios del Norte, con una topografía variada que se desenvuelve entre la Serranía de </a:t>
            </a:r>
            <a:r>
              <a:rPr lang="es-ES" b="1" i="1" dirty="0" err="1" smtClean="0"/>
              <a:t>Abibe</a:t>
            </a:r>
            <a:r>
              <a:rPr lang="es-ES" b="1" i="1" dirty="0" smtClean="0"/>
              <a:t> y el Valle del </a:t>
            </a:r>
            <a:r>
              <a:rPr lang="es-ES" b="1" i="1" dirty="0" err="1" smtClean="0"/>
              <a:t>Sinú</a:t>
            </a:r>
            <a:r>
              <a:rPr lang="es-ES" b="1" i="1" dirty="0" smtClean="0"/>
              <a:t>, bañada en la parte norte por el río del mismo nombre. </a:t>
            </a:r>
            <a:br>
              <a:rPr lang="es-ES" b="1" i="1" dirty="0" smtClean="0"/>
            </a:br>
            <a:r>
              <a:rPr lang="es-ES" b="1" i="1" dirty="0" smtClean="0"/>
              <a:t/>
            </a:r>
            <a:br>
              <a:rPr lang="es-ES" b="1" i="1" dirty="0" smtClean="0"/>
            </a:br>
            <a:r>
              <a:rPr lang="es-ES" b="1" i="1" dirty="0" smtClean="0"/>
              <a:t>Hidrografía</a:t>
            </a:r>
            <a:br>
              <a:rPr lang="es-ES" b="1" i="1" dirty="0" smtClean="0"/>
            </a:br>
            <a:r>
              <a:rPr lang="es-ES" b="1" i="1" dirty="0" smtClean="0"/>
              <a:t/>
            </a:r>
            <a:br>
              <a:rPr lang="es-ES" b="1" i="1" dirty="0" smtClean="0"/>
            </a:br>
            <a:r>
              <a:rPr lang="es-ES" b="1" i="1" dirty="0" smtClean="0"/>
              <a:t>La mayor fuente hidrográfica del Municipio de Valencia es el Río </a:t>
            </a:r>
            <a:r>
              <a:rPr lang="es-ES" b="1" i="1" dirty="0" err="1" smtClean="0"/>
              <a:t>Sinú</a:t>
            </a:r>
            <a:r>
              <a:rPr lang="es-ES" b="1" i="1" dirty="0" smtClean="0"/>
              <a:t> ya que hace parte de la Cuenca Alta de éste, encontrándose ubicado en la margen izquierda del mismo; además, su aspecto hidrográfico lo constituyen las </a:t>
            </a:r>
            <a:r>
              <a:rPr lang="es-ES" b="1" i="1" dirty="0" err="1" smtClean="0"/>
              <a:t>Microcuencas</a:t>
            </a:r>
            <a:r>
              <a:rPr lang="es-ES" b="1" i="1" dirty="0" smtClean="0"/>
              <a:t> de </a:t>
            </a:r>
            <a:r>
              <a:rPr lang="es-ES" b="1" i="1" dirty="0" err="1" smtClean="0"/>
              <a:t>Jaraguay</a:t>
            </a:r>
            <a:r>
              <a:rPr lang="es-ES" b="1" i="1" dirty="0" smtClean="0"/>
              <a:t>, El Pirú, Aguas Prietas, Los Pescados y Tinajones.</a:t>
            </a:r>
            <a:br>
              <a:rPr lang="es-ES" b="1" i="1" dirty="0" smtClean="0"/>
            </a:br>
            <a:r>
              <a:rPr lang="es-ES" b="1" i="1" dirty="0" smtClean="0"/>
              <a:t/>
            </a:r>
            <a:br>
              <a:rPr lang="es-ES" b="1" i="1" dirty="0" smtClean="0"/>
            </a:br>
            <a:r>
              <a:rPr lang="es-ES" b="1" i="1" dirty="0" smtClean="0"/>
              <a:t>En las temporadas de fuerte verano, algunas de estas </a:t>
            </a:r>
            <a:r>
              <a:rPr lang="es-ES" b="1" i="1" dirty="0" err="1" smtClean="0"/>
              <a:t>microcuencas</a:t>
            </a:r>
            <a:r>
              <a:rPr lang="es-ES" b="1" i="1" dirty="0" smtClean="0"/>
              <a:t> se secan totalmente en su lecho y otras conservan aguas estancadas en algunos tramos de su recorrido.</a:t>
            </a:r>
            <a:endParaRPr lang="es-AR" b="1" i="1" dirty="0" smtClean="0"/>
          </a:p>
          <a:p>
            <a:endParaRPr lang="es-AR" dirty="0"/>
          </a:p>
        </p:txBody>
      </p:sp>
    </p:spTree>
  </p:cSld>
  <p:clrMapOvr>
    <a:masterClrMapping/>
  </p:clrMapOvr>
  <p:transition/>
</p:sld>
</file>

<file path=ppt/slides/slide1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rgbClr val="993366"/>
          </a:solidFill>
        </p:spPr>
        <p:txBody>
          <a:bodyPr>
            <a:normAutofit fontScale="90000"/>
          </a:bodyPr>
          <a:lstStyle/>
          <a:p>
            <a:r>
              <a:rPr lang="es-ES" b="1" i="1" dirty="0" smtClean="0"/>
              <a:t>ECOLOGÍA </a:t>
            </a:r>
            <a:r>
              <a:rPr lang="es-AR" b="1" i="1" dirty="0" smtClean="0"/>
              <a:t/>
            </a:r>
            <a:br>
              <a:rPr lang="es-AR" b="1" i="1" dirty="0" smtClean="0"/>
            </a:br>
            <a:endParaRPr lang="es-AR" i="1" dirty="0"/>
          </a:p>
        </p:txBody>
      </p:sp>
      <p:sp>
        <p:nvSpPr>
          <p:cNvPr id="3" name="2 Marcador de contenido"/>
          <p:cNvSpPr>
            <a:spLocks noGrp="1"/>
          </p:cNvSpPr>
          <p:nvPr>
            <p:ph idx="1"/>
          </p:nvPr>
        </p:nvSpPr>
        <p:spPr/>
        <p:txBody>
          <a:bodyPr/>
          <a:lstStyle/>
          <a:p>
            <a:r>
              <a:rPr lang="es-ES" sz="4400" b="1" i="1" dirty="0" smtClean="0"/>
              <a:t>El territorio de nuestro municipio se caracteriza por la fertilidad de los suelos, propicios para la variedad de cultivos y ganadería.</a:t>
            </a:r>
            <a:endParaRPr lang="es-AR" sz="4400" b="1" i="1" dirty="0" smtClean="0"/>
          </a:p>
          <a:p>
            <a:endParaRPr lang="es-AR" b="1" i="1" dirty="0"/>
          </a:p>
        </p:txBody>
      </p:sp>
    </p:spTree>
  </p:cSld>
  <p:clrMapOvr>
    <a:masterClrMapping/>
  </p:clrMapOvr>
  <p:transition/>
</p:sld>
</file>

<file path=ppt/slides/slide1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rgbClr val="993366"/>
          </a:solidFill>
        </p:spPr>
        <p:txBody>
          <a:bodyPr>
            <a:normAutofit fontScale="90000"/>
          </a:bodyPr>
          <a:lstStyle/>
          <a:p>
            <a:r>
              <a:rPr lang="es-ES" b="1" i="1" dirty="0" smtClean="0"/>
              <a:t>ECONOMÍA </a:t>
            </a:r>
            <a:r>
              <a:rPr lang="es-AR" b="1" i="1" dirty="0" smtClean="0"/>
              <a:t/>
            </a:r>
            <a:br>
              <a:rPr lang="es-AR" b="1" i="1" dirty="0" smtClean="0"/>
            </a:br>
            <a:endParaRPr lang="es-AR" i="1" dirty="0"/>
          </a:p>
        </p:txBody>
      </p:sp>
      <p:sp>
        <p:nvSpPr>
          <p:cNvPr id="3" name="2 Marcador de contenido"/>
          <p:cNvSpPr>
            <a:spLocks noGrp="1"/>
          </p:cNvSpPr>
          <p:nvPr>
            <p:ph idx="1"/>
          </p:nvPr>
        </p:nvSpPr>
        <p:spPr/>
        <p:txBody>
          <a:bodyPr/>
          <a:lstStyle/>
          <a:p>
            <a:r>
              <a:rPr lang="es-ES" b="1" i="1" dirty="0" smtClean="0"/>
              <a:t>La Agricultura: Se constituye como principal renglón económico de este municipio, dándose como cultivo fundamental, el de papaya entre otros como: maíz, arroz, yuca, ñame, plátano.</a:t>
            </a:r>
            <a:br>
              <a:rPr lang="es-ES" b="1" i="1" dirty="0" smtClean="0"/>
            </a:br>
            <a:r>
              <a:rPr lang="es-ES" b="1" i="1" dirty="0" smtClean="0"/>
              <a:t>La Ganadería: Es la segunda fuente económica de la región, se destaca en este aspecto la cría de ganado vacuno, porcino, caballar y ovino.</a:t>
            </a:r>
            <a:endParaRPr lang="es-AR" b="1" i="1" dirty="0" smtClean="0"/>
          </a:p>
          <a:p>
            <a:endParaRPr lang="es-AR" b="1" i="1" dirty="0"/>
          </a:p>
        </p:txBody>
      </p:sp>
    </p:spTree>
  </p:cSld>
  <p:clrMapOvr>
    <a:masterClrMapping/>
  </p:clrMapOvr>
  <p:transition/>
</p:sld>
</file>

<file path=ppt/slides/slide1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chemeClr val="accent4">
              <a:lumMod val="20000"/>
              <a:lumOff val="80000"/>
            </a:schemeClr>
          </a:solidFill>
        </p:spPr>
        <p:txBody>
          <a:bodyPr>
            <a:normAutofit fontScale="90000"/>
          </a:bodyPr>
          <a:lstStyle/>
          <a:p>
            <a:r>
              <a:rPr lang="es-ES" b="1" i="1" dirty="0" smtClean="0"/>
              <a:t>MUNICIPIO DE TUCHIN</a:t>
            </a:r>
            <a:r>
              <a:rPr lang="es-AR" dirty="0" smtClean="0"/>
              <a:t/>
            </a:r>
            <a:br>
              <a:rPr lang="es-AR" dirty="0" smtClean="0"/>
            </a:br>
            <a:endParaRPr lang="es-AR" dirty="0"/>
          </a:p>
        </p:txBody>
      </p:sp>
      <p:sp>
        <p:nvSpPr>
          <p:cNvPr id="3" name="2 Marcador de contenido"/>
          <p:cNvSpPr>
            <a:spLocks noGrp="1"/>
          </p:cNvSpPr>
          <p:nvPr>
            <p:ph idx="1"/>
          </p:nvPr>
        </p:nvSpPr>
        <p:spPr>
          <a:xfrm>
            <a:off x="457200" y="1600200"/>
            <a:ext cx="4757742" cy="5043510"/>
          </a:xfrm>
        </p:spPr>
        <p:txBody>
          <a:bodyPr>
            <a:normAutofit fontScale="55000" lnSpcReduction="20000"/>
          </a:bodyPr>
          <a:lstStyle/>
          <a:p>
            <a:r>
              <a:rPr lang="es-ES" b="1" dirty="0" smtClean="0"/>
              <a:t>Se crea el municipio de </a:t>
            </a:r>
            <a:r>
              <a:rPr lang="es-ES" b="1" dirty="0" err="1" smtClean="0"/>
              <a:t>Tuchin</a:t>
            </a:r>
            <a:r>
              <a:rPr lang="es-ES" b="1" dirty="0" smtClean="0"/>
              <a:t> en el departamento</a:t>
            </a:r>
            <a:endParaRPr lang="es-AR" dirty="0" smtClean="0"/>
          </a:p>
          <a:p>
            <a:r>
              <a:rPr lang="es-ES" dirty="0" smtClean="0"/>
              <a:t> </a:t>
            </a:r>
            <a:endParaRPr lang="es-AR" dirty="0" smtClean="0"/>
          </a:p>
          <a:p>
            <a:r>
              <a:rPr lang="es-ES" sz="2000" b="1" i="1" dirty="0" smtClean="0"/>
              <a:t>El Gobernador del Departamento de Córdoba, Jaime </a:t>
            </a:r>
            <a:r>
              <a:rPr lang="es-ES" sz="2000" b="1" i="1" dirty="0" err="1" smtClean="0"/>
              <a:t>Torralvo</a:t>
            </a:r>
            <a:r>
              <a:rPr lang="es-ES" sz="2000" b="1" i="1" dirty="0" smtClean="0"/>
              <a:t> Suárez, sanciono en la tarde de hoy la ordenanza No 09 de 2007 por la cual se crea el Municipio de </a:t>
            </a:r>
            <a:r>
              <a:rPr lang="es-ES" sz="2000" b="1" i="1" dirty="0" err="1" smtClean="0"/>
              <a:t>Tuchin</a:t>
            </a:r>
            <a:r>
              <a:rPr lang="es-ES" sz="2000" b="1" i="1" dirty="0" smtClean="0"/>
              <a:t> en el Departamento.</a:t>
            </a:r>
            <a:endParaRPr lang="es-AR" sz="2000" b="1" i="1" dirty="0" smtClean="0"/>
          </a:p>
          <a:p>
            <a:r>
              <a:rPr lang="es-ES" sz="2000" b="1" i="1" dirty="0" smtClean="0"/>
              <a:t>El nuevo municipio se segregará de San Andrés de Sotavento y </a:t>
            </a:r>
            <a:r>
              <a:rPr lang="es-ES" sz="2000" b="1" i="1" dirty="0" err="1" smtClean="0"/>
              <a:t>Chimá</a:t>
            </a:r>
            <a:r>
              <a:rPr lang="es-ES" sz="2000" b="1" i="1" dirty="0" smtClean="0"/>
              <a:t>, quedando conformado por los corregimientos de Barbacoas, </a:t>
            </a:r>
            <a:r>
              <a:rPr lang="es-ES" sz="2000" b="1" i="1" dirty="0" err="1" smtClean="0"/>
              <a:t>Guaimaral</a:t>
            </a:r>
            <a:r>
              <a:rPr lang="es-ES" sz="2000" b="1" i="1" dirty="0" smtClean="0"/>
              <a:t>, Nueva Estrella, Vidales, San Juan de la Cruz, Flechas, Molina y Algodoncillos y las veredas de Carretal, </a:t>
            </a:r>
            <a:r>
              <a:rPr lang="es-ES" sz="2000" b="1" i="1" dirty="0" err="1" smtClean="0"/>
              <a:t>Pijiguay</a:t>
            </a:r>
            <a:r>
              <a:rPr lang="es-ES" sz="2000" b="1" i="1" dirty="0" smtClean="0"/>
              <a:t>, Venecia, La victoria, Esmeralda Sur, Bella Vista, Villa Nueva, El Porvenir, Nueva Vida, Pisa Bonito, Plaza Bonita, El Olivo, El Brillante, Arauca, La Florida, Las Cruces, San José, El Tamarindo, Esmeralda Sur, El Piñal, entre otros.</a:t>
            </a:r>
            <a:endParaRPr lang="es-AR" sz="2000" b="1" i="1" dirty="0" smtClean="0"/>
          </a:p>
          <a:p>
            <a:r>
              <a:rPr lang="es-ES" sz="2000" b="1" i="1" dirty="0" smtClean="0"/>
              <a:t>Este Municipio tendrá los siguientes límites: por el Norte con el Departamento de Sucre, por el Oriente con el Municipio de San Andrés, Arroyo de </a:t>
            </a:r>
            <a:r>
              <a:rPr lang="es-ES" sz="2000" b="1" i="1" dirty="0" err="1" smtClean="0"/>
              <a:t>Mapurice</a:t>
            </a:r>
            <a:r>
              <a:rPr lang="es-ES" sz="2000" b="1" i="1" dirty="0" smtClean="0"/>
              <a:t> al medio, por el Sur con el Municipio de San Andrés, Arroyo de </a:t>
            </a:r>
            <a:r>
              <a:rPr lang="es-ES" sz="2000" b="1" i="1" dirty="0" err="1" smtClean="0"/>
              <a:t>Mapurice</a:t>
            </a:r>
            <a:r>
              <a:rPr lang="es-ES" sz="2000" b="1" i="1" dirty="0" smtClean="0"/>
              <a:t> al medio y por el Occidente con el Municipio de </a:t>
            </a:r>
            <a:r>
              <a:rPr lang="es-ES" sz="2000" b="1" i="1" dirty="0" err="1" smtClean="0"/>
              <a:t>Chimá</a:t>
            </a:r>
            <a:r>
              <a:rPr lang="es-ES" sz="2000" b="1" i="1" dirty="0" smtClean="0"/>
              <a:t> Arroyo de </a:t>
            </a:r>
            <a:r>
              <a:rPr lang="es-ES" sz="2000" b="1" i="1" dirty="0" err="1" smtClean="0"/>
              <a:t>Mapurice</a:t>
            </a:r>
            <a:r>
              <a:rPr lang="es-ES" sz="2000" b="1" i="1" dirty="0" smtClean="0"/>
              <a:t> al medio, hasta encontrar el limite entre </a:t>
            </a:r>
            <a:r>
              <a:rPr lang="es-ES" sz="2000" b="1" i="1" dirty="0" err="1" smtClean="0"/>
              <a:t>Chimá</a:t>
            </a:r>
            <a:r>
              <a:rPr lang="es-ES" sz="2000" b="1" i="1" dirty="0" smtClean="0"/>
              <a:t> y </a:t>
            </a:r>
            <a:r>
              <a:rPr lang="es-ES" sz="2000" b="1" i="1" dirty="0" err="1" smtClean="0"/>
              <a:t>Mómil</a:t>
            </a:r>
            <a:r>
              <a:rPr lang="es-ES" sz="2000" b="1" i="1" dirty="0" smtClean="0"/>
              <a:t>, se sigue con el antiguo limite de </a:t>
            </a:r>
            <a:r>
              <a:rPr lang="es-ES" sz="2000" b="1" i="1" dirty="0" err="1" smtClean="0"/>
              <a:t>Mómíl</a:t>
            </a:r>
            <a:r>
              <a:rPr lang="es-ES" sz="2000" b="1" i="1" dirty="0" smtClean="0"/>
              <a:t> con </a:t>
            </a:r>
            <a:r>
              <a:rPr lang="es-ES" sz="2000" b="1" i="1" dirty="0" err="1" smtClean="0"/>
              <a:t>Chimá</a:t>
            </a:r>
            <a:r>
              <a:rPr lang="es-ES" sz="2000" b="1" i="1" dirty="0" smtClean="0"/>
              <a:t> y San Andrés hasta encontrar el limite con el Departamento de Sucre.</a:t>
            </a:r>
            <a:endParaRPr lang="es-AR" sz="2000" b="1" i="1" dirty="0" smtClean="0"/>
          </a:p>
          <a:p>
            <a:r>
              <a:rPr lang="es-ES" sz="2000" b="1" i="1" dirty="0" smtClean="0"/>
              <a:t>La cabecera Municipal, para todos los aspectos legales y administrativos será el perímetro urbano y la población correspondiente a </a:t>
            </a:r>
            <a:r>
              <a:rPr lang="es-ES" sz="2000" b="1" i="1" dirty="0" err="1" smtClean="0"/>
              <a:t>Tuchín</a:t>
            </a:r>
            <a:r>
              <a:rPr lang="es-ES" sz="2000" b="1" i="1" dirty="0" smtClean="0"/>
              <a:t>. EL Municipio de </a:t>
            </a:r>
            <a:r>
              <a:rPr lang="es-ES" sz="2000" b="1" i="1" dirty="0" err="1" smtClean="0"/>
              <a:t>Tuchín</a:t>
            </a:r>
            <a:r>
              <a:rPr lang="es-ES" sz="2000" b="1" i="1" dirty="0" smtClean="0"/>
              <a:t> concurrirá al pago de la deuda pública de los municipios de San Andrés y </a:t>
            </a:r>
            <a:r>
              <a:rPr lang="es-ES" sz="2000" b="1" i="1" dirty="0" err="1" smtClean="0"/>
              <a:t>Chimá</a:t>
            </a:r>
            <a:r>
              <a:rPr lang="es-ES" sz="2000" b="1" i="1" dirty="0" smtClean="0"/>
              <a:t> hasta en la misma proporción porcentual de la extensión territorial segregada de estos municipios.</a:t>
            </a:r>
            <a:endParaRPr lang="es-AR" sz="2000" b="1" i="1" dirty="0" smtClean="0"/>
          </a:p>
          <a:p>
            <a:r>
              <a:rPr lang="es-ES" sz="2000" b="1" i="1" dirty="0" smtClean="0"/>
              <a:t>Para el reconocimiento de la deuda de que trata este articulo, los Municipios de San Andrés de Sotavento y </a:t>
            </a:r>
            <a:r>
              <a:rPr lang="es-ES" sz="2000" b="1" i="1" dirty="0" err="1" smtClean="0"/>
              <a:t>Chimá</a:t>
            </a:r>
            <a:r>
              <a:rPr lang="es-ES" sz="2000" b="1" i="1" dirty="0" smtClean="0"/>
              <a:t> deberán demostrar los créditos correspondientes a las inversiones efectuadas.</a:t>
            </a:r>
            <a:endParaRPr lang="es-AR" sz="2000" b="1" i="1" dirty="0" smtClean="0"/>
          </a:p>
          <a:p>
            <a:r>
              <a:rPr lang="es-ES" sz="2000" b="1" i="1" dirty="0" smtClean="0"/>
              <a:t>Se crea el municipio de </a:t>
            </a:r>
            <a:r>
              <a:rPr lang="es-ES" sz="2000" b="1" i="1" dirty="0" err="1" smtClean="0"/>
              <a:t>tuchin</a:t>
            </a:r>
            <a:r>
              <a:rPr lang="es-ES" sz="2000" b="1" i="1" dirty="0" smtClean="0"/>
              <a:t> en el departamento</a:t>
            </a:r>
            <a:endParaRPr lang="es-AR" sz="2000" b="1" i="1" dirty="0" smtClean="0"/>
          </a:p>
          <a:p>
            <a:endParaRPr lang="es-AR" sz="2500" b="1" i="1" dirty="0"/>
          </a:p>
        </p:txBody>
      </p:sp>
      <p:pic>
        <p:nvPicPr>
          <p:cNvPr id="4" name="foto1" descr="http://www.mineducacion.gov.co/cvn/1665/articles-140525_foto1.jpg"/>
          <p:cNvPicPr/>
          <p:nvPr/>
        </p:nvPicPr>
        <p:blipFill>
          <a:blip r:embed="rId2"/>
          <a:srcRect/>
          <a:stretch>
            <a:fillRect/>
          </a:stretch>
        </p:blipFill>
        <p:spPr bwMode="auto">
          <a:xfrm>
            <a:off x="5429256" y="2643182"/>
            <a:ext cx="3500462" cy="3571876"/>
          </a:xfrm>
          <a:prstGeom prst="rect">
            <a:avLst/>
          </a:prstGeom>
          <a:noFill/>
          <a:ln w="9525">
            <a:noFill/>
            <a:miter lim="800000"/>
            <a:headEnd/>
            <a:tailEnd/>
          </a:ln>
        </p:spPr>
      </p:pic>
    </p:spTree>
  </p:cSld>
  <p:clrMapOvr>
    <a:masterClrMapping/>
  </p:clrMapOvr>
  <p:transition/>
</p:sld>
</file>

<file path=ppt/slides/slide1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rgbClr val="4DEAF2"/>
          </a:solidFill>
          <a:ln>
            <a:solidFill>
              <a:schemeClr val="accent4">
                <a:lumMod val="20000"/>
                <a:lumOff val="80000"/>
              </a:schemeClr>
            </a:solidFill>
          </a:ln>
        </p:spPr>
        <p:txBody>
          <a:bodyPr>
            <a:normAutofit fontScale="90000"/>
          </a:bodyPr>
          <a:lstStyle/>
          <a:p>
            <a:r>
              <a:rPr lang="es-ES" b="1" i="1" dirty="0" smtClean="0"/>
              <a:t>MUNICIPIO DE SAN JOSE DE URE</a:t>
            </a:r>
            <a:r>
              <a:rPr lang="es-AR" b="1" i="1" dirty="0" smtClean="0"/>
              <a:t/>
            </a:r>
            <a:br>
              <a:rPr lang="es-AR" b="1" i="1" dirty="0" smtClean="0"/>
            </a:br>
            <a:endParaRPr lang="es-AR" b="1" i="1" dirty="0"/>
          </a:p>
        </p:txBody>
      </p:sp>
      <p:sp>
        <p:nvSpPr>
          <p:cNvPr id="3" name="2 Marcador de contenido"/>
          <p:cNvSpPr>
            <a:spLocks noGrp="1"/>
          </p:cNvSpPr>
          <p:nvPr>
            <p:ph idx="1"/>
          </p:nvPr>
        </p:nvSpPr>
        <p:spPr>
          <a:xfrm>
            <a:off x="457200" y="1600200"/>
            <a:ext cx="8229600" cy="5043510"/>
          </a:xfrm>
        </p:spPr>
        <p:txBody>
          <a:bodyPr>
            <a:normAutofit fontScale="85000" lnSpcReduction="20000"/>
          </a:bodyPr>
          <a:lstStyle/>
          <a:p>
            <a:r>
              <a:rPr lang="es-ES" sz="1500" b="1" i="1" dirty="0" smtClean="0"/>
              <a:t>No llegó La Asamblea no tuvo en cuenta la petición hecha por el alcalde de Puerto Libertador, Mario Carrascal </a:t>
            </a:r>
            <a:r>
              <a:rPr lang="es-ES" sz="1500" b="1" i="1" dirty="0" err="1" smtClean="0"/>
              <a:t>Náder</a:t>
            </a:r>
            <a:r>
              <a:rPr lang="es-ES" sz="1500" b="1" i="1" dirty="0" smtClean="0"/>
              <a:t>, quien reclamaba unas veredas.</a:t>
            </a:r>
            <a:endParaRPr lang="es-AR" sz="1500" b="1" i="1" dirty="0" smtClean="0"/>
          </a:p>
          <a:p>
            <a:r>
              <a:rPr lang="es-ES" sz="1500" b="1" i="1" dirty="0" smtClean="0"/>
              <a:t>Montería. Los límites del municipio de San José de </a:t>
            </a:r>
            <a:r>
              <a:rPr lang="es-ES" sz="1500" b="1" i="1" dirty="0" err="1" smtClean="0"/>
              <a:t>Uré</a:t>
            </a:r>
            <a:r>
              <a:rPr lang="es-ES" sz="1500" b="1" i="1" dirty="0" smtClean="0"/>
              <a:t> quedarán tal y como fueron aprobados en la ordenanza que los modificó el año anterior.</a:t>
            </a:r>
            <a:br>
              <a:rPr lang="es-ES" sz="1500" b="1" i="1" dirty="0" smtClean="0"/>
            </a:br>
            <a:r>
              <a:rPr lang="es-ES" sz="1500" b="1" i="1" dirty="0" smtClean="0"/>
              <a:t>La Asamblea de Córdoba aprobó ayer en segundo debate el proyecto de ordenanza que busca definir el mapa de San José de </a:t>
            </a:r>
            <a:r>
              <a:rPr lang="es-ES" sz="1500" b="1" i="1" dirty="0" err="1" smtClean="0"/>
              <a:t>Uré</a:t>
            </a:r>
            <a:r>
              <a:rPr lang="es-ES" sz="1500" b="1" i="1" dirty="0" smtClean="0"/>
              <a:t>, con los límites que se habían establecido y no se tuvo en cuenta entonces el reclamo hecho por el alcalde de Puerto Libertador, Mario Carrascal </a:t>
            </a:r>
            <a:r>
              <a:rPr lang="es-ES" sz="1500" b="1" i="1" dirty="0" err="1" smtClean="0"/>
              <a:t>Náder</a:t>
            </a:r>
            <a:r>
              <a:rPr lang="es-ES" sz="1500" b="1" i="1" dirty="0" smtClean="0"/>
              <a:t>.</a:t>
            </a:r>
            <a:endParaRPr lang="es-AR" sz="1500" b="1" i="1" dirty="0" smtClean="0"/>
          </a:p>
          <a:p>
            <a:r>
              <a:rPr lang="es-ES" sz="1500" b="1" i="1" dirty="0" smtClean="0"/>
              <a:t>Los diputados señalaron que no se podía tener en cuenta la petición del mandatario, por varias razones: la primera de ellas  es que el proyecto de ordenanza no era para revisar o cambiar límites, sino para reafirmarlos y confirmar el mapa del municipio. </a:t>
            </a:r>
            <a:br>
              <a:rPr lang="es-ES" sz="1500" b="1" i="1" dirty="0" smtClean="0"/>
            </a:br>
            <a:r>
              <a:rPr lang="es-ES" sz="1500" b="1" i="1" dirty="0" smtClean="0"/>
              <a:t>El segundo es que la petición llegó a destiempo, pues en los debates de creación y modificación de los límites de </a:t>
            </a:r>
            <a:r>
              <a:rPr lang="es-ES" sz="1500" b="1" i="1" dirty="0" err="1" smtClean="0"/>
              <a:t>Uré</a:t>
            </a:r>
            <a:r>
              <a:rPr lang="es-ES" sz="1500" b="1" i="1" dirty="0" smtClean="0"/>
              <a:t> se hicieron hace casi un año y ningún funcionario de la Alcaldía de Puerto Libertador se hizo presente para debatir el tema.</a:t>
            </a:r>
            <a:br>
              <a:rPr lang="es-ES" sz="1500" b="1" i="1" dirty="0" smtClean="0"/>
            </a:br>
            <a:r>
              <a:rPr lang="es-ES" sz="1500" b="1" i="1" dirty="0" smtClean="0"/>
              <a:t>Así las cosas, las veredas El Alto de las Flores, Bocas de la Cristalina, La Cristalina, Quebrada Nueva, </a:t>
            </a:r>
            <a:r>
              <a:rPr lang="es-ES" sz="1500" b="1" i="1" dirty="0" err="1" smtClean="0"/>
              <a:t>Quebradona</a:t>
            </a:r>
            <a:r>
              <a:rPr lang="es-ES" sz="1500" b="1" i="1" dirty="0" smtClean="0"/>
              <a:t>, San Antonio, La Danta y Viernes Santo, que según Mario Carrascal </a:t>
            </a:r>
            <a:r>
              <a:rPr lang="es-ES" sz="1500" b="1" i="1" dirty="0" err="1" smtClean="0"/>
              <a:t>Náder</a:t>
            </a:r>
            <a:r>
              <a:rPr lang="es-ES" sz="1500" b="1" i="1" dirty="0" smtClean="0"/>
              <a:t> pertenecen a Puerto Libertador, serán de San José de </a:t>
            </a:r>
            <a:r>
              <a:rPr lang="es-ES" sz="1500" b="1" i="1" dirty="0" err="1" smtClean="0"/>
              <a:t>Uré</a:t>
            </a:r>
            <a:r>
              <a:rPr lang="es-ES" sz="1500" b="1" i="1" dirty="0" smtClean="0"/>
              <a:t>.</a:t>
            </a:r>
            <a:endParaRPr lang="es-AR" sz="1500" b="1" i="1" dirty="0" smtClean="0"/>
          </a:p>
          <a:p>
            <a:r>
              <a:rPr lang="es-ES" sz="1500" b="1" i="1" dirty="0" smtClean="0"/>
              <a:t>Hizo el lobby</a:t>
            </a:r>
            <a:br>
              <a:rPr lang="es-ES" sz="1500" b="1" i="1" dirty="0" smtClean="0"/>
            </a:br>
            <a:r>
              <a:rPr lang="es-ES" sz="1500" b="1" i="1" dirty="0" smtClean="0"/>
              <a:t>El alcalde de San José de </a:t>
            </a:r>
            <a:r>
              <a:rPr lang="es-ES" sz="1500" b="1" i="1" dirty="0" err="1" smtClean="0"/>
              <a:t>Uré</a:t>
            </a:r>
            <a:r>
              <a:rPr lang="es-ES" sz="1500" b="1" i="1" dirty="0" smtClean="0"/>
              <a:t>, Vladimir Londoño </a:t>
            </a:r>
            <a:r>
              <a:rPr lang="es-ES" sz="1500" b="1" i="1" dirty="0" err="1" smtClean="0"/>
              <a:t>Zulbarán</a:t>
            </a:r>
            <a:r>
              <a:rPr lang="es-ES" sz="1500" b="1" i="1" dirty="0" smtClean="0"/>
              <a:t>, estuvo ayer en la Asamblea de Córdoba haciendo el lobby necesario para que el proyecto no fuera modificado.</a:t>
            </a:r>
            <a:br>
              <a:rPr lang="es-ES" sz="1500" b="1" i="1" dirty="0" smtClean="0"/>
            </a:br>
            <a:r>
              <a:rPr lang="es-ES" sz="1500" b="1" i="1" dirty="0" smtClean="0"/>
              <a:t>Recalcó además que esta ordenanza se hace necesaria para que el Instituto Geográfico Agustín </a:t>
            </a:r>
            <a:r>
              <a:rPr lang="es-ES" sz="1500" b="1" i="1" dirty="0" err="1" smtClean="0"/>
              <a:t>Codazzi</a:t>
            </a:r>
            <a:r>
              <a:rPr lang="es-ES" sz="1500" b="1" i="1" dirty="0" smtClean="0"/>
              <a:t> les pueda entregar el mapa oficial del municipio y así el Departamento Nacional de Planeación les gire los recursos del Sistema General de Participaciones.</a:t>
            </a:r>
            <a:endParaRPr lang="es-AR" sz="1500" b="1" i="1" dirty="0" smtClean="0"/>
          </a:p>
          <a:p>
            <a:r>
              <a:rPr lang="es-ES" sz="1500" b="1" i="1" dirty="0" smtClean="0"/>
              <a:t/>
            </a:r>
            <a:br>
              <a:rPr lang="es-ES" sz="1500" b="1" i="1" dirty="0" smtClean="0"/>
            </a:br>
            <a:r>
              <a:rPr lang="es-ES" sz="1500" b="1" i="1" dirty="0" smtClean="0"/>
              <a:t>El alcalde de Puerto Libertador, quien le había dicho a algunos diputados  que estaría defendiendo su territorio ayer en la Duma no apareció y por ello el debate no se calentó.</a:t>
            </a:r>
            <a:endParaRPr lang="es-AR" sz="1500" b="1" i="1" dirty="0" smtClean="0"/>
          </a:p>
          <a:p>
            <a:r>
              <a:rPr lang="es-ES" sz="1500" b="1" i="1" dirty="0" smtClean="0"/>
              <a:t> </a:t>
            </a:r>
            <a:endParaRPr lang="es-AR" sz="1500" b="1" i="1" dirty="0" smtClean="0"/>
          </a:p>
          <a:p>
            <a:r>
              <a:rPr lang="es-ES" sz="1500" b="1" i="1" dirty="0" smtClean="0"/>
              <a:t> </a:t>
            </a:r>
            <a:endParaRPr lang="es-AR" sz="1500" b="1" i="1" dirty="0" smtClean="0"/>
          </a:p>
          <a:p>
            <a:endParaRPr lang="es-AR" sz="1100" b="1" i="1" dirty="0"/>
          </a:p>
        </p:txBody>
      </p:sp>
    </p:spTree>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857224" y="857232"/>
            <a:ext cx="7772400" cy="1470025"/>
          </a:xfrm>
          <a:solidFill>
            <a:srgbClr val="00B050"/>
          </a:solidFill>
        </p:spPr>
        <p:txBody>
          <a:bodyPr/>
          <a:lstStyle/>
          <a:p>
            <a:r>
              <a:rPr lang="es-ES_tradnl" dirty="0" smtClean="0"/>
              <a:t>ECOLOGIA	DE  AYAPEL</a:t>
            </a:r>
            <a:endParaRPr lang="es-ES_tradnl" dirty="0"/>
          </a:p>
        </p:txBody>
      </p:sp>
      <p:sp>
        <p:nvSpPr>
          <p:cNvPr id="3" name="2 Subtítulo"/>
          <p:cNvSpPr>
            <a:spLocks noGrp="1"/>
          </p:cNvSpPr>
          <p:nvPr>
            <p:ph type="subTitle" idx="1"/>
          </p:nvPr>
        </p:nvSpPr>
        <p:spPr>
          <a:xfrm>
            <a:off x="1357290" y="2714620"/>
            <a:ext cx="6400800" cy="2614634"/>
          </a:xfrm>
        </p:spPr>
        <p:txBody>
          <a:bodyPr>
            <a:normAutofit fontScale="62500" lnSpcReduction="20000"/>
          </a:bodyPr>
          <a:lstStyle/>
          <a:p>
            <a:r>
              <a:rPr lang="es-ES" dirty="0" smtClean="0"/>
              <a:t>Al igual que las otras poblaciones del Río San Jorge, este municipio esta rodeado de Ciénagas, destacándose la de </a:t>
            </a:r>
            <a:r>
              <a:rPr lang="es-ES" dirty="0" err="1" smtClean="0"/>
              <a:t>Ayapel</a:t>
            </a:r>
            <a:r>
              <a:rPr lang="es-ES" dirty="0" smtClean="0"/>
              <a:t> -, la mayor reserva </a:t>
            </a:r>
            <a:r>
              <a:rPr lang="es-ES" dirty="0" err="1" smtClean="0"/>
              <a:t>hidrobiológica</a:t>
            </a:r>
            <a:r>
              <a:rPr lang="es-ES" dirty="0" smtClean="0"/>
              <a:t> de Córdoba con 40.000 hectáreas-, que cuenta con un hermoso entorno natural y rica fauna, donde se practican deportes náuticos existiendo en sus alrededores confortables y bellas casas de recreo; igualmente es un destacado centro arqueológico. En algunas de las ciénagas cercanas se encuentran todavía ejemplares de manatí (vaca de agua), cetáceo actualmente en peligro de extinción.</a:t>
            </a:r>
            <a:endParaRPr lang="es-ES_tradnl" dirty="0"/>
          </a:p>
        </p:txBody>
      </p:sp>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571472" y="500042"/>
            <a:ext cx="7772400" cy="1470025"/>
          </a:xfrm>
          <a:solidFill>
            <a:srgbClr val="00B050"/>
          </a:solidFill>
        </p:spPr>
        <p:txBody>
          <a:bodyPr/>
          <a:lstStyle/>
          <a:p>
            <a:r>
              <a:rPr lang="es-ES_tradnl" dirty="0" smtClean="0"/>
              <a:t>ECONOMIA</a:t>
            </a:r>
            <a:endParaRPr lang="es-ES_tradnl" dirty="0"/>
          </a:p>
        </p:txBody>
      </p:sp>
      <p:sp>
        <p:nvSpPr>
          <p:cNvPr id="3" name="2 Subtítulo"/>
          <p:cNvSpPr>
            <a:spLocks noGrp="1"/>
          </p:cNvSpPr>
          <p:nvPr>
            <p:ph type="subTitle" idx="1"/>
          </p:nvPr>
        </p:nvSpPr>
        <p:spPr>
          <a:xfrm>
            <a:off x="1357290" y="2643182"/>
            <a:ext cx="6400800" cy="3214710"/>
          </a:xfrm>
        </p:spPr>
        <p:txBody>
          <a:bodyPr>
            <a:normAutofit fontScale="70000" lnSpcReduction="20000"/>
          </a:bodyPr>
          <a:lstStyle/>
          <a:p>
            <a:r>
              <a:rPr lang="es-ES" dirty="0" smtClean="0">
                <a:solidFill>
                  <a:schemeClr val="tx1"/>
                </a:solidFill>
              </a:rPr>
              <a:t>El cultivo del arroz en las tierras bajas y la extracción maderera en la sierra son las actividades económicas de importancia. El departamento de Córdoba construyó la carretera que une a </a:t>
            </a:r>
            <a:r>
              <a:rPr lang="es-ES" dirty="0" err="1" smtClean="0">
                <a:solidFill>
                  <a:schemeClr val="tx1"/>
                </a:solidFill>
              </a:rPr>
              <a:t>Ayapel</a:t>
            </a:r>
            <a:r>
              <a:rPr lang="es-ES" dirty="0" smtClean="0">
                <a:solidFill>
                  <a:schemeClr val="tx1"/>
                </a:solidFill>
              </a:rPr>
              <a:t> con la Troncal. En el Cedro de Playas Blancas, frente a </a:t>
            </a:r>
            <a:r>
              <a:rPr lang="es-ES" dirty="0" err="1" smtClean="0">
                <a:solidFill>
                  <a:schemeClr val="tx1"/>
                </a:solidFill>
              </a:rPr>
              <a:t>Ayapel</a:t>
            </a:r>
            <a:r>
              <a:rPr lang="es-ES" dirty="0" smtClean="0">
                <a:solidFill>
                  <a:schemeClr val="tx1"/>
                </a:solidFill>
              </a:rPr>
              <a:t> existen </a:t>
            </a:r>
            <a:r>
              <a:rPr lang="es-ES" dirty="0" err="1" smtClean="0">
                <a:solidFill>
                  <a:schemeClr val="tx1"/>
                </a:solidFill>
              </a:rPr>
              <a:t>descascaradoras</a:t>
            </a:r>
            <a:r>
              <a:rPr lang="es-ES" dirty="0" smtClean="0">
                <a:solidFill>
                  <a:schemeClr val="tx1"/>
                </a:solidFill>
              </a:rPr>
              <a:t> de arroz y se mantiene activo el comercio con la región del bajo Cauca. La pesca de bagre pintado y </a:t>
            </a:r>
            <a:r>
              <a:rPr lang="es-ES" dirty="0" err="1" smtClean="0">
                <a:solidFill>
                  <a:schemeClr val="tx1"/>
                </a:solidFill>
              </a:rPr>
              <a:t>bocachico</a:t>
            </a:r>
            <a:r>
              <a:rPr lang="es-ES" dirty="0" smtClean="0">
                <a:solidFill>
                  <a:schemeClr val="tx1"/>
                </a:solidFill>
              </a:rPr>
              <a:t>, antaño generosa, se ha visto mermada por el envenenamiento de mercurio debido a la explotación aurífera irregular</a:t>
            </a:r>
            <a:endParaRPr lang="es-ES_tradnl" dirty="0">
              <a:solidFill>
                <a:schemeClr val="tx1"/>
              </a:solidFill>
            </a:endParaRPr>
          </a:p>
        </p:txBody>
      </p:sp>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714348" y="571480"/>
            <a:ext cx="7772400" cy="1470025"/>
          </a:xfrm>
          <a:solidFill>
            <a:srgbClr val="FFFF00"/>
          </a:solidFill>
        </p:spPr>
        <p:txBody>
          <a:bodyPr/>
          <a:lstStyle/>
          <a:p>
            <a:r>
              <a:rPr lang="es-ES_tradnl" dirty="0" smtClean="0"/>
              <a:t>MUNICIPIO  DE  BUENAVISTA</a:t>
            </a:r>
            <a:endParaRPr lang="es-ES_tradnl" dirty="0"/>
          </a:p>
        </p:txBody>
      </p:sp>
      <p:sp>
        <p:nvSpPr>
          <p:cNvPr id="3" name="2 Subtítulo"/>
          <p:cNvSpPr>
            <a:spLocks noGrp="1"/>
          </p:cNvSpPr>
          <p:nvPr>
            <p:ph type="subTitle" idx="1"/>
          </p:nvPr>
        </p:nvSpPr>
        <p:spPr>
          <a:xfrm>
            <a:off x="1285852" y="2357430"/>
            <a:ext cx="6400800" cy="2500330"/>
          </a:xfrm>
        </p:spPr>
        <p:txBody>
          <a:bodyPr>
            <a:normAutofit fontScale="85000" lnSpcReduction="20000"/>
          </a:bodyPr>
          <a:lstStyle/>
          <a:p>
            <a:r>
              <a:rPr lang="es-ES" b="1" dirty="0" smtClean="0">
                <a:solidFill>
                  <a:schemeClr val="tx1"/>
                </a:solidFill>
              </a:rPr>
              <a:t>Nombre del municipio:</a:t>
            </a:r>
            <a:r>
              <a:rPr lang="es-ES" dirty="0" smtClean="0">
                <a:solidFill>
                  <a:schemeClr val="tx1"/>
                </a:solidFill>
              </a:rPr>
              <a:t> Buenavista</a:t>
            </a:r>
            <a:endParaRPr lang="es-ES_tradnl" dirty="0" smtClean="0">
              <a:solidFill>
                <a:schemeClr val="tx1"/>
              </a:solidFill>
            </a:endParaRPr>
          </a:p>
          <a:p>
            <a:r>
              <a:rPr lang="es-ES" b="1" dirty="0" smtClean="0">
                <a:solidFill>
                  <a:schemeClr val="tx1"/>
                </a:solidFill>
              </a:rPr>
              <a:t>NIT:</a:t>
            </a:r>
            <a:r>
              <a:rPr lang="es-ES" dirty="0" smtClean="0">
                <a:solidFill>
                  <a:schemeClr val="tx1"/>
                </a:solidFill>
              </a:rPr>
              <a:t> 800.096.739-8</a:t>
            </a:r>
            <a:endParaRPr lang="es-ES_tradnl" dirty="0" smtClean="0">
              <a:solidFill>
                <a:schemeClr val="tx1"/>
              </a:solidFill>
            </a:endParaRPr>
          </a:p>
          <a:p>
            <a:r>
              <a:rPr lang="es-ES" b="1" dirty="0" smtClean="0">
                <a:solidFill>
                  <a:schemeClr val="tx1"/>
                </a:solidFill>
              </a:rPr>
              <a:t>Código </a:t>
            </a:r>
            <a:r>
              <a:rPr lang="es-ES" b="1" dirty="0" err="1" smtClean="0">
                <a:solidFill>
                  <a:schemeClr val="tx1"/>
                </a:solidFill>
              </a:rPr>
              <a:t>Dane</a:t>
            </a:r>
            <a:r>
              <a:rPr lang="es-ES" b="1" dirty="0" smtClean="0">
                <a:solidFill>
                  <a:schemeClr val="tx1"/>
                </a:solidFill>
              </a:rPr>
              <a:t>:</a:t>
            </a:r>
            <a:r>
              <a:rPr lang="es-ES" dirty="0" smtClean="0">
                <a:solidFill>
                  <a:schemeClr val="tx1"/>
                </a:solidFill>
              </a:rPr>
              <a:t> 23079</a:t>
            </a:r>
            <a:endParaRPr lang="es-ES_tradnl" dirty="0" smtClean="0">
              <a:solidFill>
                <a:schemeClr val="tx1"/>
              </a:solidFill>
            </a:endParaRPr>
          </a:p>
          <a:p>
            <a:r>
              <a:rPr lang="es-ES" b="1" dirty="0" smtClean="0">
                <a:solidFill>
                  <a:schemeClr val="tx1"/>
                </a:solidFill>
              </a:rPr>
              <a:t>Gentilicio:</a:t>
            </a:r>
            <a:r>
              <a:rPr lang="es-ES" dirty="0" smtClean="0">
                <a:solidFill>
                  <a:schemeClr val="tx1"/>
                </a:solidFill>
              </a:rPr>
              <a:t> </a:t>
            </a:r>
            <a:r>
              <a:rPr lang="es-ES" dirty="0" err="1" smtClean="0">
                <a:solidFill>
                  <a:schemeClr val="tx1"/>
                </a:solidFill>
              </a:rPr>
              <a:t>Buenavistero</a:t>
            </a:r>
            <a:endParaRPr lang="es-ES_tradnl" dirty="0" smtClean="0">
              <a:solidFill>
                <a:schemeClr val="tx1"/>
              </a:solidFill>
            </a:endParaRPr>
          </a:p>
          <a:p>
            <a:r>
              <a:rPr lang="es-ES" b="1" dirty="0" smtClean="0">
                <a:solidFill>
                  <a:schemeClr val="tx1"/>
                </a:solidFill>
              </a:rPr>
              <a:t>Otros nombres que ha recibido el municipio</a:t>
            </a:r>
            <a:endParaRPr lang="es-ES_tradnl" dirty="0">
              <a:solidFill>
                <a:schemeClr val="tx1"/>
              </a:solidFill>
            </a:endParaRPr>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1000100" y="142852"/>
            <a:ext cx="7072362" cy="714380"/>
          </a:xfrm>
          <a:solidFill>
            <a:srgbClr val="1DB341"/>
          </a:solidFill>
        </p:spPr>
        <p:style>
          <a:lnRef idx="3">
            <a:schemeClr val="lt1"/>
          </a:lnRef>
          <a:fillRef idx="1">
            <a:schemeClr val="accent3"/>
          </a:fillRef>
          <a:effectRef idx="1">
            <a:schemeClr val="accent3"/>
          </a:effectRef>
          <a:fontRef idx="minor">
            <a:schemeClr val="lt1"/>
          </a:fontRef>
        </p:style>
        <p:txBody>
          <a:bodyPr>
            <a:normAutofit fontScale="90000"/>
          </a:bodyPr>
          <a:lstStyle/>
          <a:p>
            <a:r>
              <a:rPr lang="es-ES_tradnl" dirty="0" smtClean="0"/>
              <a:t>DEPARTAMENTO DE  CORDOBA</a:t>
            </a:r>
            <a:endParaRPr lang="es-ES_tradnl" dirty="0"/>
          </a:p>
        </p:txBody>
      </p:sp>
      <p:sp>
        <p:nvSpPr>
          <p:cNvPr id="3" name="2 Subtítulo"/>
          <p:cNvSpPr>
            <a:spLocks noGrp="1"/>
          </p:cNvSpPr>
          <p:nvPr>
            <p:ph type="subTitle" idx="1"/>
          </p:nvPr>
        </p:nvSpPr>
        <p:spPr>
          <a:xfrm>
            <a:off x="214282" y="1142984"/>
            <a:ext cx="1857356" cy="571504"/>
          </a:xfrm>
          <a:noFill/>
        </p:spPr>
        <p:txBody>
          <a:bodyPr>
            <a:noAutofit/>
          </a:bodyPr>
          <a:lstStyle/>
          <a:p>
            <a:r>
              <a:rPr lang="es-ES_tradnl" sz="2800" dirty="0" smtClean="0">
                <a:solidFill>
                  <a:schemeClr val="tx1"/>
                </a:solidFill>
              </a:rPr>
              <a:t>SIMBOLOS</a:t>
            </a:r>
            <a:endParaRPr lang="es-ES_tradnl" sz="2800" dirty="0">
              <a:solidFill>
                <a:schemeClr val="tx1"/>
              </a:solidFill>
            </a:endParaRPr>
          </a:p>
        </p:txBody>
      </p:sp>
      <p:sp>
        <p:nvSpPr>
          <p:cNvPr id="9" name="8 CuadroTexto"/>
          <p:cNvSpPr txBox="1"/>
          <p:nvPr/>
        </p:nvSpPr>
        <p:spPr>
          <a:xfrm>
            <a:off x="285720" y="1714488"/>
            <a:ext cx="1428760" cy="369332"/>
          </a:xfrm>
          <a:prstGeom prst="rect">
            <a:avLst/>
          </a:prstGeom>
          <a:solidFill>
            <a:srgbClr val="FF0000"/>
          </a:solidFill>
        </p:spPr>
        <p:txBody>
          <a:bodyPr wrap="square" rtlCol="0">
            <a:spAutoFit/>
          </a:bodyPr>
          <a:lstStyle/>
          <a:p>
            <a:r>
              <a:rPr lang="es-ES_tradnl" dirty="0" smtClean="0"/>
              <a:t>BANDERA</a:t>
            </a:r>
            <a:endParaRPr lang="es-ES_tradnl" dirty="0"/>
          </a:p>
        </p:txBody>
      </p:sp>
      <p:sp>
        <p:nvSpPr>
          <p:cNvPr id="11" name="10 CuadroTexto"/>
          <p:cNvSpPr txBox="1"/>
          <p:nvPr/>
        </p:nvSpPr>
        <p:spPr>
          <a:xfrm>
            <a:off x="357158" y="2786058"/>
            <a:ext cx="1214446" cy="369332"/>
          </a:xfrm>
          <a:prstGeom prst="rect">
            <a:avLst/>
          </a:prstGeom>
          <a:solidFill>
            <a:srgbClr val="3333FF"/>
          </a:solidFill>
        </p:spPr>
        <p:txBody>
          <a:bodyPr wrap="square" rtlCol="0">
            <a:spAutoFit/>
          </a:bodyPr>
          <a:lstStyle/>
          <a:p>
            <a:r>
              <a:rPr lang="es-ES_tradnl" dirty="0" smtClean="0"/>
              <a:t>HIMNO</a:t>
            </a:r>
            <a:endParaRPr lang="es-ES_tradnl" dirty="0"/>
          </a:p>
        </p:txBody>
      </p:sp>
      <p:sp>
        <p:nvSpPr>
          <p:cNvPr id="14" name="13 CuadroTexto"/>
          <p:cNvSpPr txBox="1"/>
          <p:nvPr/>
        </p:nvSpPr>
        <p:spPr>
          <a:xfrm>
            <a:off x="428596" y="2214554"/>
            <a:ext cx="1000132" cy="369332"/>
          </a:xfrm>
          <a:prstGeom prst="rect">
            <a:avLst/>
          </a:prstGeom>
          <a:solidFill>
            <a:srgbClr val="FFFF00"/>
          </a:solidFill>
        </p:spPr>
        <p:txBody>
          <a:bodyPr wrap="square" rtlCol="0">
            <a:spAutoFit/>
          </a:bodyPr>
          <a:lstStyle/>
          <a:p>
            <a:r>
              <a:rPr lang="es-ES_tradnl" dirty="0" smtClean="0"/>
              <a:t>ESCUDO</a:t>
            </a:r>
            <a:endParaRPr lang="es-ES_tradnl" dirty="0"/>
          </a:p>
        </p:txBody>
      </p:sp>
      <p:sp>
        <p:nvSpPr>
          <p:cNvPr id="15" name="14 CuadroTexto"/>
          <p:cNvSpPr txBox="1"/>
          <p:nvPr/>
        </p:nvSpPr>
        <p:spPr>
          <a:xfrm>
            <a:off x="7286644" y="1214422"/>
            <a:ext cx="1571636" cy="523220"/>
          </a:xfrm>
          <a:prstGeom prst="rect">
            <a:avLst/>
          </a:prstGeom>
          <a:solidFill>
            <a:srgbClr val="D60093"/>
          </a:solidFill>
        </p:spPr>
        <p:txBody>
          <a:bodyPr wrap="square" rtlCol="0">
            <a:spAutoFit/>
          </a:bodyPr>
          <a:lstStyle/>
          <a:p>
            <a:r>
              <a:rPr lang="es-ES_tradnl" sz="2800" dirty="0" smtClean="0"/>
              <a:t>HISTORIA</a:t>
            </a:r>
            <a:endParaRPr lang="es-ES_tradnl" sz="2800" dirty="0"/>
          </a:p>
        </p:txBody>
      </p:sp>
      <p:sp>
        <p:nvSpPr>
          <p:cNvPr id="16" name="15 CuadroTexto"/>
          <p:cNvSpPr txBox="1"/>
          <p:nvPr/>
        </p:nvSpPr>
        <p:spPr>
          <a:xfrm>
            <a:off x="7143768" y="2071678"/>
            <a:ext cx="1785918" cy="369332"/>
          </a:xfrm>
          <a:prstGeom prst="rect">
            <a:avLst/>
          </a:prstGeom>
          <a:solidFill>
            <a:srgbClr val="7030A0"/>
          </a:solidFill>
        </p:spPr>
        <p:txBody>
          <a:bodyPr wrap="square" rtlCol="0">
            <a:spAutoFit/>
          </a:bodyPr>
          <a:lstStyle/>
          <a:p>
            <a:r>
              <a:rPr lang="es-ES_tradnl" dirty="0" smtClean="0"/>
              <a:t>4.1 GEOGAFIA</a:t>
            </a:r>
            <a:endParaRPr lang="es-ES_tradnl" dirty="0"/>
          </a:p>
        </p:txBody>
      </p:sp>
      <p:sp>
        <p:nvSpPr>
          <p:cNvPr id="17" name="16 CuadroTexto"/>
          <p:cNvSpPr txBox="1"/>
          <p:nvPr/>
        </p:nvSpPr>
        <p:spPr>
          <a:xfrm>
            <a:off x="7358082" y="2643182"/>
            <a:ext cx="1285884" cy="369332"/>
          </a:xfrm>
          <a:prstGeom prst="rect">
            <a:avLst/>
          </a:prstGeom>
          <a:solidFill>
            <a:srgbClr val="33CC33"/>
          </a:solidFill>
        </p:spPr>
        <p:txBody>
          <a:bodyPr wrap="square" rtlCol="0">
            <a:spAutoFit/>
          </a:bodyPr>
          <a:lstStyle/>
          <a:p>
            <a:r>
              <a:rPr lang="es-ES_tradnl" dirty="0" smtClean="0"/>
              <a:t>4.2 CLIMA</a:t>
            </a:r>
            <a:endParaRPr lang="es-ES_tradnl" dirty="0"/>
          </a:p>
        </p:txBody>
      </p:sp>
      <p:sp>
        <p:nvSpPr>
          <p:cNvPr id="18" name="17 CuadroTexto"/>
          <p:cNvSpPr txBox="1"/>
          <p:nvPr/>
        </p:nvSpPr>
        <p:spPr>
          <a:xfrm>
            <a:off x="6929454" y="3143248"/>
            <a:ext cx="2000232" cy="369332"/>
          </a:xfrm>
          <a:prstGeom prst="rect">
            <a:avLst/>
          </a:prstGeom>
          <a:solidFill>
            <a:schemeClr val="accent6">
              <a:lumMod val="75000"/>
            </a:schemeClr>
          </a:solidFill>
        </p:spPr>
        <p:txBody>
          <a:bodyPr wrap="square" rtlCol="0">
            <a:spAutoFit/>
          </a:bodyPr>
          <a:lstStyle/>
          <a:p>
            <a:r>
              <a:rPr lang="es-ES_tradnl" dirty="0" smtClean="0"/>
              <a:t>4.3 AGRICULTURA</a:t>
            </a:r>
            <a:endParaRPr lang="es-ES_tradnl" dirty="0"/>
          </a:p>
        </p:txBody>
      </p:sp>
      <p:sp>
        <p:nvSpPr>
          <p:cNvPr id="13" name="12 CuadroTexto"/>
          <p:cNvSpPr txBox="1"/>
          <p:nvPr/>
        </p:nvSpPr>
        <p:spPr>
          <a:xfrm>
            <a:off x="9286908" y="1214422"/>
            <a:ext cx="71439" cy="369332"/>
          </a:xfrm>
          <a:prstGeom prst="rect">
            <a:avLst/>
          </a:prstGeom>
          <a:solidFill>
            <a:schemeClr val="tx2">
              <a:lumMod val="40000"/>
              <a:lumOff val="60000"/>
            </a:schemeClr>
          </a:solidFill>
        </p:spPr>
        <p:txBody>
          <a:bodyPr wrap="square" rtlCol="0">
            <a:spAutoFit/>
          </a:bodyPr>
          <a:lstStyle/>
          <a:p>
            <a:endParaRPr lang="es-ES_tradnl" dirty="0"/>
          </a:p>
        </p:txBody>
      </p:sp>
      <p:pic>
        <p:nvPicPr>
          <p:cNvPr id="1026" name="Picture 2"/>
          <p:cNvPicPr>
            <a:picLocks noChangeAspect="1" noChangeArrowheads="1"/>
          </p:cNvPicPr>
          <p:nvPr/>
        </p:nvPicPr>
        <p:blipFill>
          <a:blip r:embed="rId2"/>
          <a:srcRect/>
          <a:stretch>
            <a:fillRect/>
          </a:stretch>
        </p:blipFill>
        <p:spPr bwMode="auto">
          <a:xfrm>
            <a:off x="2214546" y="861926"/>
            <a:ext cx="4714908" cy="5796033"/>
          </a:xfrm>
          <a:prstGeom prst="rect">
            <a:avLst/>
          </a:prstGeom>
          <a:noFill/>
          <a:ln w="9525">
            <a:noFill/>
            <a:miter lim="800000"/>
            <a:headEnd/>
            <a:tailEnd/>
          </a:ln>
          <a:effectLst/>
        </p:spPr>
      </p:pic>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6858016" y="3571877"/>
            <a:ext cx="1785950" cy="714379"/>
          </a:xfrm>
        </p:spPr>
        <p:txBody>
          <a:bodyPr>
            <a:normAutofit/>
          </a:bodyPr>
          <a:lstStyle/>
          <a:p>
            <a:r>
              <a:rPr lang="es-ES_tradnl" sz="2800" b="1" dirty="0" smtClean="0"/>
              <a:t>escudo</a:t>
            </a:r>
            <a:endParaRPr lang="es-ES_tradnl" sz="2800" b="1" dirty="0"/>
          </a:p>
        </p:txBody>
      </p:sp>
      <p:sp>
        <p:nvSpPr>
          <p:cNvPr id="3" name="2 Subtítulo"/>
          <p:cNvSpPr>
            <a:spLocks noGrp="1"/>
          </p:cNvSpPr>
          <p:nvPr>
            <p:ph type="subTitle" idx="1"/>
          </p:nvPr>
        </p:nvSpPr>
        <p:spPr>
          <a:xfrm flipH="1">
            <a:off x="428596" y="428604"/>
            <a:ext cx="7715304" cy="857256"/>
          </a:xfrm>
          <a:solidFill>
            <a:srgbClr val="FFFF00"/>
          </a:solidFill>
        </p:spPr>
        <p:txBody>
          <a:bodyPr>
            <a:normAutofit/>
          </a:bodyPr>
          <a:lstStyle/>
          <a:p>
            <a:r>
              <a:rPr lang="es-ES_tradnl" dirty="0" smtClean="0">
                <a:solidFill>
                  <a:schemeClr val="tx1"/>
                </a:solidFill>
              </a:rPr>
              <a:t>SIMBOLOS  PATRIOS   DE  BUENAVISTA</a:t>
            </a:r>
            <a:endParaRPr lang="es-ES_tradnl" dirty="0">
              <a:solidFill>
                <a:schemeClr val="tx1"/>
              </a:solidFill>
            </a:endParaRPr>
          </a:p>
        </p:txBody>
      </p:sp>
      <p:pic>
        <p:nvPicPr>
          <p:cNvPr id="4" name="3 Imagen" descr="Escudo de Buenavista">
            <a:hlinkClick r:id="rId2" tgtFrame="_blank" tooltip="&quot;Ver escudo del tamaño original&quot;"/>
          </p:cNvPr>
          <p:cNvPicPr/>
          <p:nvPr/>
        </p:nvPicPr>
        <p:blipFill>
          <a:blip r:embed="rId3"/>
          <a:srcRect/>
          <a:stretch>
            <a:fillRect/>
          </a:stretch>
        </p:blipFill>
        <p:spPr bwMode="auto">
          <a:xfrm>
            <a:off x="7000892" y="1500174"/>
            <a:ext cx="1714512" cy="2071702"/>
          </a:xfrm>
          <a:prstGeom prst="rect">
            <a:avLst/>
          </a:prstGeom>
          <a:noFill/>
          <a:ln w="9525">
            <a:noFill/>
            <a:miter lim="800000"/>
            <a:headEnd/>
            <a:tailEnd/>
          </a:ln>
        </p:spPr>
      </p:pic>
      <p:pic>
        <p:nvPicPr>
          <p:cNvPr id="6" name="5 Imagen" descr="Bandera de Buenavista">
            <a:hlinkClick r:id="rId4" tgtFrame="_blank" tooltip="&quot;Ver bandera de mayor tamaño&quot;"/>
          </p:cNvPr>
          <p:cNvPicPr/>
          <p:nvPr/>
        </p:nvPicPr>
        <p:blipFill>
          <a:blip r:embed="rId5"/>
          <a:srcRect/>
          <a:stretch>
            <a:fillRect/>
          </a:stretch>
        </p:blipFill>
        <p:spPr bwMode="auto">
          <a:xfrm>
            <a:off x="6572264" y="4429132"/>
            <a:ext cx="2166946" cy="1371606"/>
          </a:xfrm>
          <a:prstGeom prst="rect">
            <a:avLst/>
          </a:prstGeom>
          <a:noFill/>
          <a:ln w="9525">
            <a:noFill/>
            <a:miter lim="800000"/>
            <a:headEnd/>
            <a:tailEnd/>
          </a:ln>
        </p:spPr>
      </p:pic>
      <p:sp>
        <p:nvSpPr>
          <p:cNvPr id="7" name="6 Rectángulo"/>
          <p:cNvSpPr/>
          <p:nvPr/>
        </p:nvSpPr>
        <p:spPr>
          <a:xfrm>
            <a:off x="6858016" y="6143644"/>
            <a:ext cx="1562121" cy="461665"/>
          </a:xfrm>
          <a:prstGeom prst="rect">
            <a:avLst/>
          </a:prstGeom>
        </p:spPr>
        <p:txBody>
          <a:bodyPr wrap="square">
            <a:spAutoFit/>
          </a:bodyPr>
          <a:lstStyle/>
          <a:p>
            <a:r>
              <a:rPr lang="es-ES" sz="2400" b="1" dirty="0" smtClean="0"/>
              <a:t>Bandera</a:t>
            </a:r>
            <a:endParaRPr lang="es-ES_tradnl" sz="2400" b="1" dirty="0"/>
          </a:p>
        </p:txBody>
      </p:sp>
      <p:sp>
        <p:nvSpPr>
          <p:cNvPr id="8" name="7 Rectángulo"/>
          <p:cNvSpPr/>
          <p:nvPr/>
        </p:nvSpPr>
        <p:spPr>
          <a:xfrm>
            <a:off x="1214414" y="1571612"/>
            <a:ext cx="821059" cy="369332"/>
          </a:xfrm>
          <a:prstGeom prst="rect">
            <a:avLst/>
          </a:prstGeom>
        </p:spPr>
        <p:txBody>
          <a:bodyPr wrap="none">
            <a:spAutoFit/>
          </a:bodyPr>
          <a:lstStyle/>
          <a:p>
            <a:r>
              <a:rPr lang="es-ES" b="1" dirty="0" smtClean="0"/>
              <a:t>Himno</a:t>
            </a:r>
            <a:endParaRPr lang="es-ES_tradnl" b="1" dirty="0"/>
          </a:p>
        </p:txBody>
      </p:sp>
      <p:sp>
        <p:nvSpPr>
          <p:cNvPr id="9" name="8 Rectángulo"/>
          <p:cNvSpPr/>
          <p:nvPr/>
        </p:nvSpPr>
        <p:spPr>
          <a:xfrm>
            <a:off x="500034" y="2214554"/>
            <a:ext cx="4572000" cy="1754326"/>
          </a:xfrm>
          <a:prstGeom prst="rect">
            <a:avLst/>
          </a:prstGeom>
        </p:spPr>
        <p:txBody>
          <a:bodyPr>
            <a:spAutoFit/>
          </a:bodyPr>
          <a:lstStyle/>
          <a:p>
            <a:r>
              <a:rPr lang="es-ES" dirty="0" smtClean="0">
                <a:solidFill>
                  <a:srgbClr val="0000FF"/>
                </a:solidFill>
              </a:rPr>
              <a:t>CORO</a:t>
            </a:r>
            <a:br>
              <a:rPr lang="es-ES" dirty="0" smtClean="0">
                <a:solidFill>
                  <a:srgbClr val="0000FF"/>
                </a:solidFill>
              </a:rPr>
            </a:br>
            <a:r>
              <a:rPr lang="es-ES" dirty="0" smtClean="0">
                <a:solidFill>
                  <a:srgbClr val="0000FF"/>
                </a:solidFill>
              </a:rPr>
              <a:t/>
            </a:r>
            <a:br>
              <a:rPr lang="es-ES" dirty="0" smtClean="0">
                <a:solidFill>
                  <a:srgbClr val="0000FF"/>
                </a:solidFill>
              </a:rPr>
            </a:br>
            <a:r>
              <a:rPr lang="es-ES" dirty="0" smtClean="0">
                <a:solidFill>
                  <a:srgbClr val="0000FF"/>
                </a:solidFill>
              </a:rPr>
              <a:t>Cantemos alegres un himno de paz</a:t>
            </a:r>
            <a:br>
              <a:rPr lang="es-ES" dirty="0" smtClean="0">
                <a:solidFill>
                  <a:srgbClr val="0000FF"/>
                </a:solidFill>
              </a:rPr>
            </a:br>
            <a:r>
              <a:rPr lang="es-ES" dirty="0" smtClean="0">
                <a:solidFill>
                  <a:srgbClr val="0000FF"/>
                </a:solidFill>
              </a:rPr>
              <a:t>a Buenavista la tierra ideal</a:t>
            </a:r>
            <a:br>
              <a:rPr lang="es-ES" dirty="0" smtClean="0">
                <a:solidFill>
                  <a:srgbClr val="0000FF"/>
                </a:solidFill>
              </a:rPr>
            </a:br>
            <a:r>
              <a:rPr lang="es-ES" dirty="0" smtClean="0">
                <a:solidFill>
                  <a:srgbClr val="0000FF"/>
                </a:solidFill>
              </a:rPr>
              <a:t>donde tus hijos unidos por siempre,</a:t>
            </a:r>
            <a:br>
              <a:rPr lang="es-ES" dirty="0" smtClean="0">
                <a:solidFill>
                  <a:srgbClr val="0000FF"/>
                </a:solidFill>
              </a:rPr>
            </a:br>
            <a:r>
              <a:rPr lang="es-ES" dirty="0" smtClean="0">
                <a:solidFill>
                  <a:srgbClr val="0000FF"/>
                </a:solidFill>
              </a:rPr>
              <a:t>te brindan cariño con sinceridad</a:t>
            </a:r>
            <a:endParaRPr lang="es-ES_tradnl" dirty="0">
              <a:solidFill>
                <a:srgbClr val="0000FF"/>
              </a:solidFill>
            </a:endParaRPr>
          </a:p>
        </p:txBody>
      </p:sp>
      <p:sp>
        <p:nvSpPr>
          <p:cNvPr id="10" name="9 Rectángulo"/>
          <p:cNvSpPr/>
          <p:nvPr/>
        </p:nvSpPr>
        <p:spPr>
          <a:xfrm>
            <a:off x="357158" y="3714752"/>
            <a:ext cx="4572000" cy="1754326"/>
          </a:xfrm>
          <a:prstGeom prst="rect">
            <a:avLst/>
          </a:prstGeom>
        </p:spPr>
        <p:txBody>
          <a:bodyPr>
            <a:spAutoFit/>
          </a:bodyPr>
          <a:lstStyle/>
          <a:p>
            <a:r>
              <a:rPr lang="es-ES" dirty="0" smtClean="0"/>
              <a:t>I</a:t>
            </a:r>
            <a:br>
              <a:rPr lang="es-ES" dirty="0" smtClean="0"/>
            </a:br>
            <a:r>
              <a:rPr lang="es-ES" dirty="0" smtClean="0"/>
              <a:t/>
            </a:r>
            <a:br>
              <a:rPr lang="es-ES" dirty="0" smtClean="0"/>
            </a:br>
            <a:r>
              <a:rPr lang="es-ES" dirty="0" smtClean="0">
                <a:solidFill>
                  <a:srgbClr val="3333FF"/>
                </a:solidFill>
              </a:rPr>
              <a:t>A nuestra bandera que ondea ampliamente</a:t>
            </a:r>
            <a:br>
              <a:rPr lang="es-ES" dirty="0" smtClean="0">
                <a:solidFill>
                  <a:srgbClr val="3333FF"/>
                </a:solidFill>
              </a:rPr>
            </a:br>
            <a:r>
              <a:rPr lang="es-ES" dirty="0" smtClean="0">
                <a:solidFill>
                  <a:srgbClr val="3333FF"/>
                </a:solidFill>
              </a:rPr>
              <a:t>con un sol ardiente candente de luz,</a:t>
            </a:r>
            <a:br>
              <a:rPr lang="es-ES" dirty="0" smtClean="0">
                <a:solidFill>
                  <a:srgbClr val="3333FF"/>
                </a:solidFill>
              </a:rPr>
            </a:br>
            <a:r>
              <a:rPr lang="es-ES" dirty="0" smtClean="0">
                <a:solidFill>
                  <a:srgbClr val="3333FF"/>
                </a:solidFill>
              </a:rPr>
              <a:t>la paloma blanca en tono de paz,</a:t>
            </a:r>
            <a:br>
              <a:rPr lang="es-ES" dirty="0" smtClean="0">
                <a:solidFill>
                  <a:srgbClr val="3333FF"/>
                </a:solidFill>
              </a:rPr>
            </a:br>
            <a:r>
              <a:rPr lang="es-ES" dirty="0" smtClean="0">
                <a:solidFill>
                  <a:srgbClr val="3333FF"/>
                </a:solidFill>
              </a:rPr>
              <a:t>encarna en tus hijos un mismo ideal.</a:t>
            </a:r>
            <a:endParaRPr lang="es-ES_tradnl" dirty="0">
              <a:solidFill>
                <a:srgbClr val="3333FF"/>
              </a:solidFill>
            </a:endParaRPr>
          </a:p>
        </p:txBody>
      </p:sp>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714348" y="428604"/>
            <a:ext cx="7772400" cy="1470025"/>
          </a:xfrm>
          <a:solidFill>
            <a:srgbClr val="FFFF00"/>
          </a:solidFill>
        </p:spPr>
        <p:txBody>
          <a:bodyPr/>
          <a:lstStyle/>
          <a:p>
            <a:r>
              <a:rPr lang="es-ES_tradnl" dirty="0" smtClean="0"/>
              <a:t>HISTORIA DE  BUENAVISTA  </a:t>
            </a:r>
            <a:endParaRPr lang="es-ES_tradnl" dirty="0"/>
          </a:p>
        </p:txBody>
      </p:sp>
      <p:sp>
        <p:nvSpPr>
          <p:cNvPr id="3" name="2 Subtítulo"/>
          <p:cNvSpPr>
            <a:spLocks noGrp="1"/>
          </p:cNvSpPr>
          <p:nvPr>
            <p:ph type="subTitle" idx="1"/>
          </p:nvPr>
        </p:nvSpPr>
        <p:spPr>
          <a:xfrm>
            <a:off x="785786" y="2285992"/>
            <a:ext cx="7429552" cy="4357718"/>
          </a:xfrm>
        </p:spPr>
        <p:txBody>
          <a:bodyPr>
            <a:noAutofit/>
          </a:bodyPr>
          <a:lstStyle/>
          <a:p>
            <a:r>
              <a:rPr lang="es-ES" sz="1600" b="1" dirty="0" smtClean="0">
                <a:solidFill>
                  <a:schemeClr val="tx1"/>
                </a:solidFill>
              </a:rPr>
              <a:t>Reseña histórica:</a:t>
            </a:r>
            <a:r>
              <a:rPr lang="es-ES" sz="1600" dirty="0" smtClean="0">
                <a:solidFill>
                  <a:schemeClr val="tx1"/>
                </a:solidFill>
              </a:rPr>
              <a:t/>
            </a:r>
            <a:br>
              <a:rPr lang="es-ES" sz="1600" dirty="0" smtClean="0">
                <a:solidFill>
                  <a:schemeClr val="tx1"/>
                </a:solidFill>
              </a:rPr>
            </a:br>
            <a:r>
              <a:rPr lang="es-ES" sz="1600" dirty="0" smtClean="0">
                <a:solidFill>
                  <a:schemeClr val="tx1"/>
                </a:solidFill>
              </a:rPr>
              <a:t>El municipio de Buenavista como base poblacional se remonta a la época de los indígenas, en la zona tuvo asiento una comunidad perteneciente a la gran familia Caribe. A la llegada de los conquistadores españoles el litoral fue inicialmente reconocido por Rodrigo de Bastidas en 1501, quien arribó a la Bahía de </a:t>
            </a:r>
            <a:r>
              <a:rPr lang="es-ES" sz="1600" dirty="0" err="1" smtClean="0">
                <a:solidFill>
                  <a:schemeClr val="tx1"/>
                </a:solidFill>
              </a:rPr>
              <a:t>Cispatá</a:t>
            </a:r>
            <a:r>
              <a:rPr lang="es-ES" sz="1600" dirty="0" smtClean="0">
                <a:solidFill>
                  <a:schemeClr val="tx1"/>
                </a:solidFill>
              </a:rPr>
              <a:t> y descubrió las bocas del río </a:t>
            </a:r>
            <a:r>
              <a:rPr lang="es-ES" sz="1600" dirty="0" err="1" smtClean="0">
                <a:solidFill>
                  <a:schemeClr val="tx1"/>
                </a:solidFill>
              </a:rPr>
              <a:t>Sinú</a:t>
            </a:r>
            <a:r>
              <a:rPr lang="es-ES" sz="1600" dirty="0" smtClean="0">
                <a:solidFill>
                  <a:schemeClr val="tx1"/>
                </a:solidFill>
              </a:rPr>
              <a:t> y las islas Fuerte y tortuguilla; posteriormente llegaron Alonso de Ojeda, Francisco Pizarro y Martín Fernández de </a:t>
            </a:r>
            <a:r>
              <a:rPr lang="es-ES" sz="1600" dirty="0" err="1" smtClean="0">
                <a:solidFill>
                  <a:schemeClr val="tx1"/>
                </a:solidFill>
              </a:rPr>
              <a:t>Encizo</a:t>
            </a:r>
            <a:r>
              <a:rPr lang="es-ES" sz="1600" dirty="0" smtClean="0">
                <a:solidFill>
                  <a:schemeClr val="tx1"/>
                </a:solidFill>
              </a:rPr>
              <a:t>, quien se internó en el río </a:t>
            </a:r>
            <a:r>
              <a:rPr lang="es-ES" sz="1600" dirty="0" err="1" smtClean="0">
                <a:solidFill>
                  <a:schemeClr val="tx1"/>
                </a:solidFill>
              </a:rPr>
              <a:t>Sinú</a:t>
            </a:r>
            <a:r>
              <a:rPr lang="es-ES" sz="1600" dirty="0" smtClean="0">
                <a:solidFill>
                  <a:schemeClr val="tx1"/>
                </a:solidFill>
              </a:rPr>
              <a:t> en búsqueda de riqueza; llevando al incremento poblacional con la aparición del mestizaje quienes se organizaron desde 1776.</a:t>
            </a:r>
            <a:br>
              <a:rPr lang="es-ES" sz="1600" dirty="0" smtClean="0">
                <a:solidFill>
                  <a:schemeClr val="tx1"/>
                </a:solidFill>
              </a:rPr>
            </a:br>
            <a:r>
              <a:rPr lang="es-ES" sz="1600" dirty="0" smtClean="0">
                <a:solidFill>
                  <a:schemeClr val="tx1"/>
                </a:solidFill>
              </a:rPr>
              <a:t>En la segunda mitad del siglo XVIII una expedición a cargo de Antonio de la Torre y Miranda reordenó la localización de algunas poblaciones. </a:t>
            </a:r>
            <a:br>
              <a:rPr lang="es-ES" sz="1600" dirty="0" smtClean="0">
                <a:solidFill>
                  <a:schemeClr val="tx1"/>
                </a:solidFill>
              </a:rPr>
            </a:br>
            <a:r>
              <a:rPr lang="es-ES" sz="1600" dirty="0" smtClean="0">
                <a:solidFill>
                  <a:schemeClr val="tx1"/>
                </a:solidFill>
              </a:rPr>
              <a:t>Durante la colonia, Córdoba perteneció a la Gobernación de Cartagena, luego de la independencia formó parte de la provincia de Cartagena, en 1821 del departamento del Magdalena y posteriormente retorno a la provincia de Cartagena (1831); en 1857 retorno al estado federal hasta que se crea definitivamente el departamento de Córdoba en 1886. </a:t>
            </a:r>
            <a:br>
              <a:rPr lang="es-ES" sz="1600" dirty="0" smtClean="0">
                <a:solidFill>
                  <a:schemeClr val="tx1"/>
                </a:solidFill>
              </a:rPr>
            </a:br>
            <a:r>
              <a:rPr lang="es-ES" sz="1600" dirty="0" smtClean="0">
                <a:solidFill>
                  <a:schemeClr val="tx1"/>
                </a:solidFill>
              </a:rPr>
              <a:t>Conocer los antecedentes del municipio de Buenavista nos llevan en la recuperación de datos a determinar que el Corregimiento de Tierra Santa existe desde 1776 </a:t>
            </a:r>
            <a:endParaRPr lang="es-ES_tradnl" sz="1600" dirty="0">
              <a:solidFill>
                <a:schemeClr val="tx1"/>
              </a:solidFill>
            </a:endParaRPr>
          </a:p>
        </p:txBody>
      </p:sp>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714348" y="285728"/>
            <a:ext cx="7772400" cy="1470025"/>
          </a:xfrm>
          <a:solidFill>
            <a:srgbClr val="FFFF00"/>
          </a:solidFill>
        </p:spPr>
        <p:txBody>
          <a:bodyPr/>
          <a:lstStyle/>
          <a:p>
            <a:r>
              <a:rPr lang="es-ES_tradnl" dirty="0" smtClean="0"/>
              <a:t>ECOLOGIA</a:t>
            </a:r>
            <a:endParaRPr lang="es-ES_tradnl" dirty="0"/>
          </a:p>
        </p:txBody>
      </p:sp>
      <p:sp>
        <p:nvSpPr>
          <p:cNvPr id="3" name="2 Subtítulo"/>
          <p:cNvSpPr>
            <a:spLocks noGrp="1"/>
          </p:cNvSpPr>
          <p:nvPr>
            <p:ph type="subTitle" idx="1"/>
          </p:nvPr>
        </p:nvSpPr>
        <p:spPr>
          <a:xfrm>
            <a:off x="642910" y="2214554"/>
            <a:ext cx="8001056" cy="4286280"/>
          </a:xfrm>
        </p:spPr>
        <p:txBody>
          <a:bodyPr>
            <a:normAutofit fontScale="55000" lnSpcReduction="20000"/>
          </a:bodyPr>
          <a:lstStyle/>
          <a:p>
            <a:r>
              <a:rPr lang="es-ES" sz="3300" dirty="0" smtClean="0">
                <a:solidFill>
                  <a:schemeClr val="tx1"/>
                </a:solidFill>
              </a:rPr>
              <a:t>PRINCIPALES CUENCAS Y MICRO CUENCAS DEL MUNICIPIO:</a:t>
            </a:r>
            <a:br>
              <a:rPr lang="es-ES" sz="3300" dirty="0" smtClean="0">
                <a:solidFill>
                  <a:schemeClr val="tx1"/>
                </a:solidFill>
              </a:rPr>
            </a:br>
            <a:r>
              <a:rPr lang="es-ES" sz="3300" dirty="0" smtClean="0">
                <a:solidFill>
                  <a:schemeClr val="tx1"/>
                </a:solidFill>
              </a:rPr>
              <a:t/>
            </a:r>
            <a:br>
              <a:rPr lang="es-ES" sz="3300" dirty="0" smtClean="0">
                <a:solidFill>
                  <a:schemeClr val="tx1"/>
                </a:solidFill>
              </a:rPr>
            </a:br>
            <a:r>
              <a:rPr lang="es-ES" sz="3300" dirty="0" smtClean="0">
                <a:solidFill>
                  <a:schemeClr val="tx1"/>
                </a:solidFill>
              </a:rPr>
              <a:t>Caño Los </a:t>
            </a:r>
            <a:r>
              <a:rPr lang="es-ES" sz="3300" dirty="0" err="1" smtClean="0">
                <a:solidFill>
                  <a:schemeClr val="tx1"/>
                </a:solidFill>
              </a:rPr>
              <a:t>Zambitos</a:t>
            </a:r>
            <a:r>
              <a:rPr lang="es-ES" sz="3300" dirty="0" smtClean="0">
                <a:solidFill>
                  <a:schemeClr val="tx1"/>
                </a:solidFill>
              </a:rPr>
              <a:t>, Quebrada Mala Noche. Esta </a:t>
            </a:r>
            <a:r>
              <a:rPr lang="es-ES" sz="3300" dirty="0" err="1" smtClean="0">
                <a:solidFill>
                  <a:schemeClr val="tx1"/>
                </a:solidFill>
              </a:rPr>
              <a:t>subcuenca</a:t>
            </a:r>
            <a:r>
              <a:rPr lang="es-ES" sz="3300" dirty="0" smtClean="0">
                <a:solidFill>
                  <a:schemeClr val="tx1"/>
                </a:solidFill>
              </a:rPr>
              <a:t> tiene un área aproximada de 115.6 Km2 que jurisdiccionalmente pertenece a este municipio, distribuida en la </a:t>
            </a:r>
            <a:r>
              <a:rPr lang="es-ES" sz="3300" dirty="0" err="1" smtClean="0">
                <a:solidFill>
                  <a:schemeClr val="tx1"/>
                </a:solidFill>
              </a:rPr>
              <a:t>microcuenca</a:t>
            </a:r>
            <a:r>
              <a:rPr lang="es-ES" sz="3300" dirty="0" smtClean="0">
                <a:solidFill>
                  <a:schemeClr val="tx1"/>
                </a:solidFill>
              </a:rPr>
              <a:t> Caño Los </a:t>
            </a:r>
            <a:r>
              <a:rPr lang="es-ES" sz="3300" dirty="0" err="1" smtClean="0">
                <a:solidFill>
                  <a:schemeClr val="tx1"/>
                </a:solidFill>
              </a:rPr>
              <a:t>Zambitos</a:t>
            </a:r>
            <a:r>
              <a:rPr lang="es-ES" sz="3300" dirty="0" smtClean="0">
                <a:solidFill>
                  <a:schemeClr val="tx1"/>
                </a:solidFill>
              </a:rPr>
              <a:t> con un área de 35.6 Km2 y quebrada Mala Noche con un área de 80 Km.</a:t>
            </a:r>
            <a:br>
              <a:rPr lang="es-ES" sz="3300" dirty="0" smtClean="0">
                <a:solidFill>
                  <a:schemeClr val="tx1"/>
                </a:solidFill>
              </a:rPr>
            </a:br>
            <a:r>
              <a:rPr lang="es-ES" sz="3300" dirty="0" smtClean="0">
                <a:solidFill>
                  <a:schemeClr val="tx1"/>
                </a:solidFill>
              </a:rPr>
              <a:t>Quebrada Los Zambos y Ciénaga Los Cerpas. Jurisdiccionalmente pertenece a Buenavista con un área de 342.5 Km2, distribuidos en la </a:t>
            </a:r>
            <a:r>
              <a:rPr lang="es-ES" sz="3300" dirty="0" err="1" smtClean="0">
                <a:solidFill>
                  <a:schemeClr val="tx1"/>
                </a:solidFill>
              </a:rPr>
              <a:t>microcuenca</a:t>
            </a:r>
            <a:r>
              <a:rPr lang="es-ES" sz="3300" dirty="0" smtClean="0">
                <a:solidFill>
                  <a:schemeClr val="tx1"/>
                </a:solidFill>
              </a:rPr>
              <a:t> Caño Los Zambos con un área de 240 Km. y los caños Armadillo y Bagres con un área de</a:t>
            </a:r>
            <a:br>
              <a:rPr lang="es-ES" sz="3300" dirty="0" smtClean="0">
                <a:solidFill>
                  <a:schemeClr val="tx1"/>
                </a:solidFill>
              </a:rPr>
            </a:br>
            <a:r>
              <a:rPr lang="es-ES" sz="3300" dirty="0" smtClean="0">
                <a:solidFill>
                  <a:schemeClr val="tx1"/>
                </a:solidFill>
              </a:rPr>
              <a:t>102.5 Km2 .</a:t>
            </a:r>
            <a:br>
              <a:rPr lang="es-ES" sz="3300" dirty="0" smtClean="0">
                <a:solidFill>
                  <a:schemeClr val="tx1"/>
                </a:solidFill>
              </a:rPr>
            </a:br>
            <a:r>
              <a:rPr lang="es-ES" sz="3300" dirty="0" smtClean="0">
                <a:solidFill>
                  <a:schemeClr val="tx1"/>
                </a:solidFill>
              </a:rPr>
              <a:t>Quebrada Macho y Ciénaga El </a:t>
            </a:r>
            <a:r>
              <a:rPr lang="es-ES" sz="3300" dirty="0" err="1" smtClean="0">
                <a:solidFill>
                  <a:schemeClr val="tx1"/>
                </a:solidFill>
              </a:rPr>
              <a:t>Arcial</a:t>
            </a:r>
            <a:r>
              <a:rPr lang="es-ES" sz="3300" dirty="0" smtClean="0">
                <a:solidFill>
                  <a:schemeClr val="tx1"/>
                </a:solidFill>
              </a:rPr>
              <a:t>. Jurisdiccionalmente pertenece a Buenavista y Pueblo Nuevo y ocupa un área de 123.9 Km., aproximadamente.</a:t>
            </a:r>
            <a:br>
              <a:rPr lang="es-ES" sz="3300" dirty="0" smtClean="0">
                <a:solidFill>
                  <a:schemeClr val="tx1"/>
                </a:solidFill>
              </a:rPr>
            </a:br>
            <a:r>
              <a:rPr lang="es-ES" sz="3300" dirty="0" smtClean="0">
                <a:solidFill>
                  <a:schemeClr val="tx1"/>
                </a:solidFill>
              </a:rPr>
              <a:t>Caño Carate, Ciénaga El Porro. Jurisdiccionalmente se localizan en Buenavista, Planeta Rica y Pueblo Nuevo con un área de 1148 Km2 distribuidos en las </a:t>
            </a:r>
            <a:r>
              <a:rPr lang="es-ES" sz="3300" dirty="0" err="1" smtClean="0">
                <a:solidFill>
                  <a:schemeClr val="tx1"/>
                </a:solidFill>
              </a:rPr>
              <a:t>microcuencas</a:t>
            </a:r>
            <a:r>
              <a:rPr lang="es-ES" sz="3300" dirty="0" smtClean="0">
                <a:solidFill>
                  <a:schemeClr val="tx1"/>
                </a:solidFill>
              </a:rPr>
              <a:t> Arroyo Hondo con un área de 95 Km., Arroyo de </a:t>
            </a:r>
            <a:r>
              <a:rPr lang="es-ES" sz="3300" dirty="0" err="1" smtClean="0">
                <a:solidFill>
                  <a:schemeClr val="tx1"/>
                </a:solidFill>
              </a:rPr>
              <a:t>Godin</a:t>
            </a:r>
            <a:r>
              <a:rPr lang="es-ES" sz="3300" dirty="0" smtClean="0">
                <a:solidFill>
                  <a:schemeClr val="tx1"/>
                </a:solidFill>
              </a:rPr>
              <a:t> con un área de 210.5 Km2 y Arroyo Arena con un área de 728 Km2. El área que le corresponde a Buenavista es de 114.5 Km2 y otras áreas que representan 115.5 Km2 como son el Arroyo Las Brujas, Quebrada Los Loros, Arroyo del Oso, Quebrada Los Colorados, entre otros.</a:t>
            </a:r>
            <a:endParaRPr lang="es-ES_tradnl" sz="3300" dirty="0" smtClean="0">
              <a:solidFill>
                <a:schemeClr val="tx1"/>
              </a:solidFill>
            </a:endParaRPr>
          </a:p>
          <a:p>
            <a:endParaRPr lang="es-ES_tradnl" dirty="0"/>
          </a:p>
        </p:txBody>
      </p:sp>
    </p:spTree>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857224" y="571480"/>
            <a:ext cx="7772400" cy="1000108"/>
          </a:xfrm>
          <a:solidFill>
            <a:srgbClr val="FFFF00"/>
          </a:solidFill>
        </p:spPr>
        <p:txBody>
          <a:bodyPr/>
          <a:lstStyle/>
          <a:p>
            <a:r>
              <a:rPr lang="es-ES_tradnl" dirty="0" smtClean="0"/>
              <a:t>ECONOMIA</a:t>
            </a:r>
            <a:endParaRPr lang="es-ES_tradnl" dirty="0"/>
          </a:p>
        </p:txBody>
      </p:sp>
      <p:sp>
        <p:nvSpPr>
          <p:cNvPr id="3" name="2 Subtítulo"/>
          <p:cNvSpPr>
            <a:spLocks noGrp="1"/>
          </p:cNvSpPr>
          <p:nvPr>
            <p:ph type="subTitle" idx="1"/>
          </p:nvPr>
        </p:nvSpPr>
        <p:spPr>
          <a:xfrm>
            <a:off x="357158" y="1857364"/>
            <a:ext cx="8429684" cy="4429156"/>
          </a:xfrm>
        </p:spPr>
        <p:txBody>
          <a:bodyPr>
            <a:normAutofit fontScale="85000" lnSpcReduction="20000"/>
          </a:bodyPr>
          <a:lstStyle/>
          <a:p>
            <a:r>
              <a:rPr lang="es-ES" dirty="0" smtClean="0">
                <a:solidFill>
                  <a:schemeClr val="tx1"/>
                </a:solidFill>
              </a:rPr>
              <a:t>El principal renglón de la economía </a:t>
            </a:r>
            <a:r>
              <a:rPr lang="es-ES" dirty="0" err="1" smtClean="0">
                <a:solidFill>
                  <a:schemeClr val="tx1"/>
                </a:solidFill>
              </a:rPr>
              <a:t>buenavistera</a:t>
            </a:r>
            <a:r>
              <a:rPr lang="es-ES" dirty="0" smtClean="0">
                <a:solidFill>
                  <a:schemeClr val="tx1"/>
                </a:solidFill>
              </a:rPr>
              <a:t> es la ganadería, existiendo en toda la </a:t>
            </a:r>
            <a:r>
              <a:rPr lang="es-ES" dirty="0" err="1" smtClean="0">
                <a:solidFill>
                  <a:schemeClr val="tx1"/>
                </a:solidFill>
              </a:rPr>
              <a:t>regoón</a:t>
            </a:r>
            <a:r>
              <a:rPr lang="es-ES" dirty="0" smtClean="0">
                <a:solidFill>
                  <a:schemeClr val="tx1"/>
                </a:solidFill>
              </a:rPr>
              <a:t> pequeñas, medianas y grandes haciendas, destinadas a la cría, producción lechera y engorde en grandes proporciones que son despachados hacia el interior del país.</a:t>
            </a:r>
            <a:br>
              <a:rPr lang="es-ES" dirty="0" smtClean="0">
                <a:solidFill>
                  <a:schemeClr val="tx1"/>
                </a:solidFill>
              </a:rPr>
            </a:br>
            <a:r>
              <a:rPr lang="es-ES" dirty="0" smtClean="0">
                <a:solidFill>
                  <a:schemeClr val="tx1"/>
                </a:solidFill>
              </a:rPr>
              <a:t/>
            </a:r>
            <a:br>
              <a:rPr lang="es-ES" dirty="0" smtClean="0">
                <a:solidFill>
                  <a:schemeClr val="tx1"/>
                </a:solidFill>
              </a:rPr>
            </a:br>
            <a:r>
              <a:rPr lang="es-ES" dirty="0" smtClean="0">
                <a:solidFill>
                  <a:schemeClr val="tx1"/>
                </a:solidFill>
              </a:rPr>
              <a:t>Además, estas empresas ganaderas brindan trabajo a personas del municipio, empleándolas como peones, cuidanderos y administradores.</a:t>
            </a:r>
            <a:br>
              <a:rPr lang="es-ES" dirty="0" smtClean="0">
                <a:solidFill>
                  <a:schemeClr val="tx1"/>
                </a:solidFill>
              </a:rPr>
            </a:br>
            <a:r>
              <a:rPr lang="es-ES" dirty="0" smtClean="0">
                <a:solidFill>
                  <a:schemeClr val="tx1"/>
                </a:solidFill>
              </a:rPr>
              <a:t/>
            </a:r>
            <a:br>
              <a:rPr lang="es-ES" dirty="0" smtClean="0">
                <a:solidFill>
                  <a:schemeClr val="tx1"/>
                </a:solidFill>
              </a:rPr>
            </a:br>
            <a:r>
              <a:rPr lang="es-ES" dirty="0" smtClean="0">
                <a:solidFill>
                  <a:schemeClr val="tx1"/>
                </a:solidFill>
              </a:rPr>
              <a:t>Podemos mencionar también, que se realiza la cría de cerdos y carneros, productos de gran demanda en la Costa Atlántica.</a:t>
            </a:r>
            <a:endParaRPr lang="es-ES_tradnl" dirty="0" smtClean="0">
              <a:solidFill>
                <a:schemeClr val="tx1"/>
              </a:solidFill>
            </a:endParaRPr>
          </a:p>
          <a:p>
            <a:endParaRPr lang="es-ES_tradnl" dirty="0"/>
          </a:p>
        </p:txBody>
      </p:sp>
    </p:spTree>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785786" y="285728"/>
            <a:ext cx="7772400" cy="1000131"/>
          </a:xfrm>
          <a:solidFill>
            <a:schemeClr val="accent2"/>
          </a:solidFill>
        </p:spPr>
        <p:txBody>
          <a:bodyPr>
            <a:normAutofit fontScale="90000"/>
          </a:bodyPr>
          <a:lstStyle/>
          <a:p>
            <a:r>
              <a:rPr lang="es-ES" dirty="0" smtClean="0"/>
              <a:t>MUNICIPIO DE CANALETE</a:t>
            </a:r>
            <a:r>
              <a:rPr lang="es-ES_tradnl" dirty="0" smtClean="0"/>
              <a:t/>
            </a:r>
            <a:br>
              <a:rPr lang="es-ES_tradnl" dirty="0" smtClean="0"/>
            </a:br>
            <a:endParaRPr lang="es-ES_tradnl" dirty="0"/>
          </a:p>
        </p:txBody>
      </p:sp>
      <p:sp>
        <p:nvSpPr>
          <p:cNvPr id="3" name="2 Subtítulo"/>
          <p:cNvSpPr>
            <a:spLocks noGrp="1"/>
          </p:cNvSpPr>
          <p:nvPr>
            <p:ph type="subTitle" idx="1"/>
          </p:nvPr>
        </p:nvSpPr>
        <p:spPr>
          <a:xfrm>
            <a:off x="571472" y="1714488"/>
            <a:ext cx="8001056" cy="4357718"/>
          </a:xfrm>
        </p:spPr>
        <p:txBody>
          <a:bodyPr/>
          <a:lstStyle/>
          <a:p>
            <a:r>
              <a:rPr lang="es-ES" b="1" dirty="0" smtClean="0">
                <a:solidFill>
                  <a:schemeClr val="tx1"/>
                </a:solidFill>
              </a:rPr>
              <a:t>Nombre del municipio:</a:t>
            </a:r>
            <a:r>
              <a:rPr lang="es-ES" dirty="0" smtClean="0">
                <a:solidFill>
                  <a:schemeClr val="tx1"/>
                </a:solidFill>
              </a:rPr>
              <a:t> San </a:t>
            </a:r>
            <a:r>
              <a:rPr lang="es-ES" dirty="0" err="1" smtClean="0">
                <a:solidFill>
                  <a:schemeClr val="tx1"/>
                </a:solidFill>
              </a:rPr>
              <a:t>Jose</a:t>
            </a:r>
            <a:r>
              <a:rPr lang="es-ES" dirty="0" smtClean="0">
                <a:solidFill>
                  <a:schemeClr val="tx1"/>
                </a:solidFill>
              </a:rPr>
              <a:t> de Canalete</a:t>
            </a:r>
            <a:endParaRPr lang="es-ES_tradnl" dirty="0" smtClean="0">
              <a:solidFill>
                <a:schemeClr val="tx1"/>
              </a:solidFill>
            </a:endParaRPr>
          </a:p>
          <a:p>
            <a:r>
              <a:rPr lang="es-ES" b="1" dirty="0" smtClean="0">
                <a:solidFill>
                  <a:schemeClr val="tx1"/>
                </a:solidFill>
              </a:rPr>
              <a:t>NIT:</a:t>
            </a:r>
            <a:r>
              <a:rPr lang="es-ES" dirty="0" smtClean="0">
                <a:solidFill>
                  <a:schemeClr val="tx1"/>
                </a:solidFill>
              </a:rPr>
              <a:t> 800'096.740-6</a:t>
            </a:r>
            <a:endParaRPr lang="es-ES_tradnl" dirty="0" smtClean="0">
              <a:solidFill>
                <a:schemeClr val="tx1"/>
              </a:solidFill>
            </a:endParaRPr>
          </a:p>
          <a:p>
            <a:r>
              <a:rPr lang="es-ES" b="1" dirty="0" smtClean="0">
                <a:solidFill>
                  <a:schemeClr val="tx1"/>
                </a:solidFill>
              </a:rPr>
              <a:t>Código </a:t>
            </a:r>
            <a:r>
              <a:rPr lang="es-ES" b="1" dirty="0" err="1" smtClean="0">
                <a:solidFill>
                  <a:schemeClr val="tx1"/>
                </a:solidFill>
              </a:rPr>
              <a:t>Dane</a:t>
            </a:r>
            <a:r>
              <a:rPr lang="es-ES" b="1" dirty="0" smtClean="0">
                <a:solidFill>
                  <a:schemeClr val="tx1"/>
                </a:solidFill>
              </a:rPr>
              <a:t>:</a:t>
            </a:r>
            <a:r>
              <a:rPr lang="es-ES" dirty="0" smtClean="0">
                <a:solidFill>
                  <a:schemeClr val="tx1"/>
                </a:solidFill>
              </a:rPr>
              <a:t> 23090</a:t>
            </a:r>
            <a:endParaRPr lang="es-ES_tradnl" dirty="0" smtClean="0">
              <a:solidFill>
                <a:schemeClr val="tx1"/>
              </a:solidFill>
            </a:endParaRPr>
          </a:p>
          <a:p>
            <a:r>
              <a:rPr lang="es-ES" b="1" dirty="0" smtClean="0">
                <a:solidFill>
                  <a:schemeClr val="tx1"/>
                </a:solidFill>
              </a:rPr>
              <a:t>Gentilicio:</a:t>
            </a:r>
            <a:r>
              <a:rPr lang="es-ES" dirty="0" smtClean="0">
                <a:solidFill>
                  <a:schemeClr val="tx1"/>
                </a:solidFill>
              </a:rPr>
              <a:t> </a:t>
            </a:r>
            <a:r>
              <a:rPr lang="es-ES" dirty="0" err="1" smtClean="0">
                <a:solidFill>
                  <a:schemeClr val="tx1"/>
                </a:solidFill>
              </a:rPr>
              <a:t>Canaletero-canaletera</a:t>
            </a:r>
            <a:endParaRPr lang="es-ES_tradnl" dirty="0" smtClean="0">
              <a:solidFill>
                <a:schemeClr val="tx1"/>
              </a:solidFill>
            </a:endParaRPr>
          </a:p>
          <a:p>
            <a:r>
              <a:rPr lang="es-ES" b="1" dirty="0" smtClean="0">
                <a:solidFill>
                  <a:schemeClr val="tx1"/>
                </a:solidFill>
              </a:rPr>
              <a:t>Otros nombres que ha recibido el municipio</a:t>
            </a:r>
            <a:endParaRPr lang="es-ES_tradnl" dirty="0">
              <a:solidFill>
                <a:schemeClr val="tx1"/>
              </a:solidFill>
            </a:endParaRPr>
          </a:p>
        </p:txBody>
      </p:sp>
    </p:spTree>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928662" y="500043"/>
            <a:ext cx="7772400" cy="1000132"/>
          </a:xfrm>
          <a:solidFill>
            <a:schemeClr val="accent2"/>
          </a:solidFill>
        </p:spPr>
        <p:txBody>
          <a:bodyPr>
            <a:normAutofit fontScale="90000"/>
          </a:bodyPr>
          <a:lstStyle/>
          <a:p>
            <a:r>
              <a:rPr lang="es-ES_tradnl" dirty="0" smtClean="0"/>
              <a:t>SIMBOLOS PATRIOS  DE  CANALETE</a:t>
            </a:r>
            <a:endParaRPr lang="es-ES_tradnl" dirty="0"/>
          </a:p>
        </p:txBody>
      </p:sp>
      <p:sp>
        <p:nvSpPr>
          <p:cNvPr id="3" name="2 Subtítulo"/>
          <p:cNvSpPr>
            <a:spLocks noGrp="1"/>
          </p:cNvSpPr>
          <p:nvPr>
            <p:ph type="subTitle" idx="1"/>
          </p:nvPr>
        </p:nvSpPr>
        <p:spPr>
          <a:xfrm>
            <a:off x="6143636" y="4071942"/>
            <a:ext cx="3286180" cy="1000132"/>
          </a:xfrm>
        </p:spPr>
        <p:txBody>
          <a:bodyPr/>
          <a:lstStyle/>
          <a:p>
            <a:r>
              <a:rPr lang="es-ES" b="1" dirty="0" smtClean="0">
                <a:solidFill>
                  <a:schemeClr val="tx1"/>
                </a:solidFill>
              </a:rPr>
              <a:t>Escudo</a:t>
            </a:r>
            <a:endParaRPr lang="es-ES_tradnl" b="1" dirty="0" smtClean="0">
              <a:solidFill>
                <a:schemeClr val="tx1"/>
              </a:solidFill>
            </a:endParaRPr>
          </a:p>
          <a:p>
            <a:endParaRPr lang="es-ES_tradnl" dirty="0"/>
          </a:p>
        </p:txBody>
      </p:sp>
      <p:pic>
        <p:nvPicPr>
          <p:cNvPr id="4" name="3 Imagen" descr="Escudo de San Jose de Canalete">
            <a:hlinkClick r:id="rId2" tgtFrame="_blank" tooltip="&quot;Ver escudo del tamaño original&quot;"/>
          </p:cNvPr>
          <p:cNvPicPr/>
          <p:nvPr/>
        </p:nvPicPr>
        <p:blipFill>
          <a:blip r:embed="rId3"/>
          <a:srcRect/>
          <a:stretch>
            <a:fillRect/>
          </a:stretch>
        </p:blipFill>
        <p:spPr bwMode="auto">
          <a:xfrm>
            <a:off x="6929454" y="2143116"/>
            <a:ext cx="1785950" cy="1857388"/>
          </a:xfrm>
          <a:prstGeom prst="rect">
            <a:avLst/>
          </a:prstGeom>
          <a:noFill/>
          <a:ln w="9525">
            <a:noFill/>
            <a:miter lim="800000"/>
            <a:headEnd/>
            <a:tailEnd/>
          </a:ln>
        </p:spPr>
      </p:pic>
      <p:pic>
        <p:nvPicPr>
          <p:cNvPr id="5" name="4 Imagen" descr="Bandera de San Jose de Canalete">
            <a:hlinkClick r:id="rId4" tgtFrame="_blank" tooltip="&quot;Ver bandera de mayor tamaño&quot;"/>
          </p:cNvPr>
          <p:cNvPicPr/>
          <p:nvPr/>
        </p:nvPicPr>
        <p:blipFill>
          <a:blip r:embed="rId5"/>
          <a:srcRect/>
          <a:stretch>
            <a:fillRect/>
          </a:stretch>
        </p:blipFill>
        <p:spPr bwMode="auto">
          <a:xfrm>
            <a:off x="6357950" y="4643446"/>
            <a:ext cx="2786050" cy="1428760"/>
          </a:xfrm>
          <a:prstGeom prst="rect">
            <a:avLst/>
          </a:prstGeom>
          <a:noFill/>
          <a:ln w="9525">
            <a:noFill/>
            <a:miter lim="800000"/>
            <a:headEnd/>
            <a:tailEnd/>
          </a:ln>
        </p:spPr>
      </p:pic>
      <p:sp>
        <p:nvSpPr>
          <p:cNvPr id="6" name="5 Rectángulo"/>
          <p:cNvSpPr/>
          <p:nvPr/>
        </p:nvSpPr>
        <p:spPr>
          <a:xfrm>
            <a:off x="6929454" y="6072206"/>
            <a:ext cx="1602298" cy="584775"/>
          </a:xfrm>
          <a:prstGeom prst="rect">
            <a:avLst/>
          </a:prstGeom>
        </p:spPr>
        <p:txBody>
          <a:bodyPr wrap="none">
            <a:spAutoFit/>
          </a:bodyPr>
          <a:lstStyle/>
          <a:p>
            <a:r>
              <a:rPr lang="es-ES" sz="3200" b="1" dirty="0" smtClean="0"/>
              <a:t>Bandera</a:t>
            </a:r>
            <a:endParaRPr lang="es-ES_tradnl" sz="3200" b="1" dirty="0"/>
          </a:p>
        </p:txBody>
      </p:sp>
      <p:sp>
        <p:nvSpPr>
          <p:cNvPr id="7" name="6 Rectángulo"/>
          <p:cNvSpPr/>
          <p:nvPr/>
        </p:nvSpPr>
        <p:spPr>
          <a:xfrm>
            <a:off x="2071670" y="1643050"/>
            <a:ext cx="1357322" cy="369332"/>
          </a:xfrm>
          <a:prstGeom prst="rect">
            <a:avLst/>
          </a:prstGeom>
        </p:spPr>
        <p:txBody>
          <a:bodyPr wrap="square">
            <a:spAutoFit/>
          </a:bodyPr>
          <a:lstStyle/>
          <a:p>
            <a:r>
              <a:rPr lang="es-ES" b="1" dirty="0" smtClean="0"/>
              <a:t>Himno</a:t>
            </a:r>
            <a:endParaRPr lang="es-ES_tradnl" b="1" dirty="0"/>
          </a:p>
        </p:txBody>
      </p:sp>
      <p:sp>
        <p:nvSpPr>
          <p:cNvPr id="8" name="7 Rectángulo"/>
          <p:cNvSpPr/>
          <p:nvPr/>
        </p:nvSpPr>
        <p:spPr>
          <a:xfrm>
            <a:off x="0" y="2000240"/>
            <a:ext cx="2143108" cy="2800767"/>
          </a:xfrm>
          <a:prstGeom prst="rect">
            <a:avLst/>
          </a:prstGeom>
        </p:spPr>
        <p:txBody>
          <a:bodyPr wrap="square">
            <a:spAutoFit/>
          </a:bodyPr>
          <a:lstStyle/>
          <a:p>
            <a:pPr algn="r"/>
            <a:r>
              <a:rPr lang="es-ES_tradnl" sz="1600" dirty="0" smtClean="0">
                <a:solidFill>
                  <a:srgbClr val="FF0000"/>
                </a:solidFill>
              </a:rPr>
              <a:t> </a:t>
            </a:r>
            <a:r>
              <a:rPr lang="es-ES" sz="1600" dirty="0" smtClean="0">
                <a:solidFill>
                  <a:srgbClr val="FF0000"/>
                </a:solidFill>
              </a:rPr>
              <a:t>Coro</a:t>
            </a:r>
            <a:br>
              <a:rPr lang="es-ES" sz="1600" dirty="0" smtClean="0">
                <a:solidFill>
                  <a:srgbClr val="FF0000"/>
                </a:solidFill>
              </a:rPr>
            </a:br>
            <a:r>
              <a:rPr lang="es-ES" sz="1600" dirty="0" smtClean="0">
                <a:solidFill>
                  <a:srgbClr val="FF0000"/>
                </a:solidFill>
              </a:rPr>
              <a:t/>
            </a:r>
            <a:br>
              <a:rPr lang="es-ES" sz="1600" dirty="0" smtClean="0">
                <a:solidFill>
                  <a:srgbClr val="FF0000"/>
                </a:solidFill>
              </a:rPr>
            </a:br>
            <a:r>
              <a:rPr lang="es-ES" sz="1600" dirty="0" smtClean="0">
                <a:solidFill>
                  <a:srgbClr val="FF0000"/>
                </a:solidFill>
              </a:rPr>
              <a:t>Canalete remanso</a:t>
            </a:r>
            <a:br>
              <a:rPr lang="es-ES" sz="1600" dirty="0" smtClean="0">
                <a:solidFill>
                  <a:srgbClr val="FF0000"/>
                </a:solidFill>
              </a:rPr>
            </a:br>
            <a:r>
              <a:rPr lang="es-ES" sz="1600" dirty="0" smtClean="0">
                <a:solidFill>
                  <a:srgbClr val="FF0000"/>
                </a:solidFill>
              </a:rPr>
              <a:t>Cultura y bienestar</a:t>
            </a:r>
            <a:br>
              <a:rPr lang="es-ES" sz="1600" dirty="0" smtClean="0">
                <a:solidFill>
                  <a:srgbClr val="FF0000"/>
                </a:solidFill>
              </a:rPr>
            </a:br>
            <a:r>
              <a:rPr lang="es-ES" sz="1600" dirty="0" smtClean="0">
                <a:solidFill>
                  <a:srgbClr val="FF0000"/>
                </a:solidFill>
              </a:rPr>
              <a:t>Surcado por un río</a:t>
            </a:r>
            <a:br>
              <a:rPr lang="es-ES" sz="1600" dirty="0" smtClean="0">
                <a:solidFill>
                  <a:srgbClr val="FF0000"/>
                </a:solidFill>
              </a:rPr>
            </a:br>
            <a:r>
              <a:rPr lang="es-ES" sz="1600" dirty="0" smtClean="0">
                <a:solidFill>
                  <a:srgbClr val="FF0000"/>
                </a:solidFill>
              </a:rPr>
              <a:t>De mucha potestad</a:t>
            </a:r>
            <a:br>
              <a:rPr lang="es-ES" sz="1600" dirty="0" smtClean="0">
                <a:solidFill>
                  <a:srgbClr val="FF0000"/>
                </a:solidFill>
              </a:rPr>
            </a:br>
            <a:r>
              <a:rPr lang="es-ES" sz="1600" dirty="0" smtClean="0">
                <a:solidFill>
                  <a:srgbClr val="FF0000"/>
                </a:solidFill>
              </a:rPr>
              <a:t>De niños jubilosos</a:t>
            </a:r>
            <a:br>
              <a:rPr lang="es-ES" sz="1600" dirty="0" smtClean="0">
                <a:solidFill>
                  <a:srgbClr val="FF0000"/>
                </a:solidFill>
              </a:rPr>
            </a:br>
            <a:r>
              <a:rPr lang="es-ES" sz="1600" dirty="0" smtClean="0">
                <a:solidFill>
                  <a:srgbClr val="FF0000"/>
                </a:solidFill>
              </a:rPr>
              <a:t>Por un nuevo despertar</a:t>
            </a:r>
            <a:br>
              <a:rPr lang="es-ES" sz="1600" dirty="0" smtClean="0">
                <a:solidFill>
                  <a:srgbClr val="FF0000"/>
                </a:solidFill>
              </a:rPr>
            </a:br>
            <a:r>
              <a:rPr lang="es-ES" sz="1600" dirty="0" smtClean="0">
                <a:solidFill>
                  <a:srgbClr val="FF0000"/>
                </a:solidFill>
              </a:rPr>
              <a:t>Y hombres de esperanza</a:t>
            </a:r>
            <a:br>
              <a:rPr lang="es-ES" sz="1600" dirty="0" smtClean="0">
                <a:solidFill>
                  <a:srgbClr val="FF0000"/>
                </a:solidFill>
              </a:rPr>
            </a:br>
            <a:r>
              <a:rPr lang="es-ES" sz="1600" dirty="0" smtClean="0">
                <a:solidFill>
                  <a:srgbClr val="FF0000"/>
                </a:solidFill>
              </a:rPr>
              <a:t>Que anhelan libertad</a:t>
            </a:r>
            <a:endParaRPr lang="es-ES_tradnl" sz="1600" dirty="0">
              <a:solidFill>
                <a:srgbClr val="FF0000"/>
              </a:solidFill>
            </a:endParaRPr>
          </a:p>
        </p:txBody>
      </p:sp>
      <p:sp>
        <p:nvSpPr>
          <p:cNvPr id="9" name="8 Rectángulo"/>
          <p:cNvSpPr/>
          <p:nvPr/>
        </p:nvSpPr>
        <p:spPr>
          <a:xfrm>
            <a:off x="0" y="4643446"/>
            <a:ext cx="2857520" cy="2585323"/>
          </a:xfrm>
          <a:prstGeom prst="rect">
            <a:avLst/>
          </a:prstGeom>
        </p:spPr>
        <p:txBody>
          <a:bodyPr wrap="square">
            <a:spAutoFit/>
          </a:bodyPr>
          <a:lstStyle/>
          <a:p>
            <a:r>
              <a:rPr lang="es-ES" sz="1600" dirty="0" smtClean="0">
                <a:solidFill>
                  <a:srgbClr val="FF0000"/>
                </a:solidFill>
              </a:rPr>
              <a:t>I</a:t>
            </a:r>
            <a:br>
              <a:rPr lang="es-ES" sz="1600" dirty="0" smtClean="0">
                <a:solidFill>
                  <a:srgbClr val="FF0000"/>
                </a:solidFill>
              </a:rPr>
            </a:br>
            <a:r>
              <a:rPr lang="es-ES" sz="1600" dirty="0" smtClean="0">
                <a:solidFill>
                  <a:srgbClr val="FF0000"/>
                </a:solidFill>
              </a:rPr>
              <a:t>Unido un pueblo ansioso </a:t>
            </a:r>
            <a:br>
              <a:rPr lang="es-ES" sz="1600" dirty="0" smtClean="0">
                <a:solidFill>
                  <a:srgbClr val="FF0000"/>
                </a:solidFill>
              </a:rPr>
            </a:br>
            <a:r>
              <a:rPr lang="es-ES" sz="1600" dirty="0" smtClean="0">
                <a:solidFill>
                  <a:srgbClr val="FF0000"/>
                </a:solidFill>
              </a:rPr>
              <a:t>De paz y porvenir</a:t>
            </a:r>
            <a:br>
              <a:rPr lang="es-ES" sz="1600" dirty="0" smtClean="0">
                <a:solidFill>
                  <a:srgbClr val="FF0000"/>
                </a:solidFill>
              </a:rPr>
            </a:br>
            <a:r>
              <a:rPr lang="es-ES" sz="1600" dirty="0" smtClean="0">
                <a:solidFill>
                  <a:srgbClr val="FF0000"/>
                </a:solidFill>
              </a:rPr>
              <a:t>Asediado por la angustia</a:t>
            </a:r>
            <a:br>
              <a:rPr lang="es-ES" sz="1600" dirty="0" smtClean="0">
                <a:solidFill>
                  <a:srgbClr val="FF0000"/>
                </a:solidFill>
              </a:rPr>
            </a:br>
            <a:r>
              <a:rPr lang="es-ES" sz="1600" dirty="0" smtClean="0">
                <a:solidFill>
                  <a:srgbClr val="FF0000"/>
                </a:solidFill>
              </a:rPr>
              <a:t>De la injusticia y el poder</a:t>
            </a:r>
            <a:br>
              <a:rPr lang="es-ES" sz="1600" dirty="0" smtClean="0">
                <a:solidFill>
                  <a:srgbClr val="FF0000"/>
                </a:solidFill>
              </a:rPr>
            </a:br>
            <a:r>
              <a:rPr lang="es-ES" sz="1600" dirty="0" smtClean="0">
                <a:solidFill>
                  <a:srgbClr val="FF0000"/>
                </a:solidFill>
              </a:rPr>
              <a:t>Mas aun caída la noche </a:t>
            </a:r>
            <a:br>
              <a:rPr lang="es-ES" sz="1600" dirty="0" smtClean="0">
                <a:solidFill>
                  <a:srgbClr val="FF0000"/>
                </a:solidFill>
              </a:rPr>
            </a:br>
            <a:r>
              <a:rPr lang="es-ES" sz="1600" dirty="0" smtClean="0">
                <a:solidFill>
                  <a:srgbClr val="FF0000"/>
                </a:solidFill>
              </a:rPr>
              <a:t>Entre montañas y gemir</a:t>
            </a:r>
            <a:br>
              <a:rPr lang="es-ES" sz="1600" dirty="0" smtClean="0">
                <a:solidFill>
                  <a:srgbClr val="FF0000"/>
                </a:solidFill>
              </a:rPr>
            </a:br>
            <a:r>
              <a:rPr lang="es-ES" sz="1600" dirty="0" smtClean="0">
                <a:solidFill>
                  <a:srgbClr val="FF0000"/>
                </a:solidFill>
              </a:rPr>
              <a:t>De colonos que anhelaban</a:t>
            </a:r>
            <a:br>
              <a:rPr lang="es-ES" sz="1600" dirty="0" smtClean="0">
                <a:solidFill>
                  <a:srgbClr val="FF0000"/>
                </a:solidFill>
              </a:rPr>
            </a:br>
            <a:r>
              <a:rPr lang="es-ES" sz="1600" dirty="0" smtClean="0">
                <a:solidFill>
                  <a:srgbClr val="FF0000"/>
                </a:solidFill>
              </a:rPr>
              <a:t>un nuevo amanecer</a:t>
            </a:r>
            <a:r>
              <a:rPr lang="es-ES" dirty="0" smtClean="0"/>
              <a:t/>
            </a:r>
            <a:br>
              <a:rPr lang="es-ES" dirty="0" smtClean="0"/>
            </a:br>
            <a:endParaRPr lang="es-ES_tradnl" dirty="0"/>
          </a:p>
        </p:txBody>
      </p:sp>
      <p:sp>
        <p:nvSpPr>
          <p:cNvPr id="10" name="9 Rectángulo"/>
          <p:cNvSpPr/>
          <p:nvPr/>
        </p:nvSpPr>
        <p:spPr>
          <a:xfrm>
            <a:off x="2286000" y="1997839"/>
            <a:ext cx="4572000" cy="646331"/>
          </a:xfrm>
          <a:prstGeom prst="rect">
            <a:avLst/>
          </a:prstGeom>
        </p:spPr>
        <p:txBody>
          <a:bodyPr>
            <a:spAutoFit/>
          </a:bodyPr>
          <a:lstStyle/>
          <a:p>
            <a:r>
              <a:rPr lang="es-ES" dirty="0" smtClean="0"/>
              <a:t/>
            </a:r>
            <a:br>
              <a:rPr lang="es-ES" dirty="0" smtClean="0"/>
            </a:br>
            <a:endParaRPr lang="es-ES_tradnl" dirty="0"/>
          </a:p>
        </p:txBody>
      </p:sp>
      <p:sp>
        <p:nvSpPr>
          <p:cNvPr id="11" name="10 Rectángulo"/>
          <p:cNvSpPr/>
          <p:nvPr/>
        </p:nvSpPr>
        <p:spPr>
          <a:xfrm>
            <a:off x="3357554" y="2285992"/>
            <a:ext cx="3000396" cy="2308324"/>
          </a:xfrm>
          <a:prstGeom prst="rect">
            <a:avLst/>
          </a:prstGeom>
        </p:spPr>
        <p:txBody>
          <a:bodyPr wrap="square">
            <a:spAutoFit/>
          </a:bodyPr>
          <a:lstStyle/>
          <a:p>
            <a:r>
              <a:rPr lang="es-ES" sz="1600" dirty="0" smtClean="0">
                <a:solidFill>
                  <a:srgbClr val="FF0000"/>
                </a:solidFill>
              </a:rPr>
              <a:t>II</a:t>
            </a:r>
            <a:br>
              <a:rPr lang="es-ES" sz="1600" dirty="0" smtClean="0">
                <a:solidFill>
                  <a:srgbClr val="FF0000"/>
                </a:solidFill>
              </a:rPr>
            </a:br>
            <a:r>
              <a:rPr lang="es-ES" sz="1600" dirty="0" smtClean="0">
                <a:solidFill>
                  <a:srgbClr val="FF0000"/>
                </a:solidFill>
              </a:rPr>
              <a:t>El sentir de un pueblo en llanto </a:t>
            </a:r>
            <a:br>
              <a:rPr lang="es-ES" sz="1600" dirty="0" smtClean="0">
                <a:solidFill>
                  <a:srgbClr val="FF0000"/>
                </a:solidFill>
              </a:rPr>
            </a:br>
            <a:r>
              <a:rPr lang="es-ES" sz="1600" dirty="0" smtClean="0">
                <a:solidFill>
                  <a:srgbClr val="FF0000"/>
                </a:solidFill>
              </a:rPr>
              <a:t>Penumbra y dolor</a:t>
            </a:r>
            <a:br>
              <a:rPr lang="es-ES" sz="1600" dirty="0" smtClean="0">
                <a:solidFill>
                  <a:srgbClr val="FF0000"/>
                </a:solidFill>
              </a:rPr>
            </a:br>
            <a:r>
              <a:rPr lang="es-ES" sz="1600" dirty="0" smtClean="0">
                <a:solidFill>
                  <a:srgbClr val="FF0000"/>
                </a:solidFill>
              </a:rPr>
              <a:t>Bañado en sangre de héroes</a:t>
            </a:r>
            <a:br>
              <a:rPr lang="es-ES" sz="1600" dirty="0" smtClean="0">
                <a:solidFill>
                  <a:srgbClr val="FF0000"/>
                </a:solidFill>
              </a:rPr>
            </a:br>
            <a:r>
              <a:rPr lang="es-ES" sz="1600" dirty="0" smtClean="0">
                <a:solidFill>
                  <a:srgbClr val="FF0000"/>
                </a:solidFill>
              </a:rPr>
              <a:t>en su lucha marginal</a:t>
            </a:r>
            <a:br>
              <a:rPr lang="es-ES" sz="1600" dirty="0" smtClean="0">
                <a:solidFill>
                  <a:srgbClr val="FF0000"/>
                </a:solidFill>
              </a:rPr>
            </a:br>
            <a:r>
              <a:rPr lang="es-ES" sz="1600" dirty="0" smtClean="0">
                <a:solidFill>
                  <a:srgbClr val="FF0000"/>
                </a:solidFill>
              </a:rPr>
              <a:t>y el duelo de ostentosos </a:t>
            </a:r>
            <a:br>
              <a:rPr lang="es-ES" sz="1600" dirty="0" smtClean="0">
                <a:solidFill>
                  <a:srgbClr val="FF0000"/>
                </a:solidFill>
              </a:rPr>
            </a:br>
            <a:r>
              <a:rPr lang="es-ES" sz="1600" dirty="0" smtClean="0">
                <a:solidFill>
                  <a:srgbClr val="FF0000"/>
                </a:solidFill>
              </a:rPr>
              <a:t>por victoria y el color</a:t>
            </a:r>
            <a:br>
              <a:rPr lang="es-ES" sz="1600" dirty="0" smtClean="0">
                <a:solidFill>
                  <a:srgbClr val="FF0000"/>
                </a:solidFill>
              </a:rPr>
            </a:br>
            <a:r>
              <a:rPr lang="es-ES" sz="1600" dirty="0" smtClean="0">
                <a:solidFill>
                  <a:srgbClr val="FF0000"/>
                </a:solidFill>
              </a:rPr>
              <a:t>no cesaron el consuelo</a:t>
            </a:r>
            <a:br>
              <a:rPr lang="es-ES" sz="1600" dirty="0" smtClean="0">
                <a:solidFill>
                  <a:srgbClr val="FF0000"/>
                </a:solidFill>
              </a:rPr>
            </a:br>
            <a:r>
              <a:rPr lang="es-ES" sz="1600" dirty="0" smtClean="0">
                <a:solidFill>
                  <a:srgbClr val="FF0000"/>
                </a:solidFill>
              </a:rPr>
              <a:t>de triunfar al final</a:t>
            </a:r>
            <a:endParaRPr lang="es-ES_tradnl" sz="1600" dirty="0">
              <a:solidFill>
                <a:srgbClr val="FF0000"/>
              </a:solidFill>
            </a:endParaRPr>
          </a:p>
        </p:txBody>
      </p:sp>
      <p:sp>
        <p:nvSpPr>
          <p:cNvPr id="12" name="11 Rectángulo"/>
          <p:cNvSpPr/>
          <p:nvPr/>
        </p:nvSpPr>
        <p:spPr>
          <a:xfrm>
            <a:off x="3214678" y="4500570"/>
            <a:ext cx="3214710" cy="1477328"/>
          </a:xfrm>
          <a:prstGeom prst="rect">
            <a:avLst/>
          </a:prstGeom>
        </p:spPr>
        <p:txBody>
          <a:bodyPr wrap="square">
            <a:spAutoFit/>
          </a:bodyPr>
          <a:lstStyle/>
          <a:p>
            <a:r>
              <a:rPr lang="es-ES" dirty="0" smtClean="0">
                <a:solidFill>
                  <a:srgbClr val="FF0000"/>
                </a:solidFill>
              </a:rPr>
              <a:t>III</a:t>
            </a:r>
            <a:br>
              <a:rPr lang="es-ES" dirty="0" smtClean="0">
                <a:solidFill>
                  <a:srgbClr val="FF0000"/>
                </a:solidFill>
              </a:rPr>
            </a:br>
            <a:r>
              <a:rPr lang="es-ES" dirty="0" smtClean="0">
                <a:solidFill>
                  <a:srgbClr val="FF0000"/>
                </a:solidFill>
              </a:rPr>
              <a:t>un árbol de </a:t>
            </a:r>
            <a:r>
              <a:rPr lang="es-ES" dirty="0" err="1" smtClean="0">
                <a:solidFill>
                  <a:srgbClr val="FF0000"/>
                </a:solidFill>
              </a:rPr>
              <a:t>florizanto</a:t>
            </a:r>
            <a:r>
              <a:rPr lang="es-ES" dirty="0" smtClean="0">
                <a:solidFill>
                  <a:srgbClr val="FF0000"/>
                </a:solidFill>
              </a:rPr>
              <a:t/>
            </a:r>
            <a:br>
              <a:rPr lang="es-ES" dirty="0" smtClean="0">
                <a:solidFill>
                  <a:srgbClr val="FF0000"/>
                </a:solidFill>
              </a:rPr>
            </a:br>
            <a:r>
              <a:rPr lang="es-ES" dirty="0" smtClean="0">
                <a:solidFill>
                  <a:srgbClr val="FF0000"/>
                </a:solidFill>
              </a:rPr>
              <a:t>con talante resplandor</a:t>
            </a:r>
            <a:br>
              <a:rPr lang="es-ES" dirty="0" smtClean="0">
                <a:solidFill>
                  <a:srgbClr val="FF0000"/>
                </a:solidFill>
              </a:rPr>
            </a:br>
            <a:r>
              <a:rPr lang="es-ES" dirty="0" smtClean="0">
                <a:solidFill>
                  <a:srgbClr val="FF0000"/>
                </a:solidFill>
              </a:rPr>
              <a:t>siempre fue testigo mudo</a:t>
            </a:r>
            <a:br>
              <a:rPr lang="es-ES" dirty="0" smtClean="0">
                <a:solidFill>
                  <a:srgbClr val="FF0000"/>
                </a:solidFill>
              </a:rPr>
            </a:br>
            <a:r>
              <a:rPr lang="es-ES" dirty="0" smtClean="0">
                <a:solidFill>
                  <a:srgbClr val="FF0000"/>
                </a:solidFill>
              </a:rPr>
              <a:t>de nuestra historia ancestral</a:t>
            </a:r>
            <a:endParaRPr lang="es-ES_tradnl" dirty="0">
              <a:solidFill>
                <a:srgbClr val="FF0000"/>
              </a:solidFill>
            </a:endParaRPr>
          </a:p>
        </p:txBody>
      </p:sp>
    </p:spTree>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857224" y="214290"/>
            <a:ext cx="7772400" cy="1000132"/>
          </a:xfrm>
          <a:solidFill>
            <a:schemeClr val="accent2"/>
          </a:solidFill>
        </p:spPr>
        <p:txBody>
          <a:bodyPr/>
          <a:lstStyle/>
          <a:p>
            <a:r>
              <a:rPr lang="es-ES_tradnl" dirty="0" smtClean="0"/>
              <a:t>HISTORIA  DE  CANALETE</a:t>
            </a:r>
            <a:endParaRPr lang="es-ES_tradnl" dirty="0"/>
          </a:p>
        </p:txBody>
      </p:sp>
      <p:sp>
        <p:nvSpPr>
          <p:cNvPr id="3" name="2 Subtítulo"/>
          <p:cNvSpPr>
            <a:spLocks noGrp="1"/>
          </p:cNvSpPr>
          <p:nvPr>
            <p:ph type="subTitle" idx="1"/>
          </p:nvPr>
        </p:nvSpPr>
        <p:spPr>
          <a:xfrm>
            <a:off x="428596" y="1714488"/>
            <a:ext cx="8215370" cy="5143512"/>
          </a:xfrm>
        </p:spPr>
        <p:txBody>
          <a:bodyPr>
            <a:noAutofit/>
          </a:bodyPr>
          <a:lstStyle/>
          <a:p>
            <a:r>
              <a:rPr lang="es-ES" sz="1600" b="1" dirty="0" smtClean="0">
                <a:solidFill>
                  <a:schemeClr val="tx1"/>
                </a:solidFill>
              </a:rPr>
              <a:t>Reseña histórica:</a:t>
            </a:r>
            <a:r>
              <a:rPr lang="es-ES" sz="1600" dirty="0" smtClean="0">
                <a:solidFill>
                  <a:schemeClr val="tx1"/>
                </a:solidFill>
              </a:rPr>
              <a:t/>
            </a:r>
            <a:br>
              <a:rPr lang="es-ES" sz="1600" dirty="0" smtClean="0">
                <a:solidFill>
                  <a:schemeClr val="tx1"/>
                </a:solidFill>
              </a:rPr>
            </a:br>
            <a:r>
              <a:rPr lang="es-ES" sz="1600" dirty="0" smtClean="0">
                <a:solidFill>
                  <a:schemeClr val="tx1"/>
                </a:solidFill>
              </a:rPr>
              <a:t>Canalete fue creado jurídicamente mediante la ordenanza 029 expedida por la asamblea de Córdoba en el año 1978.</a:t>
            </a:r>
            <a:br>
              <a:rPr lang="es-ES" sz="1600" dirty="0" smtClean="0">
                <a:solidFill>
                  <a:schemeClr val="tx1"/>
                </a:solidFill>
              </a:rPr>
            </a:br>
            <a:r>
              <a:rPr lang="es-ES" sz="1600" dirty="0" smtClean="0">
                <a:solidFill>
                  <a:schemeClr val="tx1"/>
                </a:solidFill>
              </a:rPr>
              <a:t>Segregado del municipio de los córdobas y montería iniciando así su vida político-administrativa independiente el día 2 de febrero 1979, siendo el primer alcalde José </a:t>
            </a:r>
            <a:r>
              <a:rPr lang="es-ES" sz="1600" dirty="0" err="1" smtClean="0">
                <a:solidFill>
                  <a:schemeClr val="tx1"/>
                </a:solidFill>
              </a:rPr>
              <a:t>Maria</a:t>
            </a:r>
            <a:r>
              <a:rPr lang="es-ES" sz="1600" dirty="0" smtClean="0">
                <a:solidFill>
                  <a:schemeClr val="tx1"/>
                </a:solidFill>
              </a:rPr>
              <a:t> Requeme Muñoz experimentando en los últimos años un relativo desarrollo y bienestar comunitario.</a:t>
            </a:r>
            <a:br>
              <a:rPr lang="es-ES" sz="1600" dirty="0" smtClean="0">
                <a:solidFill>
                  <a:schemeClr val="tx1"/>
                </a:solidFill>
              </a:rPr>
            </a:br>
            <a:r>
              <a:rPr lang="es-ES" sz="1600" dirty="0" smtClean="0">
                <a:solidFill>
                  <a:schemeClr val="tx1"/>
                </a:solidFill>
              </a:rPr>
              <a:t>Canalete cuenta con 11 corregimientos los cuales les damos nombre a continuación.</a:t>
            </a:r>
            <a:br>
              <a:rPr lang="es-ES" sz="1600" dirty="0" smtClean="0">
                <a:solidFill>
                  <a:schemeClr val="tx1"/>
                </a:solidFill>
              </a:rPr>
            </a:br>
            <a:r>
              <a:rPr lang="es-ES" sz="1600" dirty="0" err="1" smtClean="0">
                <a:solidFill>
                  <a:schemeClr val="tx1"/>
                </a:solidFill>
              </a:rPr>
              <a:t>Urango</a:t>
            </a:r>
            <a:r>
              <a:rPr lang="es-ES" sz="1600" dirty="0" smtClean="0">
                <a:solidFill>
                  <a:schemeClr val="tx1"/>
                </a:solidFill>
              </a:rPr>
              <a:t>, Limón, Guineo, Cordobita Fronteras, Buenos Aires las Pavas, </a:t>
            </a:r>
            <a:r>
              <a:rPr lang="es-ES" sz="1600" dirty="0" err="1" smtClean="0">
                <a:solidFill>
                  <a:schemeClr val="tx1"/>
                </a:solidFill>
              </a:rPr>
              <a:t>Sisevan</a:t>
            </a:r>
            <a:r>
              <a:rPr lang="es-ES" sz="1600" dirty="0" smtClean="0">
                <a:solidFill>
                  <a:schemeClr val="tx1"/>
                </a:solidFill>
              </a:rPr>
              <a:t>, Popayán, Tierra Dentro, El Tomate, Cordobita Central, y Cadillo.</a:t>
            </a:r>
            <a:br>
              <a:rPr lang="es-ES" sz="1600" dirty="0" smtClean="0">
                <a:solidFill>
                  <a:schemeClr val="tx1"/>
                </a:solidFill>
              </a:rPr>
            </a:br>
            <a:r>
              <a:rPr lang="es-ES" sz="1600" dirty="0" smtClean="0">
                <a:solidFill>
                  <a:schemeClr val="tx1"/>
                </a:solidFill>
              </a:rPr>
              <a:t>Este bello municipio cuenta con una población de 19.100 habitantes que corresponde el 70% a la zona rural y el 30% a la zona urbana si hay algo que identifica a los </a:t>
            </a:r>
            <a:r>
              <a:rPr lang="es-ES" sz="1600" dirty="0" err="1" smtClean="0">
                <a:solidFill>
                  <a:schemeClr val="tx1"/>
                </a:solidFill>
              </a:rPr>
              <a:t>canaletense</a:t>
            </a:r>
            <a:r>
              <a:rPr lang="es-ES" sz="1600" dirty="0" smtClean="0">
                <a:solidFill>
                  <a:schemeClr val="tx1"/>
                </a:solidFill>
              </a:rPr>
              <a:t> sin duda alguna es el árbol del </a:t>
            </a:r>
            <a:r>
              <a:rPr lang="es-ES" sz="1600" dirty="0" err="1" smtClean="0">
                <a:solidFill>
                  <a:schemeClr val="tx1"/>
                </a:solidFill>
              </a:rPr>
              <a:t>florisanto</a:t>
            </a:r>
            <a:r>
              <a:rPr lang="es-ES" sz="1600" dirty="0" smtClean="0">
                <a:solidFill>
                  <a:schemeClr val="tx1"/>
                </a:solidFill>
              </a:rPr>
              <a:t> ubicado a la entrada del pueblo y el cual a sido testigo mudo de todos los acontecimientos que en este municipio han ocurrido a lo largo de su historia hay quienes indican que el </a:t>
            </a:r>
            <a:r>
              <a:rPr lang="es-ES" sz="1600" dirty="0" err="1" smtClean="0">
                <a:solidFill>
                  <a:schemeClr val="tx1"/>
                </a:solidFill>
              </a:rPr>
              <a:t>florisanto</a:t>
            </a:r>
            <a:r>
              <a:rPr lang="es-ES" sz="1600" dirty="0" smtClean="0">
                <a:solidFill>
                  <a:schemeClr val="tx1"/>
                </a:solidFill>
              </a:rPr>
              <a:t> fue utilizado en la época de la violencia partidista de la cual no se escapo canalete como sitio de ejecuciones, colgaban a los denominados enemigos de la democracia.</a:t>
            </a:r>
            <a:br>
              <a:rPr lang="es-ES" sz="1600" dirty="0" smtClean="0">
                <a:solidFill>
                  <a:schemeClr val="tx1"/>
                </a:solidFill>
              </a:rPr>
            </a:br>
            <a:r>
              <a:rPr lang="es-ES" sz="1600" dirty="0" smtClean="0">
                <a:solidFill>
                  <a:schemeClr val="tx1"/>
                </a:solidFill>
              </a:rPr>
              <a:t>Explican que en el año 1952 llego un sacerdote al pueblo y reunió a todos los habitantes para limpiar ese sector aprovecho entonces para realizar una misa campal y coloco unos clavos para colocar el altar pero muchos dicen que estos fueron utilizados para colgar a la gente.</a:t>
            </a:r>
            <a:br>
              <a:rPr lang="es-ES" sz="1600" dirty="0" smtClean="0">
                <a:solidFill>
                  <a:schemeClr val="tx1"/>
                </a:solidFill>
              </a:rPr>
            </a:br>
            <a:r>
              <a:rPr lang="es-ES" sz="1600" dirty="0" smtClean="0">
                <a:solidFill>
                  <a:schemeClr val="tx1"/>
                </a:solidFill>
              </a:rPr>
              <a:t>El árbol del </a:t>
            </a:r>
            <a:r>
              <a:rPr lang="es-ES" sz="1600" dirty="0" err="1" smtClean="0">
                <a:solidFill>
                  <a:schemeClr val="tx1"/>
                </a:solidFill>
              </a:rPr>
              <a:t>florisanto</a:t>
            </a:r>
            <a:r>
              <a:rPr lang="es-ES" sz="1600" dirty="0" smtClean="0">
                <a:solidFill>
                  <a:schemeClr val="tx1"/>
                </a:solidFill>
              </a:rPr>
              <a:t> es considerado como símbolo de pureza, de constancia y la perseverancia de cada uno de sus pobladores por eso no permiten que </a:t>
            </a:r>
            <a:r>
              <a:rPr lang="es-ES" sz="1600" dirty="0" err="1" smtClean="0">
                <a:solidFill>
                  <a:schemeClr val="tx1"/>
                </a:solidFill>
              </a:rPr>
              <a:t>nadien</a:t>
            </a:r>
            <a:r>
              <a:rPr lang="es-ES" sz="1600" dirty="0" smtClean="0">
                <a:solidFill>
                  <a:schemeClr val="tx1"/>
                </a:solidFill>
              </a:rPr>
              <a:t> arroje siquiera una piedra o se monten en las ramas a cortarla. </a:t>
            </a:r>
            <a:endParaRPr lang="es-ES_tradnl" sz="1600" dirty="0">
              <a:solidFill>
                <a:schemeClr val="tx1"/>
              </a:solidFill>
            </a:endParaRPr>
          </a:p>
        </p:txBody>
      </p:sp>
    </p:spTree>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chemeClr val="accent2"/>
          </a:solidFill>
        </p:spPr>
        <p:txBody>
          <a:bodyPr/>
          <a:lstStyle/>
          <a:p>
            <a:r>
              <a:rPr lang="es-ES_tradnl" dirty="0" smtClean="0"/>
              <a:t>ECOLOGIA</a:t>
            </a:r>
            <a:endParaRPr lang="es-ES_tradnl" dirty="0"/>
          </a:p>
        </p:txBody>
      </p:sp>
      <p:sp>
        <p:nvSpPr>
          <p:cNvPr id="3" name="2 Marcador de contenido"/>
          <p:cNvSpPr>
            <a:spLocks noGrp="1"/>
          </p:cNvSpPr>
          <p:nvPr>
            <p:ph idx="1"/>
          </p:nvPr>
        </p:nvSpPr>
        <p:spPr/>
        <p:txBody>
          <a:bodyPr>
            <a:normAutofit fontScale="92500" lnSpcReduction="10000"/>
          </a:bodyPr>
          <a:lstStyle/>
          <a:p>
            <a:r>
              <a:rPr lang="es-ES" dirty="0" smtClean="0"/>
              <a:t>El territorio de la zona es ondulado, atravesado por la </a:t>
            </a:r>
            <a:r>
              <a:rPr lang="es-ES" dirty="0" err="1" smtClean="0"/>
              <a:t>serrania</a:t>
            </a:r>
            <a:r>
              <a:rPr lang="es-ES" dirty="0" smtClean="0"/>
              <a:t> de </a:t>
            </a:r>
            <a:r>
              <a:rPr lang="es-ES" dirty="0" err="1" smtClean="0"/>
              <a:t>abibe</a:t>
            </a:r>
            <a:r>
              <a:rPr lang="es-ES" dirty="0" smtClean="0"/>
              <a:t>, formando los cerros de las Lajas y altos de Buenos Aires. Por el municipio pasa el río Canalete como principal fuente </a:t>
            </a:r>
            <a:r>
              <a:rPr lang="es-ES" dirty="0" err="1" smtClean="0"/>
              <a:t>Hidrografica</a:t>
            </a:r>
            <a:r>
              <a:rPr lang="es-ES" dirty="0" smtClean="0"/>
              <a:t>.</a:t>
            </a:r>
            <a:br>
              <a:rPr lang="es-ES" dirty="0" smtClean="0"/>
            </a:br>
            <a:r>
              <a:rPr lang="es-ES" dirty="0" smtClean="0"/>
              <a:t/>
            </a:r>
            <a:br>
              <a:rPr lang="es-ES" dirty="0" smtClean="0"/>
            </a:br>
            <a:r>
              <a:rPr lang="es-ES" dirty="0" smtClean="0"/>
              <a:t>El municipio se caracteriza por tener un clima tropical variado, con una temperatura promedio de 28 grados centígrados, destacándose el brillo solar y en las horas de la tarde fuertes brisas</a:t>
            </a:r>
            <a:endParaRPr lang="es-ES_tradnl" dirty="0" smtClean="0"/>
          </a:p>
          <a:p>
            <a:endParaRPr lang="es-ES_tradnl" dirty="0"/>
          </a:p>
        </p:txBody>
      </p:sp>
    </p:spTree>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chemeClr val="accent2"/>
          </a:solidFill>
        </p:spPr>
        <p:txBody>
          <a:bodyPr/>
          <a:lstStyle/>
          <a:p>
            <a:r>
              <a:rPr lang="es-ES_tradnl" dirty="0" smtClean="0"/>
              <a:t>ECONOMIA</a:t>
            </a:r>
            <a:endParaRPr lang="es-ES_tradnl" dirty="0"/>
          </a:p>
        </p:txBody>
      </p:sp>
      <p:sp>
        <p:nvSpPr>
          <p:cNvPr id="3" name="2 Marcador de contenido"/>
          <p:cNvSpPr>
            <a:spLocks noGrp="1"/>
          </p:cNvSpPr>
          <p:nvPr>
            <p:ph idx="1"/>
          </p:nvPr>
        </p:nvSpPr>
        <p:spPr/>
        <p:txBody>
          <a:bodyPr>
            <a:normAutofit/>
          </a:bodyPr>
          <a:lstStyle/>
          <a:p>
            <a:r>
              <a:rPr lang="es-ES" sz="2400" dirty="0" smtClean="0"/>
              <a:t>Región ganadera. Según los geólogos, podría ser un potencial agrícola, pues el valle del río Canalete tiene cerca de ocho metros de capa vegetal. El 90% del territorio municipal y la gran mayoría de las personas dependen de este sector para producir. Un alto </a:t>
            </a:r>
            <a:endParaRPr lang="es-ES_tradnl" sz="2400" dirty="0"/>
          </a:p>
        </p:txBody>
      </p:sp>
    </p:spTree>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57158" y="357166"/>
            <a:ext cx="8229600" cy="1143000"/>
          </a:xfrm>
        </p:spPr>
        <p:txBody>
          <a:bodyPr>
            <a:normAutofit fontScale="90000"/>
          </a:bodyPr>
          <a:lstStyle/>
          <a:p>
            <a:r>
              <a:rPr lang="es-ES_tradnl" b="1" dirty="0" smtClean="0"/>
              <a:t/>
            </a:r>
            <a:br>
              <a:rPr lang="es-ES_tradnl" b="1" dirty="0" smtClean="0"/>
            </a:br>
            <a:r>
              <a:rPr lang="es-ES_tradnl" b="1" dirty="0" smtClean="0"/>
              <a:t>MUNICIPIO  DE  CERETE</a:t>
            </a:r>
            <a:endParaRPr lang="es-ES_tradnl" dirty="0"/>
          </a:p>
        </p:txBody>
      </p:sp>
      <p:sp>
        <p:nvSpPr>
          <p:cNvPr id="3" name="2 Marcador de contenido"/>
          <p:cNvSpPr>
            <a:spLocks noGrp="1"/>
          </p:cNvSpPr>
          <p:nvPr>
            <p:ph idx="1"/>
          </p:nvPr>
        </p:nvSpPr>
        <p:spPr/>
        <p:txBody>
          <a:bodyPr>
            <a:normAutofit fontScale="92500" lnSpcReduction="20000"/>
          </a:bodyPr>
          <a:lstStyle/>
          <a:p>
            <a:r>
              <a:rPr lang="es-ES" dirty="0" smtClean="0"/>
              <a:t>MUNICIPIO DE CERETE</a:t>
            </a:r>
            <a:endParaRPr lang="es-ES_tradnl" dirty="0" smtClean="0"/>
          </a:p>
          <a:p>
            <a:r>
              <a:rPr lang="es-ES" b="1" dirty="0" smtClean="0"/>
              <a:t>Nombre del municipio:</a:t>
            </a:r>
            <a:r>
              <a:rPr lang="es-ES" dirty="0" smtClean="0"/>
              <a:t> </a:t>
            </a:r>
            <a:r>
              <a:rPr lang="es-ES" dirty="0" err="1" smtClean="0"/>
              <a:t>Cereté</a:t>
            </a:r>
            <a:endParaRPr lang="es-ES_tradnl" dirty="0" smtClean="0"/>
          </a:p>
          <a:p>
            <a:r>
              <a:rPr lang="es-ES" b="1" dirty="0" smtClean="0"/>
              <a:t>NIT:</a:t>
            </a:r>
            <a:r>
              <a:rPr lang="es-ES" dirty="0" smtClean="0"/>
              <a:t> 800.096.763-5</a:t>
            </a:r>
            <a:endParaRPr lang="es-ES_tradnl" dirty="0" smtClean="0"/>
          </a:p>
          <a:p>
            <a:r>
              <a:rPr lang="es-ES" b="1" dirty="0" smtClean="0"/>
              <a:t>Código </a:t>
            </a:r>
            <a:r>
              <a:rPr lang="es-ES" b="1" dirty="0" err="1" smtClean="0"/>
              <a:t>Dane</a:t>
            </a:r>
            <a:r>
              <a:rPr lang="es-ES" b="1" dirty="0" smtClean="0"/>
              <a:t>:</a:t>
            </a:r>
            <a:r>
              <a:rPr lang="es-ES" dirty="0" smtClean="0"/>
              <a:t> 23162</a:t>
            </a:r>
            <a:endParaRPr lang="es-ES_tradnl" dirty="0" smtClean="0"/>
          </a:p>
          <a:p>
            <a:r>
              <a:rPr lang="es-ES" b="1" dirty="0" smtClean="0"/>
              <a:t>Gentilicio:</a:t>
            </a:r>
            <a:r>
              <a:rPr lang="es-ES" dirty="0" smtClean="0"/>
              <a:t> </a:t>
            </a:r>
            <a:r>
              <a:rPr lang="es-ES" dirty="0" err="1" smtClean="0"/>
              <a:t>Cereteano</a:t>
            </a:r>
            <a:r>
              <a:rPr lang="es-ES" dirty="0" smtClean="0"/>
              <a:t>(a)</a:t>
            </a:r>
            <a:endParaRPr lang="es-ES_tradnl" dirty="0" smtClean="0"/>
          </a:p>
          <a:p>
            <a:r>
              <a:rPr lang="es-ES" b="1" dirty="0" smtClean="0"/>
              <a:t>Otros nombres que ha recibido el municipio:</a:t>
            </a:r>
            <a:r>
              <a:rPr lang="es-ES" dirty="0" smtClean="0"/>
              <a:t> San Antonio de </a:t>
            </a:r>
            <a:r>
              <a:rPr lang="es-ES" dirty="0" err="1" smtClean="0"/>
              <a:t>Cereté</a:t>
            </a:r>
            <a:endParaRPr lang="es-ES_tradnl" dirty="0" smtClean="0"/>
          </a:p>
          <a:p>
            <a:r>
              <a:rPr lang="es-ES" dirty="0" smtClean="0">
                <a:hlinkClick r:id="rId2" tooltip="ir arriba"/>
              </a:rPr>
              <a:t>Arriba</a:t>
            </a:r>
            <a:endParaRPr lang="es-ES_tradnl" dirty="0" smtClean="0"/>
          </a:p>
          <a:p>
            <a:r>
              <a:rPr lang="es-ES" b="1" dirty="0" smtClean="0"/>
              <a:t>Símbolos  </a:t>
            </a:r>
            <a:endParaRPr lang="es-ES_tradnl" b="1" dirty="0" smtClean="0"/>
          </a:p>
          <a:p>
            <a:r>
              <a:rPr lang="es-ES" b="1" dirty="0" smtClean="0"/>
              <a:t>Escudo</a:t>
            </a:r>
            <a:endParaRPr lang="es-ES_tradnl" b="1" dirty="0" smtClean="0"/>
          </a:p>
          <a:p>
            <a:endParaRPr lang="es-ES_tradnl" dirty="0"/>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style>
          <a:lnRef idx="0">
            <a:schemeClr val="accent6"/>
          </a:lnRef>
          <a:fillRef idx="3">
            <a:schemeClr val="accent6"/>
          </a:fillRef>
          <a:effectRef idx="3">
            <a:schemeClr val="accent6"/>
          </a:effectRef>
          <a:fontRef idx="minor">
            <a:schemeClr val="lt1"/>
          </a:fontRef>
        </p:style>
        <p:txBody>
          <a:bodyPr/>
          <a:lstStyle/>
          <a:p>
            <a:r>
              <a:rPr lang="es-ES_tradnl" dirty="0" smtClean="0"/>
              <a:t>ESCUDO</a:t>
            </a:r>
            <a:endParaRPr lang="es-ES_tradnl" dirty="0"/>
          </a:p>
        </p:txBody>
      </p:sp>
      <p:sp>
        <p:nvSpPr>
          <p:cNvPr id="4" name="3 CuadroTexto"/>
          <p:cNvSpPr txBox="1"/>
          <p:nvPr/>
        </p:nvSpPr>
        <p:spPr>
          <a:xfrm>
            <a:off x="4786314" y="1714488"/>
            <a:ext cx="4000528" cy="4955203"/>
          </a:xfrm>
          <a:prstGeom prst="rect">
            <a:avLst/>
          </a:prstGeom>
          <a:noFill/>
        </p:spPr>
        <p:txBody>
          <a:bodyPr wrap="square" rtlCol="0">
            <a:spAutoFit/>
          </a:bodyPr>
          <a:lstStyle/>
          <a:p>
            <a:pPr algn="just"/>
            <a:r>
              <a:rPr lang="es-ES" sz="1400" b="1" i="1" dirty="0" smtClean="0"/>
              <a:t>Diseñado por Abel Botero Arango. Aprobado el 12 de diciembre de 1951 por los comisionados de la Junta central Pro Departamento de Córdoba, reunidos en el Hotel Granada de Bogotá.</a:t>
            </a:r>
            <a:endParaRPr lang="es-ES_tradnl" sz="1400" b="1" i="1" dirty="0" smtClean="0"/>
          </a:p>
          <a:p>
            <a:pPr algn="just"/>
            <a:r>
              <a:rPr lang="es-ES" sz="1400" b="1" i="1" dirty="0" smtClean="0"/>
              <a:t> </a:t>
            </a:r>
            <a:endParaRPr lang="es-ES_tradnl" sz="1400" b="1" i="1" dirty="0" smtClean="0"/>
          </a:p>
          <a:p>
            <a:pPr algn="just"/>
            <a:r>
              <a:rPr lang="es-ES" sz="1400" b="1" i="1" dirty="0" smtClean="0"/>
              <a:t>El escudo está orlado por la Bandera Colombiana y se divide en dos campos por una raya horizontal. En el campo superior está la figura del general José María Córdova. En el inferior, un jaguar, símbolo mágico-religioso de los </a:t>
            </a:r>
            <a:r>
              <a:rPr lang="es-ES" sz="1400" b="1" i="1" dirty="0" err="1" smtClean="0"/>
              <a:t>Zenúes</a:t>
            </a:r>
            <a:r>
              <a:rPr lang="es-ES" sz="1400" b="1" i="1" dirty="0" smtClean="0"/>
              <a:t>, primitivos pobladores del </a:t>
            </a:r>
            <a:r>
              <a:rPr lang="es-ES" sz="1400" b="1" i="1" dirty="0" err="1" smtClean="0"/>
              <a:t>Sinú</a:t>
            </a:r>
            <a:r>
              <a:rPr lang="es-ES" sz="1400" b="1" i="1" dirty="0" smtClean="0"/>
              <a:t>, el San Jorge y las Sabanas. El jaguar es emblema de la agilidad y la fortaleza de los </a:t>
            </a:r>
            <a:r>
              <a:rPr lang="es-ES" sz="1400" b="1" i="1" dirty="0" err="1" smtClean="0"/>
              <a:t>Zenúes</a:t>
            </a:r>
            <a:r>
              <a:rPr lang="es-ES" sz="1400" b="1" i="1" dirty="0" smtClean="0"/>
              <a:t>.</a:t>
            </a:r>
            <a:endParaRPr lang="es-ES_tradnl" sz="1400" b="1" i="1" dirty="0" smtClean="0"/>
          </a:p>
          <a:p>
            <a:pPr algn="just"/>
            <a:r>
              <a:rPr lang="es-ES" sz="1400" b="1" i="1" dirty="0" smtClean="0"/>
              <a:t> </a:t>
            </a:r>
            <a:endParaRPr lang="es-ES_tradnl" sz="1400" b="1" i="1" dirty="0" smtClean="0"/>
          </a:p>
          <a:p>
            <a:pPr algn="just"/>
            <a:r>
              <a:rPr lang="es-ES" sz="1400" b="1" i="1" dirty="0" smtClean="0"/>
              <a:t>Sobre la orla tricolor se encuentra escrita la expresión latina OMNIA PER IPSUM FACTA SUNT, cuya traducción es “Todas las cosas fueron hechas (o se hacen) por si mismas” y “Todo lo que somos (o tenemos) es producto de nosotros mismos”. El contenido de esta frase se utiliza para resaltar la fertilidad y fecundidad de las tierras </a:t>
            </a:r>
            <a:r>
              <a:rPr lang="es-ES" b="1" i="1" dirty="0" smtClean="0"/>
              <a:t>de Córdoba.</a:t>
            </a:r>
            <a:endParaRPr lang="es-ES_tradnl" b="1" i="1" dirty="0"/>
          </a:p>
        </p:txBody>
      </p:sp>
      <p:pic>
        <p:nvPicPr>
          <p:cNvPr id="5" name="4 Imagen" descr="Escudo del Departamento de Córdoba Colombia"/>
          <p:cNvPicPr/>
          <p:nvPr/>
        </p:nvPicPr>
        <p:blipFill>
          <a:blip r:embed="rId2"/>
          <a:srcRect/>
          <a:stretch>
            <a:fillRect/>
          </a:stretch>
        </p:blipFill>
        <p:spPr bwMode="auto">
          <a:xfrm>
            <a:off x="1285852" y="2071678"/>
            <a:ext cx="2952767" cy="3500462"/>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rgbClr val="CC9900"/>
          </a:solidFill>
        </p:spPr>
        <p:txBody>
          <a:bodyPr/>
          <a:lstStyle/>
          <a:p>
            <a:r>
              <a:rPr lang="es-ES_tradnl" dirty="0" smtClean="0"/>
              <a:t>SIMBOLOS  PATRIOS  DE CERETE</a:t>
            </a:r>
            <a:endParaRPr lang="es-ES_tradnl" dirty="0"/>
          </a:p>
        </p:txBody>
      </p:sp>
      <p:sp>
        <p:nvSpPr>
          <p:cNvPr id="3" name="2 Marcador de contenido"/>
          <p:cNvSpPr>
            <a:spLocks noGrp="1"/>
          </p:cNvSpPr>
          <p:nvPr>
            <p:ph idx="1"/>
          </p:nvPr>
        </p:nvSpPr>
        <p:spPr/>
        <p:txBody>
          <a:bodyPr numCol="3">
            <a:normAutofit/>
          </a:bodyPr>
          <a:lstStyle/>
          <a:p>
            <a:pPr>
              <a:buNone/>
            </a:pPr>
            <a:r>
              <a:rPr lang="es-ES" sz="1200" dirty="0" smtClean="0"/>
              <a:t>Donde cantan felices mochuelos                                                                                                                                                </a:t>
            </a:r>
            <a:br>
              <a:rPr lang="es-ES" sz="1200" dirty="0" smtClean="0"/>
            </a:br>
            <a:r>
              <a:rPr lang="es-ES" sz="1200" dirty="0" smtClean="0"/>
              <a:t>Azulejos y toches de amor                                                                           </a:t>
            </a:r>
            <a:br>
              <a:rPr lang="es-ES" sz="1200" dirty="0" smtClean="0"/>
            </a:br>
            <a:r>
              <a:rPr lang="es-ES" sz="1200" dirty="0" smtClean="0"/>
              <a:t>Donde el verde del campo es eterno      Y en tu cielo se asoma el creador.</a:t>
            </a:r>
            <a:br>
              <a:rPr lang="es-ES" sz="1200" dirty="0" smtClean="0"/>
            </a:br>
            <a:r>
              <a:rPr lang="es-ES" sz="1200" dirty="0" smtClean="0"/>
              <a:t>                                                                                                        </a:t>
            </a:r>
            <a:br>
              <a:rPr lang="es-ES" sz="1200" dirty="0" smtClean="0"/>
            </a:br>
            <a:r>
              <a:rPr lang="es-ES" sz="1200" dirty="0" smtClean="0"/>
              <a:t>CORO</a:t>
            </a:r>
            <a:br>
              <a:rPr lang="es-ES" sz="1200" dirty="0" smtClean="0"/>
            </a:br>
            <a:r>
              <a:rPr lang="es-ES" sz="1200" dirty="0" smtClean="0"/>
              <a:t>Pueblo lindo te llevo en mis venas</a:t>
            </a:r>
            <a:br>
              <a:rPr lang="es-ES" sz="1200" dirty="0" smtClean="0"/>
            </a:br>
            <a:r>
              <a:rPr lang="es-ES" sz="1200" dirty="0" smtClean="0"/>
              <a:t>Cual torrente de tierna pasión</a:t>
            </a:r>
            <a:br>
              <a:rPr lang="es-ES" sz="1200" dirty="0" smtClean="0"/>
            </a:br>
            <a:r>
              <a:rPr lang="es-ES" sz="1200" dirty="0" smtClean="0"/>
              <a:t>En mis sueños evoco las penas</a:t>
            </a:r>
            <a:br>
              <a:rPr lang="es-ES" sz="1200" dirty="0" smtClean="0"/>
            </a:br>
            <a:r>
              <a:rPr lang="es-ES" sz="1200" dirty="0" smtClean="0"/>
              <a:t>Del cacique en su dura misión   </a:t>
            </a:r>
          </a:p>
          <a:p>
            <a:pPr algn="ctr">
              <a:buNone/>
            </a:pPr>
            <a:r>
              <a:rPr lang="es-ES" sz="1200" dirty="0" smtClean="0"/>
              <a:t>l</a:t>
            </a:r>
          </a:p>
          <a:p>
            <a:pPr>
              <a:buNone/>
            </a:pPr>
            <a:r>
              <a:rPr lang="es-ES" sz="1200" dirty="0" smtClean="0"/>
              <a:t>Bajo el sol se broncea su estirpe</a:t>
            </a:r>
            <a:br>
              <a:rPr lang="es-ES" sz="1200" dirty="0" smtClean="0"/>
            </a:br>
            <a:r>
              <a:rPr lang="es-ES" sz="1200" dirty="0" smtClean="0"/>
              <a:t>de guerreros llenos de valor</a:t>
            </a:r>
            <a:br>
              <a:rPr lang="es-ES" sz="1200" dirty="0" smtClean="0"/>
            </a:br>
            <a:r>
              <a:rPr lang="es-ES" sz="1200" dirty="0" smtClean="0"/>
              <a:t>y en la sangre la vida se viste</a:t>
            </a:r>
            <a:br>
              <a:rPr lang="es-ES" sz="1200" dirty="0" smtClean="0"/>
            </a:br>
            <a:r>
              <a:rPr lang="es-ES" sz="1200" dirty="0" smtClean="0"/>
              <a:t>De un futuro lleno de esplendor.   </a:t>
            </a:r>
          </a:p>
          <a:p>
            <a:pPr algn="ctr">
              <a:buNone/>
            </a:pPr>
            <a:r>
              <a:rPr lang="es-ES" sz="1200" dirty="0" smtClean="0"/>
              <a:t>II</a:t>
            </a:r>
          </a:p>
          <a:p>
            <a:pPr>
              <a:buNone/>
            </a:pPr>
            <a:r>
              <a:rPr lang="es-ES" sz="1200" dirty="0" err="1" smtClean="0"/>
              <a:t>Cereté</a:t>
            </a:r>
            <a:r>
              <a:rPr lang="es-ES" sz="1200" dirty="0" smtClean="0"/>
              <a:t>, pedacito de mi alma</a:t>
            </a:r>
            <a:br>
              <a:rPr lang="es-ES" sz="1200" dirty="0" smtClean="0"/>
            </a:br>
            <a:r>
              <a:rPr lang="es-ES" sz="1200" dirty="0" smtClean="0"/>
              <a:t>en su Vientre </a:t>
            </a:r>
            <a:r>
              <a:rPr lang="es-ES" sz="1200" dirty="0" err="1" smtClean="0"/>
              <a:t>Zenú</a:t>
            </a:r>
            <a:r>
              <a:rPr lang="es-ES" sz="1200" dirty="0" smtClean="0"/>
              <a:t> me formé</a:t>
            </a:r>
            <a:br>
              <a:rPr lang="es-ES" sz="1200" dirty="0" smtClean="0"/>
            </a:br>
            <a:r>
              <a:rPr lang="es-ES" sz="1200" dirty="0" smtClean="0"/>
              <a:t>rinconcito del cielo en la tierra</a:t>
            </a:r>
            <a:br>
              <a:rPr lang="es-ES" sz="1200" dirty="0" smtClean="0"/>
            </a:br>
            <a:r>
              <a:rPr lang="es-ES" sz="1200" dirty="0" smtClean="0"/>
              <a:t>En tu seno la luz contemplé</a:t>
            </a:r>
          </a:p>
          <a:p>
            <a:pPr algn="ctr">
              <a:buNone/>
            </a:pPr>
            <a:r>
              <a:rPr lang="es-ES" sz="1200" dirty="0" smtClean="0"/>
              <a:t>III</a:t>
            </a:r>
          </a:p>
          <a:p>
            <a:pPr>
              <a:buNone/>
            </a:pPr>
            <a:r>
              <a:rPr lang="es-ES" sz="1200" dirty="0" smtClean="0"/>
              <a:t>Viene Marzo anunciando la lluvia</a:t>
            </a:r>
            <a:br>
              <a:rPr lang="es-ES" sz="1200" dirty="0" smtClean="0"/>
            </a:br>
            <a:r>
              <a:rPr lang="es-ES" sz="1200" dirty="0" smtClean="0"/>
              <a:t>Y en la piel ya se siente el furor</a:t>
            </a:r>
            <a:br>
              <a:rPr lang="es-ES" sz="1200" dirty="0" smtClean="0"/>
            </a:br>
            <a:r>
              <a:rPr lang="es-ES" sz="1200" dirty="0" smtClean="0"/>
              <a:t>Las mujeres se mecen en cumbia</a:t>
            </a:r>
            <a:br>
              <a:rPr lang="es-ES" sz="1200" dirty="0" smtClean="0"/>
            </a:br>
            <a:r>
              <a:rPr lang="es-ES" sz="1200" dirty="0" smtClean="0"/>
              <a:t>Caminando al compás de un tambor.    </a:t>
            </a:r>
          </a:p>
          <a:p>
            <a:pPr algn="ctr">
              <a:buNone/>
            </a:pPr>
            <a:r>
              <a:rPr lang="es-ES" sz="1200" dirty="0" smtClean="0"/>
              <a:t>IV</a:t>
            </a:r>
          </a:p>
          <a:p>
            <a:pPr>
              <a:buNone/>
            </a:pPr>
            <a:r>
              <a:rPr lang="es-ES" sz="1200" dirty="0" smtClean="0"/>
              <a:t>            CORO ( III, IV, V) </a:t>
            </a:r>
            <a:br>
              <a:rPr lang="es-ES" sz="1200" dirty="0" smtClean="0"/>
            </a:br>
            <a:r>
              <a:rPr lang="es-ES" sz="1200" dirty="0" smtClean="0"/>
              <a:t/>
            </a:r>
            <a:br>
              <a:rPr lang="es-ES" sz="1200" dirty="0" smtClean="0"/>
            </a:br>
            <a:r>
              <a:rPr lang="es-ES" sz="1200" dirty="0" smtClean="0"/>
              <a:t>¡ Adelante, pueblo </a:t>
            </a:r>
            <a:r>
              <a:rPr lang="es-ES" sz="1200" dirty="0" err="1" smtClean="0"/>
              <a:t>cereteano</a:t>
            </a:r>
            <a:r>
              <a:rPr lang="es-ES" sz="1200" dirty="0" smtClean="0"/>
              <a:t>!</a:t>
            </a:r>
            <a:br>
              <a:rPr lang="es-ES" sz="1200" dirty="0" smtClean="0"/>
            </a:br>
            <a:r>
              <a:rPr lang="es-ES" sz="1200" dirty="0" smtClean="0"/>
              <a:t>En tu pecho late el corazón</a:t>
            </a:r>
            <a:br>
              <a:rPr lang="es-ES" sz="1200" dirty="0" smtClean="0"/>
            </a:br>
            <a:r>
              <a:rPr lang="es-ES" sz="1200" dirty="0" smtClean="0"/>
              <a:t>Del calor del hogar, del hermano</a:t>
            </a:r>
            <a:br>
              <a:rPr lang="es-ES" sz="1200" dirty="0" smtClean="0"/>
            </a:br>
            <a:r>
              <a:rPr lang="es-ES" sz="1200" dirty="0" smtClean="0"/>
              <a:t>Y en tu frente brilla la razón   </a:t>
            </a:r>
          </a:p>
          <a:p>
            <a:pPr algn="ctr">
              <a:buNone/>
            </a:pPr>
            <a:r>
              <a:rPr lang="es-ES" sz="1200" dirty="0" smtClean="0"/>
              <a:t>         v</a:t>
            </a:r>
          </a:p>
          <a:p>
            <a:pPr>
              <a:buNone/>
            </a:pPr>
            <a:endParaRPr lang="es-ES" sz="1200" dirty="0" smtClean="0"/>
          </a:p>
          <a:p>
            <a:pPr algn="ctr">
              <a:buNone/>
            </a:pPr>
            <a:r>
              <a:rPr lang="es-ES" sz="1200" dirty="0" smtClean="0"/>
              <a:t>En tu escudo y bandera se irradia</a:t>
            </a:r>
            <a:br>
              <a:rPr lang="es-ES" sz="1200" dirty="0" smtClean="0"/>
            </a:br>
            <a:r>
              <a:rPr lang="es-ES" sz="1200" dirty="0" smtClean="0"/>
              <a:t>La grandeza de tu condición</a:t>
            </a:r>
            <a:br>
              <a:rPr lang="es-ES" sz="1200" dirty="0" smtClean="0"/>
            </a:br>
            <a:r>
              <a:rPr lang="es-ES" sz="1200" dirty="0" smtClean="0"/>
              <a:t>¡ Nuestro ser de raíz legendaria</a:t>
            </a:r>
            <a:br>
              <a:rPr lang="es-ES" sz="1200" dirty="0" smtClean="0"/>
            </a:br>
            <a:r>
              <a:rPr lang="es-ES" sz="1200" dirty="0" smtClean="0"/>
              <a:t>nos da fuerza, decencia y honor!</a:t>
            </a:r>
          </a:p>
        </p:txBody>
      </p:sp>
      <p:pic>
        <p:nvPicPr>
          <p:cNvPr id="4" name="3 Imagen" descr="Escudo de Cereté">
            <a:hlinkClick r:id="rId2" tgtFrame="_blank" tooltip="&quot;Ver escudo del tamaño original&quot;"/>
          </p:cNvPr>
          <p:cNvPicPr/>
          <p:nvPr/>
        </p:nvPicPr>
        <p:blipFill>
          <a:blip r:embed="rId3"/>
          <a:srcRect/>
          <a:stretch>
            <a:fillRect/>
          </a:stretch>
        </p:blipFill>
        <p:spPr bwMode="auto">
          <a:xfrm>
            <a:off x="7215206" y="1643050"/>
            <a:ext cx="1643074" cy="1928826"/>
          </a:xfrm>
          <a:prstGeom prst="rect">
            <a:avLst/>
          </a:prstGeom>
          <a:noFill/>
          <a:ln w="9525">
            <a:noFill/>
            <a:miter lim="800000"/>
            <a:headEnd/>
            <a:tailEnd/>
          </a:ln>
        </p:spPr>
      </p:pic>
      <p:pic>
        <p:nvPicPr>
          <p:cNvPr id="5" name="4 Imagen" descr="Bandera de Cereté">
            <a:hlinkClick r:id="rId4" tgtFrame="_blank" tooltip="&quot;Ver bandera de mayor tamaño&quot;"/>
          </p:cNvPr>
          <p:cNvPicPr/>
          <p:nvPr/>
        </p:nvPicPr>
        <p:blipFill>
          <a:blip r:embed="rId5"/>
          <a:srcRect/>
          <a:stretch>
            <a:fillRect/>
          </a:stretch>
        </p:blipFill>
        <p:spPr bwMode="auto">
          <a:xfrm>
            <a:off x="7215206" y="4500570"/>
            <a:ext cx="1643074" cy="1257300"/>
          </a:xfrm>
          <a:prstGeom prst="rect">
            <a:avLst/>
          </a:prstGeom>
          <a:noFill/>
          <a:ln w="9525">
            <a:noFill/>
            <a:miter lim="800000"/>
            <a:headEnd/>
            <a:tailEnd/>
          </a:ln>
        </p:spPr>
      </p:pic>
      <p:sp>
        <p:nvSpPr>
          <p:cNvPr id="6" name="5 Rectángulo"/>
          <p:cNvSpPr/>
          <p:nvPr/>
        </p:nvSpPr>
        <p:spPr>
          <a:xfrm>
            <a:off x="7500958" y="6000768"/>
            <a:ext cx="981102" cy="369332"/>
          </a:xfrm>
          <a:prstGeom prst="rect">
            <a:avLst/>
          </a:prstGeom>
        </p:spPr>
        <p:txBody>
          <a:bodyPr wrap="none">
            <a:spAutoFit/>
          </a:bodyPr>
          <a:lstStyle/>
          <a:p>
            <a:r>
              <a:rPr lang="es-ES" b="1" dirty="0" smtClean="0"/>
              <a:t>Bandera</a:t>
            </a:r>
            <a:endParaRPr lang="es-ES_tradnl" b="1" dirty="0"/>
          </a:p>
        </p:txBody>
      </p:sp>
      <p:sp>
        <p:nvSpPr>
          <p:cNvPr id="7" name="6 Rectángulo"/>
          <p:cNvSpPr/>
          <p:nvPr/>
        </p:nvSpPr>
        <p:spPr>
          <a:xfrm>
            <a:off x="7572396" y="3571876"/>
            <a:ext cx="1284617" cy="369332"/>
          </a:xfrm>
          <a:prstGeom prst="rect">
            <a:avLst/>
          </a:prstGeom>
        </p:spPr>
        <p:txBody>
          <a:bodyPr wrap="square">
            <a:spAutoFit/>
          </a:bodyPr>
          <a:lstStyle/>
          <a:p>
            <a:r>
              <a:rPr lang="es-ES" b="1" dirty="0" smtClean="0"/>
              <a:t>Escudo</a:t>
            </a:r>
            <a:endParaRPr lang="es-ES_tradnl" b="1" dirty="0"/>
          </a:p>
        </p:txBody>
      </p:sp>
    </p:spTree>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rgbClr val="CC9900"/>
          </a:solidFill>
        </p:spPr>
        <p:txBody>
          <a:bodyPr/>
          <a:lstStyle/>
          <a:p>
            <a:r>
              <a:rPr lang="es-ES_tradnl" dirty="0" smtClean="0"/>
              <a:t>HISTORIA  DE CERETE</a:t>
            </a:r>
            <a:endParaRPr lang="es-ES_tradnl" dirty="0"/>
          </a:p>
        </p:txBody>
      </p:sp>
      <p:sp>
        <p:nvSpPr>
          <p:cNvPr id="3" name="2 Marcador de contenido"/>
          <p:cNvSpPr>
            <a:spLocks noGrp="1"/>
          </p:cNvSpPr>
          <p:nvPr>
            <p:ph idx="1"/>
          </p:nvPr>
        </p:nvSpPr>
        <p:spPr>
          <a:xfrm>
            <a:off x="457200" y="1500174"/>
            <a:ext cx="8229600" cy="5143535"/>
          </a:xfrm>
        </p:spPr>
        <p:txBody>
          <a:bodyPr>
            <a:normAutofit fontScale="47500" lnSpcReduction="20000"/>
          </a:bodyPr>
          <a:lstStyle/>
          <a:p>
            <a:r>
              <a:rPr lang="es-ES" sz="2900" b="1" dirty="0" smtClean="0"/>
              <a:t>Fecha de fundación:</a:t>
            </a:r>
            <a:r>
              <a:rPr lang="es-ES" sz="2900" dirty="0" smtClean="0"/>
              <a:t> </a:t>
            </a:r>
            <a:endParaRPr lang="es-ES_tradnl" sz="2900" dirty="0" smtClean="0"/>
          </a:p>
          <a:p>
            <a:r>
              <a:rPr lang="es-ES" sz="2900" b="1" dirty="0" smtClean="0"/>
              <a:t>Nombre del/los fundador (es):</a:t>
            </a:r>
            <a:r>
              <a:rPr lang="es-ES" sz="2900" dirty="0" smtClean="0"/>
              <a:t> </a:t>
            </a:r>
            <a:endParaRPr lang="es-ES_tradnl" sz="2900" dirty="0" smtClean="0"/>
          </a:p>
          <a:p>
            <a:r>
              <a:rPr lang="es-ES" sz="2900" b="1" dirty="0" smtClean="0"/>
              <a:t>Reseña histórica:</a:t>
            </a:r>
          </a:p>
          <a:p>
            <a:r>
              <a:rPr lang="es-ES" sz="2500" dirty="0" smtClean="0"/>
              <a:t>En el año 1721, cuando los padres jesuitas fundan la comunidad en el sitio de Macan, impulsando sus acciones apostólicas. Matías </a:t>
            </a:r>
            <a:r>
              <a:rPr lang="es-ES" sz="2500" dirty="0" err="1" smtClean="0"/>
              <a:t>Beneditti</a:t>
            </a:r>
            <a:r>
              <a:rPr lang="es-ES" sz="2500" dirty="0" smtClean="0"/>
              <a:t> certificó la fundación 1721, en 18 caballerías con 60 familias aborígenes; fue trasladado en mas de tres ocasiones entre los años 1721 y 1740, su último traslado lo realizó el cura jesuita Agustín de Salazar en 1732 con el nombre de San Antonio de </a:t>
            </a:r>
            <a:r>
              <a:rPr lang="es-ES" sz="2500" dirty="0" err="1" smtClean="0"/>
              <a:t>Cereté</a:t>
            </a:r>
            <a:r>
              <a:rPr lang="es-ES" sz="2500" dirty="0" smtClean="0"/>
              <a:t>, en 1923, se erige municipio y en 1940 el ingeniero Juan de </a:t>
            </a:r>
            <a:r>
              <a:rPr lang="es-ES" sz="2500" dirty="0" err="1" smtClean="0"/>
              <a:t>Torrensal</a:t>
            </a:r>
            <a:r>
              <a:rPr lang="es-ES" sz="2500" dirty="0" smtClean="0"/>
              <a:t> Díaz Pimienta, organiza el poblado. Su localización a lo largo del Río </a:t>
            </a:r>
            <a:r>
              <a:rPr lang="es-ES" sz="2500" dirty="0" err="1" smtClean="0"/>
              <a:t>Sinú</a:t>
            </a:r>
            <a:r>
              <a:rPr lang="es-ES" sz="2500" dirty="0" smtClean="0"/>
              <a:t>, le permitió constituirse en centro de mercadeo y acopio, así como, en principal puerto de embarque entre Montería y </a:t>
            </a:r>
            <a:r>
              <a:rPr lang="es-ES" sz="2500" dirty="0" err="1" smtClean="0"/>
              <a:t>Lórica</a:t>
            </a:r>
            <a:r>
              <a:rPr lang="es-ES" sz="2500" dirty="0" smtClean="0"/>
              <a:t>, para el comercio con ciudad de Cartagena, que en ese tiempo, representaba el polo de desarrollo más cercano a esta región.</a:t>
            </a:r>
            <a:br>
              <a:rPr lang="es-ES" sz="2500" dirty="0" smtClean="0"/>
            </a:br>
            <a:r>
              <a:rPr lang="es-ES" sz="2500" dirty="0" smtClean="0"/>
              <a:t>Para el año 1900 la cabecera municipal tenía una estructura urbana muy precaria, aún no contaba con barrios, y solo tenía tres calles, la calle de Las Flores, la calle del Comercio y la calle de San Antonio, las cuales iniciaban desde la margen derecha del Caño </a:t>
            </a:r>
            <a:r>
              <a:rPr lang="es-ES" sz="2500" dirty="0" err="1" smtClean="0"/>
              <a:t>Bugre</a:t>
            </a:r>
            <a:r>
              <a:rPr lang="es-ES" sz="2500" dirty="0" smtClean="0"/>
              <a:t> hacia el este. La calle paralela al caño, y que unía la calle del Comercio con la calle de Las Flores, era bastante espaciosa, casi como una pequeña plaza, la cual permitía realizar la actividad portuaria y comercial, también para esa época se establece otro grupo de pobladores en el sector </a:t>
            </a:r>
            <a:r>
              <a:rPr lang="es-ES" sz="2500" dirty="0" err="1" smtClean="0"/>
              <a:t>Wilches</a:t>
            </a:r>
            <a:r>
              <a:rPr lang="es-ES" sz="2500" dirty="0" smtClean="0"/>
              <a:t>, en el Prado y Martínez</a:t>
            </a:r>
            <a:r>
              <a:rPr lang="es-ES" sz="2200" dirty="0" smtClean="0"/>
              <a:t>.</a:t>
            </a:r>
            <a:r>
              <a:rPr lang="es-ES" sz="1800" dirty="0" smtClean="0"/>
              <a:t/>
            </a:r>
            <a:br>
              <a:rPr lang="es-ES" sz="1800" dirty="0" smtClean="0"/>
            </a:br>
            <a:r>
              <a:rPr lang="es-ES" sz="1800" dirty="0" smtClean="0"/>
              <a:t/>
            </a:r>
            <a:br>
              <a:rPr lang="es-ES" sz="1800" dirty="0" smtClean="0"/>
            </a:br>
            <a:r>
              <a:rPr lang="es-ES" sz="2900" dirty="0" smtClean="0"/>
              <a:t>Para el año 1900 la cabecera municipal tenía una estructura urbana muy precaria, aún no contaba con barrios, y solo tenía tres calles, la calle de Las Flores, la calle del Comercio y la calle de San Antonio, las cuales iniciaban desde la margen derecha del Caño </a:t>
            </a:r>
            <a:r>
              <a:rPr lang="es-ES" sz="2900" dirty="0" err="1" smtClean="0"/>
              <a:t>Bugre</a:t>
            </a:r>
            <a:r>
              <a:rPr lang="es-ES" sz="2900" dirty="0" smtClean="0"/>
              <a:t> hacia el este. La calle paralela al caño, y que unía la calle del Comercio con la calle de Las Flores, era bastante espaciosa, casi como una pequeña plaza, la cual permitía realizar la actividad portuaria y comercial, también para esa época se establece otro grupo de pobladores en el sector </a:t>
            </a:r>
            <a:r>
              <a:rPr lang="es-ES" sz="2900" dirty="0" err="1" smtClean="0"/>
              <a:t>Wilches</a:t>
            </a:r>
            <a:r>
              <a:rPr lang="es-ES" sz="2900" dirty="0" smtClean="0"/>
              <a:t>, en el Prado y Martínez</a:t>
            </a:r>
            <a:r>
              <a:rPr lang="es-ES" sz="2200" dirty="0" smtClean="0"/>
              <a:t>.</a:t>
            </a:r>
            <a:br>
              <a:rPr lang="es-ES" sz="2200" dirty="0" smtClean="0"/>
            </a:br>
            <a:r>
              <a:rPr lang="es-ES" sz="1600" dirty="0" smtClean="0"/>
              <a:t/>
            </a:r>
            <a:br>
              <a:rPr lang="es-ES" sz="1600" dirty="0" smtClean="0"/>
            </a:br>
            <a:r>
              <a:rPr lang="es-ES" sz="1700" dirty="0" smtClean="0"/>
              <a:t/>
            </a:r>
            <a:br>
              <a:rPr lang="es-ES" sz="1700" dirty="0" smtClean="0"/>
            </a:br>
            <a:r>
              <a:rPr lang="es-ES" dirty="0" smtClean="0"/>
              <a:t/>
            </a:r>
            <a:br>
              <a:rPr lang="es-ES" dirty="0" smtClean="0"/>
            </a:br>
            <a:r>
              <a:rPr lang="es-ES" dirty="0" smtClean="0"/>
              <a:t/>
            </a:r>
            <a:br>
              <a:rPr lang="es-ES" dirty="0" smtClean="0"/>
            </a:br>
            <a:r>
              <a:rPr lang="es-ES" dirty="0" smtClean="0"/>
              <a:t/>
            </a:r>
            <a:br>
              <a:rPr lang="es-ES" dirty="0" smtClean="0"/>
            </a:br>
            <a:r>
              <a:rPr lang="es-ES" dirty="0" smtClean="0"/>
              <a:t/>
            </a:r>
            <a:br>
              <a:rPr lang="es-ES" dirty="0" smtClean="0"/>
            </a:br>
            <a:endParaRPr lang="es-ES_tradnl" dirty="0"/>
          </a:p>
        </p:txBody>
      </p:sp>
      <p:sp>
        <p:nvSpPr>
          <p:cNvPr id="5" name="4 Rectángulo"/>
          <p:cNvSpPr/>
          <p:nvPr/>
        </p:nvSpPr>
        <p:spPr>
          <a:xfrm>
            <a:off x="857224" y="5214950"/>
            <a:ext cx="5643602" cy="830997"/>
          </a:xfrm>
          <a:prstGeom prst="rect">
            <a:avLst/>
          </a:prstGeom>
        </p:spPr>
        <p:txBody>
          <a:bodyPr wrap="square">
            <a:spAutoFit/>
          </a:bodyPr>
          <a:lstStyle/>
          <a:p>
            <a:r>
              <a:rPr lang="es-ES" sz="1200" dirty="0" smtClean="0"/>
              <a:t/>
            </a:r>
            <a:br>
              <a:rPr lang="es-ES" sz="1200" dirty="0" smtClean="0"/>
            </a:br>
            <a:r>
              <a:rPr lang="es-ES" dirty="0" smtClean="0"/>
              <a:t/>
            </a:r>
            <a:br>
              <a:rPr lang="es-ES" dirty="0" smtClean="0"/>
            </a:br>
            <a:endParaRPr lang="es-ES_tradnl" dirty="0"/>
          </a:p>
        </p:txBody>
      </p:sp>
    </p:spTree>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rgbClr val="CC9900"/>
          </a:solidFill>
        </p:spPr>
        <p:txBody>
          <a:bodyPr/>
          <a:lstStyle/>
          <a:p>
            <a:r>
              <a:rPr lang="es-ES_tradnl" dirty="0" smtClean="0"/>
              <a:t>ECOLOGIA  </a:t>
            </a:r>
            <a:endParaRPr lang="es-ES_tradnl" dirty="0"/>
          </a:p>
        </p:txBody>
      </p:sp>
      <p:sp>
        <p:nvSpPr>
          <p:cNvPr id="3" name="2 Marcador de contenido"/>
          <p:cNvSpPr>
            <a:spLocks noGrp="1"/>
          </p:cNvSpPr>
          <p:nvPr>
            <p:ph idx="1"/>
          </p:nvPr>
        </p:nvSpPr>
        <p:spPr/>
        <p:txBody>
          <a:bodyPr>
            <a:normAutofit fontScale="92500" lnSpcReduction="10000"/>
          </a:bodyPr>
          <a:lstStyle/>
          <a:p>
            <a:r>
              <a:rPr lang="es-ES" sz="1800" dirty="0" smtClean="0"/>
              <a:t>El Municipio de </a:t>
            </a:r>
            <a:r>
              <a:rPr lang="es-ES" sz="1800" dirty="0" err="1" smtClean="0"/>
              <a:t>Cereté</a:t>
            </a:r>
            <a:r>
              <a:rPr lang="es-ES" sz="1800" dirty="0" smtClean="0"/>
              <a:t> no cuenta con bosques ni rastrojos de alguna importancia, solo existe una mínima mancha de 3 hectáreas en el sitio conocido como Amansa Guapo a unos tres </a:t>
            </a:r>
            <a:r>
              <a:rPr lang="es-ES" sz="1800" dirty="0" err="1" smtClean="0"/>
              <a:t>kms</a:t>
            </a:r>
            <a:r>
              <a:rPr lang="es-ES" sz="1800" dirty="0" smtClean="0"/>
              <a:t> del corregimiento de Cuero Curtido al lado de la vía que conduce de éste corregimiento a </a:t>
            </a:r>
            <a:r>
              <a:rPr lang="es-ES" sz="1800" dirty="0" err="1" smtClean="0"/>
              <a:t>Severá</a:t>
            </a:r>
            <a:r>
              <a:rPr lang="es-ES" dirty="0" smtClean="0"/>
              <a:t>.</a:t>
            </a:r>
            <a:br>
              <a:rPr lang="es-ES" dirty="0" smtClean="0"/>
            </a:br>
            <a:r>
              <a:rPr lang="es-ES" dirty="0" smtClean="0"/>
              <a:t/>
            </a:r>
            <a:br>
              <a:rPr lang="es-ES" dirty="0" smtClean="0"/>
            </a:br>
            <a:r>
              <a:rPr lang="es-ES" sz="1900" dirty="0" smtClean="0"/>
              <a:t>Los pocos rastrojos que se localizan en el corregimiento de Tres Marías no presentan extensiones considerables, como para ser tenidos en cuenta dentro de las unidades de paisaje</a:t>
            </a:r>
            <a:r>
              <a:rPr lang="es-ES" dirty="0" smtClean="0"/>
              <a:t>.</a:t>
            </a:r>
            <a:br>
              <a:rPr lang="es-ES" dirty="0" smtClean="0"/>
            </a:br>
            <a:r>
              <a:rPr lang="es-ES" sz="2100" dirty="0" smtClean="0"/>
              <a:t>En la localidad de Media Tapa y en el Cedro se han plantado pequeños bosques con la finalidad de ser explotado posteriormente, en ningún otro sitio del Municipio se presenta esta actividad forestal</a:t>
            </a:r>
            <a:r>
              <a:rPr lang="es-ES" dirty="0" smtClean="0"/>
              <a:t>.</a:t>
            </a:r>
            <a:br>
              <a:rPr lang="es-ES" dirty="0" smtClean="0"/>
            </a:br>
            <a:r>
              <a:rPr lang="es-ES" dirty="0" smtClean="0"/>
              <a:t/>
            </a:r>
            <a:br>
              <a:rPr lang="es-ES" dirty="0" smtClean="0"/>
            </a:br>
            <a:endParaRPr lang="es-ES_tradnl" dirty="0"/>
          </a:p>
        </p:txBody>
      </p:sp>
    </p:spTree>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rgbClr val="CC9900"/>
          </a:solidFill>
        </p:spPr>
        <p:txBody>
          <a:bodyPr/>
          <a:lstStyle/>
          <a:p>
            <a:r>
              <a:rPr lang="es-ES_tradnl" dirty="0" smtClean="0"/>
              <a:t>GEOGRAFIA </a:t>
            </a:r>
            <a:endParaRPr lang="es-ES_tradnl" dirty="0"/>
          </a:p>
        </p:txBody>
      </p:sp>
      <p:sp>
        <p:nvSpPr>
          <p:cNvPr id="3" name="2 Marcador de contenido"/>
          <p:cNvSpPr>
            <a:spLocks noGrp="1"/>
          </p:cNvSpPr>
          <p:nvPr>
            <p:ph idx="1"/>
          </p:nvPr>
        </p:nvSpPr>
        <p:spPr/>
        <p:txBody>
          <a:bodyPr>
            <a:normAutofit fontScale="92500" lnSpcReduction="10000"/>
          </a:bodyPr>
          <a:lstStyle/>
          <a:p>
            <a:r>
              <a:rPr lang="es-ES" sz="1400" dirty="0" smtClean="0"/>
              <a:t>El Municipio de </a:t>
            </a:r>
            <a:r>
              <a:rPr lang="es-ES" sz="1400" dirty="0" err="1" smtClean="0"/>
              <a:t>Cereté</a:t>
            </a:r>
            <a:r>
              <a:rPr lang="es-ES" sz="1400" dirty="0" smtClean="0"/>
              <a:t> se ubica en cuenca hidrográfica del Río </a:t>
            </a:r>
            <a:r>
              <a:rPr lang="es-ES" sz="1400" dirty="0" err="1" smtClean="0"/>
              <a:t>Sinú</a:t>
            </a:r>
            <a:r>
              <a:rPr lang="es-ES" sz="1400" dirty="0" smtClean="0"/>
              <a:t>, en la zona denominada Medio </a:t>
            </a:r>
            <a:r>
              <a:rPr lang="es-ES" sz="1400" dirty="0" err="1" smtClean="0"/>
              <a:t>Sinú</a:t>
            </a:r>
            <a:r>
              <a:rPr lang="es-ES" sz="1400" dirty="0" smtClean="0"/>
              <a:t>, por su ubicación se constituye como epicentro de intercomunicaciones y centro de interconexión vial de la Troncal de Occidente a escasos 18 kilómetros de la capital del Departamento de Córdoba, la ciudad de </a:t>
            </a:r>
          </a:p>
          <a:p>
            <a:pPr>
              <a:buNone/>
            </a:pPr>
            <a:r>
              <a:rPr lang="es-ES" sz="1400" dirty="0" smtClean="0"/>
              <a:t>Montería, y en la misma vía a 9 kilómetros se encuentra el aeropuerto ‘’Los Garzones</a:t>
            </a:r>
            <a:r>
              <a:rPr lang="es-ES" sz="1000" dirty="0" smtClean="0"/>
              <a:t>’’</a:t>
            </a:r>
          </a:p>
          <a:p>
            <a:r>
              <a:rPr lang="es-ES" sz="1600" b="1" dirty="0" smtClean="0"/>
              <a:t>Límites del municipio:</a:t>
            </a:r>
            <a:r>
              <a:rPr lang="es-ES" sz="1600" dirty="0" smtClean="0"/>
              <a:t/>
            </a:r>
            <a:br>
              <a:rPr lang="es-ES" sz="1600" dirty="0" smtClean="0"/>
            </a:br>
            <a:r>
              <a:rPr lang="es-ES" sz="1600" dirty="0" smtClean="0"/>
              <a:t>Limita por el norte con los Municipios de San Pelayo y </a:t>
            </a:r>
            <a:r>
              <a:rPr lang="es-ES" sz="1600" dirty="0" err="1" smtClean="0"/>
              <a:t>Chimá</a:t>
            </a:r>
            <a:r>
              <a:rPr lang="es-ES" sz="1600" dirty="0" smtClean="0"/>
              <a:t>, por el este con el Municipio de Ciénaga de Oro, por el oeste con el Municipio de Montería y por el sur con los Municipios de San Carlos y Montería. </a:t>
            </a:r>
            <a:br>
              <a:rPr lang="es-ES" sz="1600" dirty="0" smtClean="0"/>
            </a:br>
            <a:r>
              <a:rPr lang="es-ES" sz="1600" dirty="0" smtClean="0"/>
              <a:t/>
            </a:r>
            <a:br>
              <a:rPr lang="es-ES" sz="1600" dirty="0" smtClean="0"/>
            </a:br>
            <a:r>
              <a:rPr lang="es-ES" sz="1600" dirty="0" smtClean="0"/>
              <a:t>Políticamente el municipio se encuentra conformado por nueve (9) corregimientos integrados por cincuenta y seis (56) veredas en el sector rural y cincuenta y dos (52) barrios en la zona urbana.</a:t>
            </a:r>
            <a:br>
              <a:rPr lang="es-ES" sz="1600" dirty="0" smtClean="0"/>
            </a:br>
            <a:r>
              <a:rPr lang="es-ES" sz="1600" dirty="0" smtClean="0"/>
              <a:t/>
            </a:r>
            <a:br>
              <a:rPr lang="es-ES" sz="1600" dirty="0" smtClean="0"/>
            </a:br>
            <a:r>
              <a:rPr lang="es-ES" sz="1600" dirty="0" smtClean="0"/>
              <a:t>El centro geográfico del Municipio corresponde a la coordenada 75°42' longitud oeste y 8°50' latitud norte, con respecto al meridiano de Greenwich</a:t>
            </a:r>
            <a:endParaRPr lang="es-ES_tradnl" sz="1600" dirty="0" smtClean="0"/>
          </a:p>
          <a:p>
            <a:r>
              <a:rPr lang="es-ES" sz="1600" b="1" dirty="0" smtClean="0"/>
              <a:t>Extensión total:</a:t>
            </a:r>
            <a:r>
              <a:rPr lang="es-ES" sz="1600" dirty="0" smtClean="0"/>
              <a:t> 6.293 Km2. Km2</a:t>
            </a:r>
            <a:endParaRPr lang="es-ES_tradnl" sz="1600" dirty="0" smtClean="0"/>
          </a:p>
          <a:p>
            <a:r>
              <a:rPr lang="es-ES" sz="1600" b="1" dirty="0" smtClean="0"/>
              <a:t>Extensión área urbana:</a:t>
            </a:r>
            <a:r>
              <a:rPr lang="es-ES" sz="1600" dirty="0" smtClean="0"/>
              <a:t> 278.8 Km2 </a:t>
            </a:r>
            <a:r>
              <a:rPr lang="es-ES" sz="1600" dirty="0" err="1" smtClean="0"/>
              <a:t>Km2</a:t>
            </a:r>
            <a:endParaRPr lang="es-ES_tradnl" sz="1600" dirty="0" smtClean="0"/>
          </a:p>
          <a:p>
            <a:r>
              <a:rPr lang="es-ES" sz="1600" b="1" dirty="0" smtClean="0"/>
              <a:t>Extensión área rural:</a:t>
            </a:r>
            <a:r>
              <a:rPr lang="es-ES" sz="1600" dirty="0" smtClean="0"/>
              <a:t> </a:t>
            </a:r>
            <a:endParaRPr lang="es-ES_tradnl" sz="1600" dirty="0" smtClean="0"/>
          </a:p>
          <a:p>
            <a:r>
              <a:rPr lang="es-ES" sz="1600" b="1" dirty="0" smtClean="0"/>
              <a:t>Altitud de la cabecera municipal (metros sobre el nivel del mar):</a:t>
            </a:r>
            <a:r>
              <a:rPr lang="es-ES" sz="1600" dirty="0" smtClean="0"/>
              <a:t> </a:t>
            </a:r>
            <a:endParaRPr lang="es-ES_tradnl" sz="1600" dirty="0" smtClean="0"/>
          </a:p>
          <a:p>
            <a:r>
              <a:rPr lang="es-ES" sz="1600" b="1" dirty="0" smtClean="0"/>
              <a:t>Temperatura media:</a:t>
            </a:r>
            <a:r>
              <a:rPr lang="es-ES" sz="1600" dirty="0" smtClean="0"/>
              <a:t> </a:t>
            </a:r>
            <a:endParaRPr lang="es-ES_tradnl" sz="1600" dirty="0" smtClean="0"/>
          </a:p>
          <a:p>
            <a:pPr>
              <a:buNone/>
            </a:pPr>
            <a:endParaRPr lang="es-ES_tradnl" sz="1600" dirty="0"/>
          </a:p>
        </p:txBody>
      </p:sp>
    </p:spTree>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rgbClr val="CC9900"/>
          </a:solidFill>
        </p:spPr>
        <p:txBody>
          <a:bodyPr/>
          <a:lstStyle/>
          <a:p>
            <a:r>
              <a:rPr lang="es-ES_tradnl" dirty="0" smtClean="0"/>
              <a:t>HIDROGAFIA</a:t>
            </a:r>
            <a:endParaRPr lang="es-ES_tradnl" dirty="0"/>
          </a:p>
        </p:txBody>
      </p:sp>
      <p:sp>
        <p:nvSpPr>
          <p:cNvPr id="3" name="2 Marcador de contenido"/>
          <p:cNvSpPr>
            <a:spLocks noGrp="1"/>
          </p:cNvSpPr>
          <p:nvPr>
            <p:ph idx="1"/>
          </p:nvPr>
        </p:nvSpPr>
        <p:spPr/>
        <p:txBody>
          <a:bodyPr>
            <a:normAutofit fontScale="85000" lnSpcReduction="10000"/>
          </a:bodyPr>
          <a:lstStyle/>
          <a:p>
            <a:r>
              <a:rPr lang="es-ES" sz="1800" dirty="0" smtClean="0"/>
              <a:t>Se encuentra distribuida en </a:t>
            </a:r>
            <a:r>
              <a:rPr lang="es-ES" sz="1800" dirty="0" err="1" smtClean="0"/>
              <a:t>microregiones</a:t>
            </a:r>
            <a:r>
              <a:rPr lang="es-ES" sz="1800" dirty="0" smtClean="0"/>
              <a:t> de la siguiente forma:</a:t>
            </a:r>
            <a:br>
              <a:rPr lang="es-ES" sz="1800" dirty="0" smtClean="0"/>
            </a:br>
            <a:r>
              <a:rPr lang="es-ES" sz="1800" dirty="0" smtClean="0"/>
              <a:t/>
            </a:r>
            <a:br>
              <a:rPr lang="es-ES" sz="1800" dirty="0" smtClean="0"/>
            </a:br>
            <a:r>
              <a:rPr lang="es-ES" sz="1800" dirty="0" smtClean="0"/>
              <a:t>Micro Región 1:Integrada por la cabecera municipal y los corregimientos de Martínez, </a:t>
            </a:r>
            <a:r>
              <a:rPr lang="es-ES" sz="1800" dirty="0" err="1" smtClean="0"/>
              <a:t>Manguelito</a:t>
            </a:r>
            <a:r>
              <a:rPr lang="es-ES" sz="1800" dirty="0" smtClean="0"/>
              <a:t>, Mateo Gómez, Retiro de los Indios y </a:t>
            </a:r>
            <a:r>
              <a:rPr lang="es-ES" sz="1800" dirty="0" err="1" smtClean="0"/>
              <a:t>Rabolargo</a:t>
            </a:r>
            <a:r>
              <a:rPr lang="es-ES" sz="1800" dirty="0" smtClean="0"/>
              <a:t>, está bañada por el Caño </a:t>
            </a:r>
            <a:r>
              <a:rPr lang="es-ES" sz="1800" dirty="0" err="1" smtClean="0"/>
              <a:t>Bugre</a:t>
            </a:r>
            <a:r>
              <a:rPr lang="es-ES" sz="1800" dirty="0" smtClean="0"/>
              <a:t> y sus brazos y el Brazo de Lara en su gran mayoría, la Ciénaga de </a:t>
            </a:r>
            <a:r>
              <a:rPr lang="es-ES" sz="1800" dirty="0" err="1" smtClean="0"/>
              <a:t>Wilches</a:t>
            </a:r>
            <a:r>
              <a:rPr lang="es-ES" sz="1800" dirty="0" smtClean="0"/>
              <a:t> y una parte de la Ciénaga la </a:t>
            </a:r>
            <a:r>
              <a:rPr lang="es-ES" sz="1800" dirty="0" err="1" smtClean="0"/>
              <a:t>Granchina</a:t>
            </a:r>
            <a:r>
              <a:rPr lang="es-ES" sz="1800" dirty="0" smtClean="0"/>
              <a:t>. </a:t>
            </a:r>
            <a:br>
              <a:rPr lang="es-ES" sz="1800" dirty="0" smtClean="0"/>
            </a:br>
            <a:r>
              <a:rPr lang="es-ES" sz="1800" dirty="0" smtClean="0"/>
              <a:t/>
            </a:r>
            <a:br>
              <a:rPr lang="es-ES" sz="1800" dirty="0" smtClean="0"/>
            </a:br>
            <a:r>
              <a:rPr lang="es-ES" sz="1800" dirty="0" smtClean="0"/>
              <a:t>La Micro Región 2: Pertenece a una zona homogénea bien definida, comprende el corregimiento de </a:t>
            </a:r>
            <a:r>
              <a:rPr lang="es-ES" sz="1800" dirty="0" err="1" smtClean="0"/>
              <a:t>Severá</a:t>
            </a:r>
            <a:r>
              <a:rPr lang="es-ES" sz="1800" dirty="0" smtClean="0"/>
              <a:t>, en total es alimentada por el brazo de Lara (cauce principal del Río </a:t>
            </a:r>
            <a:r>
              <a:rPr lang="es-ES" sz="1800" dirty="0" err="1" smtClean="0"/>
              <a:t>Sinú</a:t>
            </a:r>
            <a:r>
              <a:rPr lang="es-ES" sz="1800" dirty="0" smtClean="0"/>
              <a:t>) la Ciénaga de Corralito, los caños del </a:t>
            </a:r>
            <a:r>
              <a:rPr lang="es-ES" sz="1800" dirty="0" err="1" smtClean="0"/>
              <a:t>Vidrial</a:t>
            </a:r>
            <a:r>
              <a:rPr lang="es-ES" sz="1800" dirty="0" smtClean="0"/>
              <a:t> y Caño Viejo y los arroyos </a:t>
            </a:r>
            <a:r>
              <a:rPr lang="es-ES" sz="1800" dirty="0" err="1" smtClean="0"/>
              <a:t>Trementino</a:t>
            </a:r>
            <a:r>
              <a:rPr lang="es-ES" sz="1800" dirty="0" smtClean="0"/>
              <a:t> y El Coco. </a:t>
            </a:r>
            <a:br>
              <a:rPr lang="es-ES" sz="1800" dirty="0" smtClean="0"/>
            </a:br>
            <a:r>
              <a:rPr lang="es-ES" sz="1800" dirty="0" smtClean="0"/>
              <a:t>La Micro Región 3: Esta integrada por los corregimientos de Cuero Curtido y Tres Marías. Es la parte de mayor pendientes del Municipio y está atravesada por los arroyos El Coco y </a:t>
            </a:r>
            <a:r>
              <a:rPr lang="es-ES" sz="1800" dirty="0" err="1" smtClean="0"/>
              <a:t>Trementino</a:t>
            </a:r>
            <a:r>
              <a:rPr lang="es-ES" sz="1800" dirty="0" smtClean="0"/>
              <a:t>. </a:t>
            </a:r>
            <a:br>
              <a:rPr lang="es-ES" sz="1800" dirty="0" smtClean="0"/>
            </a:br>
            <a:r>
              <a:rPr lang="es-ES" sz="1800" dirty="0" smtClean="0"/>
              <a:t/>
            </a:r>
            <a:br>
              <a:rPr lang="es-ES" sz="1800" dirty="0" smtClean="0"/>
            </a:br>
            <a:r>
              <a:rPr lang="es-ES" sz="1800" dirty="0" smtClean="0"/>
              <a:t/>
            </a:r>
            <a:br>
              <a:rPr lang="es-ES" sz="1800" dirty="0" smtClean="0"/>
            </a:br>
            <a:r>
              <a:rPr lang="es-ES" sz="1800" dirty="0" smtClean="0"/>
              <a:t>La Micro Región 3: Esta integrada por los corregimientos de Cuero Curtido y Tres Marías. Es la parte de mayor pendientes del Municipio y está atravesada por los arroyos El Coco y </a:t>
            </a:r>
            <a:r>
              <a:rPr lang="es-ES" sz="1800" dirty="0" err="1" smtClean="0"/>
              <a:t>Trementino</a:t>
            </a:r>
            <a:r>
              <a:rPr lang="es-ES" sz="1800" dirty="0" smtClean="0"/>
              <a:t>. </a:t>
            </a:r>
            <a:br>
              <a:rPr lang="es-ES" sz="1800" dirty="0" smtClean="0"/>
            </a:br>
            <a:r>
              <a:rPr lang="es-ES" sz="1800" dirty="0" smtClean="0"/>
              <a:t/>
            </a:r>
            <a:br>
              <a:rPr lang="es-ES" sz="1800" dirty="0" smtClean="0"/>
            </a:br>
            <a:r>
              <a:rPr lang="es-ES" sz="1800" dirty="0" smtClean="0"/>
              <a:t/>
            </a:r>
            <a:br>
              <a:rPr lang="es-ES" sz="1800" dirty="0" smtClean="0"/>
            </a:br>
            <a:endParaRPr lang="es-ES_tradnl" sz="1800" dirty="0"/>
          </a:p>
        </p:txBody>
      </p:sp>
    </p:spTree>
  </p:cSld>
  <p:clrMapOvr>
    <a:masterClrMapping/>
  </p:clrMapOv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rgbClr val="CC9900"/>
          </a:solidFill>
        </p:spPr>
        <p:txBody>
          <a:bodyPr/>
          <a:lstStyle/>
          <a:p>
            <a:r>
              <a:rPr lang="es-ES_tradnl" dirty="0" smtClean="0"/>
              <a:t>ECONOMIA</a:t>
            </a:r>
            <a:endParaRPr lang="es-ES_tradnl" dirty="0"/>
          </a:p>
        </p:txBody>
      </p:sp>
      <p:sp>
        <p:nvSpPr>
          <p:cNvPr id="3" name="2 Marcador de contenido"/>
          <p:cNvSpPr>
            <a:spLocks noGrp="1"/>
          </p:cNvSpPr>
          <p:nvPr>
            <p:ph idx="1"/>
          </p:nvPr>
        </p:nvSpPr>
        <p:spPr/>
        <p:txBody>
          <a:bodyPr>
            <a:noAutofit/>
          </a:bodyPr>
          <a:lstStyle/>
          <a:p>
            <a:r>
              <a:rPr lang="es-ES" sz="2400" dirty="0" smtClean="0"/>
              <a:t>La economía del Municipio de </a:t>
            </a:r>
            <a:r>
              <a:rPr lang="es-ES" sz="2400" dirty="0" err="1" smtClean="0"/>
              <a:t>Cereté</a:t>
            </a:r>
            <a:r>
              <a:rPr lang="es-ES" sz="2400" dirty="0" smtClean="0"/>
              <a:t>, es principalmente agropecuaria. Para un a mejor comprensión de la estructura económica </a:t>
            </a:r>
            <a:r>
              <a:rPr lang="es-ES" sz="2400" dirty="0" err="1" smtClean="0"/>
              <a:t>dle</a:t>
            </a:r>
            <a:r>
              <a:rPr lang="es-ES" sz="2400" dirty="0" smtClean="0"/>
              <a:t> municipio se describen por sectores así:</a:t>
            </a:r>
            <a:br>
              <a:rPr lang="es-ES" sz="2400" dirty="0" smtClean="0"/>
            </a:br>
            <a:r>
              <a:rPr lang="es-ES" sz="2400" dirty="0" smtClean="0"/>
              <a:t>SECTOR PRIMARIO </a:t>
            </a:r>
            <a:br>
              <a:rPr lang="es-ES" sz="2400" dirty="0" smtClean="0"/>
            </a:br>
            <a:r>
              <a:rPr lang="es-ES" sz="2400" dirty="0" smtClean="0"/>
              <a:t/>
            </a:r>
            <a:br>
              <a:rPr lang="es-ES" sz="2400" dirty="0" smtClean="0"/>
            </a:br>
            <a:r>
              <a:rPr lang="es-ES" sz="2400" dirty="0" smtClean="0"/>
              <a:t>El sector primario es el más importante dentro la actividad económica del Municipio en el cual predomina la agricultura siguiéndole en importancia la ganadería.</a:t>
            </a:r>
            <a:br>
              <a:rPr lang="es-ES" sz="2400" dirty="0" smtClean="0"/>
            </a:br>
            <a:r>
              <a:rPr lang="es-ES" sz="2400" dirty="0" smtClean="0"/>
              <a:t/>
            </a:r>
            <a:br>
              <a:rPr lang="es-ES" sz="2400" dirty="0" smtClean="0"/>
            </a:br>
            <a:r>
              <a:rPr lang="es-ES" sz="2400" dirty="0" smtClean="0"/>
              <a:t/>
            </a:r>
            <a:br>
              <a:rPr lang="es-ES" sz="2400" dirty="0" smtClean="0"/>
            </a:br>
            <a:r>
              <a:rPr lang="es-ES" sz="2400" dirty="0" smtClean="0"/>
              <a:t/>
            </a:r>
            <a:br>
              <a:rPr lang="es-ES" sz="2400" dirty="0" smtClean="0"/>
            </a:br>
            <a:r>
              <a:rPr lang="es-ES" sz="2400" dirty="0" smtClean="0"/>
              <a:t/>
            </a:r>
            <a:br>
              <a:rPr lang="es-ES" sz="2400" dirty="0" smtClean="0"/>
            </a:br>
            <a:r>
              <a:rPr lang="es-ES" sz="2400" dirty="0" smtClean="0"/>
              <a:t/>
            </a:r>
            <a:br>
              <a:rPr lang="es-ES" sz="2400" dirty="0" smtClean="0"/>
            </a:br>
            <a:endParaRPr lang="es-ES_tradnl" sz="2400" dirty="0"/>
          </a:p>
        </p:txBody>
      </p:sp>
    </p:spTree>
  </p:cSld>
  <p:clrMapOvr>
    <a:masterClrMapping/>
  </p:clrMapOv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rgbClr val="FF0066"/>
          </a:solidFill>
        </p:spPr>
        <p:txBody>
          <a:bodyPr/>
          <a:lstStyle/>
          <a:p>
            <a:r>
              <a:rPr lang="es-ES_tradnl" dirty="0" smtClean="0"/>
              <a:t>MUNICIPIO  DE  CHIMA</a:t>
            </a:r>
            <a:endParaRPr lang="es-ES_tradnl" dirty="0"/>
          </a:p>
        </p:txBody>
      </p:sp>
      <p:sp>
        <p:nvSpPr>
          <p:cNvPr id="3" name="2 Marcador de contenido"/>
          <p:cNvSpPr>
            <a:spLocks noGrp="1"/>
          </p:cNvSpPr>
          <p:nvPr>
            <p:ph idx="1"/>
          </p:nvPr>
        </p:nvSpPr>
        <p:spPr/>
        <p:txBody>
          <a:bodyPr/>
          <a:lstStyle/>
          <a:p>
            <a:r>
              <a:rPr lang="es-ES" b="1" dirty="0" smtClean="0"/>
              <a:t>Nombre del municipio:</a:t>
            </a:r>
            <a:r>
              <a:rPr lang="es-ES" dirty="0" smtClean="0"/>
              <a:t> </a:t>
            </a:r>
            <a:r>
              <a:rPr lang="es-ES" dirty="0" err="1" smtClean="0"/>
              <a:t>Chimá</a:t>
            </a:r>
            <a:r>
              <a:rPr lang="es-ES" dirty="0" smtClean="0"/>
              <a:t> </a:t>
            </a:r>
            <a:endParaRPr lang="es-ES_tradnl" dirty="0" smtClean="0"/>
          </a:p>
          <a:p>
            <a:r>
              <a:rPr lang="es-ES" b="1" dirty="0" smtClean="0"/>
              <a:t>NIT:</a:t>
            </a:r>
            <a:r>
              <a:rPr lang="es-ES" dirty="0" smtClean="0"/>
              <a:t> 800096-750-1</a:t>
            </a:r>
            <a:endParaRPr lang="es-ES_tradnl" dirty="0" smtClean="0"/>
          </a:p>
          <a:p>
            <a:r>
              <a:rPr lang="es-ES" b="1" dirty="0" smtClean="0"/>
              <a:t>Código </a:t>
            </a:r>
            <a:r>
              <a:rPr lang="es-ES" b="1" dirty="0" err="1" smtClean="0"/>
              <a:t>Dane</a:t>
            </a:r>
            <a:r>
              <a:rPr lang="es-ES" b="1" dirty="0" smtClean="0"/>
              <a:t>:</a:t>
            </a:r>
            <a:r>
              <a:rPr lang="es-ES" dirty="0" smtClean="0"/>
              <a:t> 23168</a:t>
            </a:r>
            <a:endParaRPr lang="es-ES_tradnl" dirty="0" smtClean="0"/>
          </a:p>
          <a:p>
            <a:r>
              <a:rPr lang="es-ES" b="1" dirty="0" smtClean="0"/>
              <a:t>Gentilicio:</a:t>
            </a:r>
            <a:r>
              <a:rPr lang="es-ES" dirty="0" smtClean="0"/>
              <a:t> </a:t>
            </a:r>
            <a:r>
              <a:rPr lang="es-ES" dirty="0" err="1" smtClean="0"/>
              <a:t>Chimalero</a:t>
            </a:r>
            <a:r>
              <a:rPr lang="es-ES" dirty="0" smtClean="0"/>
              <a:t> </a:t>
            </a:r>
            <a:endParaRPr lang="es-ES_tradnl" dirty="0" smtClean="0"/>
          </a:p>
          <a:p>
            <a:r>
              <a:rPr lang="es-ES" b="1" dirty="0" smtClean="0"/>
              <a:t>Otros nombres que ha recibido el municipio:</a:t>
            </a:r>
            <a:r>
              <a:rPr lang="es-ES" dirty="0" smtClean="0"/>
              <a:t> San Pedro </a:t>
            </a:r>
            <a:r>
              <a:rPr lang="es-ES" dirty="0" err="1" smtClean="0"/>
              <a:t>Apostol</a:t>
            </a:r>
            <a:r>
              <a:rPr lang="es-ES" dirty="0" smtClean="0"/>
              <a:t> de </a:t>
            </a:r>
            <a:r>
              <a:rPr lang="es-ES" dirty="0" err="1" smtClean="0"/>
              <a:t>Pinchoroy</a:t>
            </a:r>
            <a:endParaRPr lang="es-ES_tradnl" dirty="0" smtClean="0"/>
          </a:p>
          <a:p>
            <a:endParaRPr lang="es-ES_tradnl" dirty="0"/>
          </a:p>
        </p:txBody>
      </p:sp>
    </p:spTree>
  </p:cSld>
  <p:clrMapOvr>
    <a:masterClrMapping/>
  </p:clrMapOv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28596" y="285728"/>
            <a:ext cx="8229600" cy="1143008"/>
          </a:xfrm>
          <a:solidFill>
            <a:srgbClr val="FF0066"/>
          </a:solidFill>
        </p:spPr>
        <p:txBody>
          <a:bodyPr/>
          <a:lstStyle/>
          <a:p>
            <a:r>
              <a:rPr lang="es-ES_tradnl" dirty="0" smtClean="0"/>
              <a:t>SIMBOLOS PATRIOS  DE  CHIMA</a:t>
            </a:r>
            <a:endParaRPr lang="es-ES_tradnl" dirty="0"/>
          </a:p>
        </p:txBody>
      </p:sp>
      <p:sp>
        <p:nvSpPr>
          <p:cNvPr id="3" name="2 Marcador de contenido"/>
          <p:cNvSpPr>
            <a:spLocks noGrp="1"/>
          </p:cNvSpPr>
          <p:nvPr>
            <p:ph idx="1"/>
          </p:nvPr>
        </p:nvSpPr>
        <p:spPr>
          <a:xfrm>
            <a:off x="214282" y="1428736"/>
            <a:ext cx="8643966" cy="5214950"/>
          </a:xfrm>
        </p:spPr>
        <p:txBody>
          <a:bodyPr>
            <a:normAutofit/>
          </a:bodyPr>
          <a:lstStyle/>
          <a:p>
            <a:pPr>
              <a:buNone/>
            </a:pPr>
            <a:r>
              <a:rPr lang="es-ES" sz="1200" dirty="0" smtClean="0"/>
              <a:t>CORO</a:t>
            </a:r>
            <a:br>
              <a:rPr lang="es-ES" sz="1200" dirty="0" smtClean="0"/>
            </a:br>
            <a:r>
              <a:rPr lang="es-ES" sz="1200" dirty="0" smtClean="0"/>
              <a:t>I</a:t>
            </a:r>
            <a:br>
              <a:rPr lang="es-ES" sz="1200" dirty="0" smtClean="0"/>
            </a:br>
            <a:r>
              <a:rPr lang="es-ES" sz="1200" dirty="0" smtClean="0"/>
              <a:t>A orillas de la ciénaga Grande del </a:t>
            </a:r>
            <a:r>
              <a:rPr lang="es-ES" sz="1200" dirty="0" err="1" smtClean="0"/>
              <a:t>Sinú</a:t>
            </a:r>
            <a:r>
              <a:rPr lang="es-ES" sz="1200" dirty="0" smtClean="0"/>
              <a:t>.</a:t>
            </a:r>
            <a:br>
              <a:rPr lang="es-ES" sz="1200" dirty="0" smtClean="0"/>
            </a:br>
            <a:r>
              <a:rPr lang="es-ES" sz="1200" dirty="0" smtClean="0"/>
              <a:t>Queda un pueblito que no podré olvidar.</a:t>
            </a:r>
            <a:br>
              <a:rPr lang="es-ES" sz="1200" dirty="0" smtClean="0"/>
            </a:br>
            <a:r>
              <a:rPr lang="es-ES" sz="1200" dirty="0" smtClean="0"/>
              <a:t>Y fue un catorce de enero que De La Torre y Miranda.</a:t>
            </a:r>
            <a:br>
              <a:rPr lang="es-ES" sz="1200" dirty="0" smtClean="0"/>
            </a:br>
            <a:r>
              <a:rPr lang="es-ES" sz="1200" dirty="0" smtClean="0"/>
              <a:t>Lo ilumino el Dios del cielo y a él lo pudo fundar.</a:t>
            </a:r>
            <a:br>
              <a:rPr lang="es-ES" sz="1200" dirty="0" smtClean="0"/>
            </a:br>
            <a:r>
              <a:rPr lang="es-ES" sz="1200" dirty="0" smtClean="0"/>
              <a:t>Ocho leguas río arriba un asentamiento indígena.</a:t>
            </a:r>
            <a:br>
              <a:rPr lang="es-ES" sz="1200" dirty="0" smtClean="0"/>
            </a:br>
            <a:r>
              <a:rPr lang="es-ES" sz="1200" dirty="0" smtClean="0"/>
              <a:t>Al cual le dio el nombre de </a:t>
            </a:r>
            <a:r>
              <a:rPr lang="es-ES" sz="1200" dirty="0" err="1" smtClean="0"/>
              <a:t>Chimá</a:t>
            </a:r>
            <a:r>
              <a:rPr lang="es-ES" dirty="0" smtClean="0"/>
              <a:t/>
            </a:r>
            <a:br>
              <a:rPr lang="es-ES" dirty="0" smtClean="0"/>
            </a:br>
            <a:r>
              <a:rPr lang="es-ES" sz="1500" dirty="0" smtClean="0"/>
              <a:t>II</a:t>
            </a:r>
            <a:br>
              <a:rPr lang="es-ES" sz="1500" dirty="0" smtClean="0"/>
            </a:br>
            <a:r>
              <a:rPr lang="es-ES" sz="1500" dirty="0" smtClean="0"/>
              <a:t>Surgieron corregimientos situados de norte a sur.</a:t>
            </a:r>
            <a:br>
              <a:rPr lang="es-ES" sz="1500" dirty="0" smtClean="0"/>
            </a:br>
            <a:r>
              <a:rPr lang="es-ES" sz="1500" dirty="0" smtClean="0"/>
              <a:t>Desde la cabecera Municipal.</a:t>
            </a:r>
            <a:br>
              <a:rPr lang="es-ES" sz="1500" dirty="0" smtClean="0"/>
            </a:br>
            <a:r>
              <a:rPr lang="es-ES" sz="1500" dirty="0" smtClean="0"/>
              <a:t>Sitio Viejo y </a:t>
            </a:r>
            <a:r>
              <a:rPr lang="es-ES" sz="1500" dirty="0" err="1" smtClean="0"/>
              <a:t>Arache</a:t>
            </a:r>
            <a:r>
              <a:rPr lang="es-ES" sz="1500" dirty="0" smtClean="0"/>
              <a:t> también </a:t>
            </a:r>
            <a:r>
              <a:rPr lang="es-ES" sz="1500" dirty="0" err="1" smtClean="0"/>
              <a:t>corozalito</a:t>
            </a:r>
            <a:r>
              <a:rPr lang="es-ES" sz="1500" dirty="0" smtClean="0"/>
              <a:t>, Carolina, Punta Verde y Pimental.</a:t>
            </a:r>
            <a:br>
              <a:rPr lang="es-ES" sz="1500" dirty="0" smtClean="0"/>
            </a:br>
            <a:r>
              <a:rPr lang="es-ES" sz="1500" dirty="0" smtClean="0"/>
              <a:t>Y al este Campo Bello- veredas y caseríos.</a:t>
            </a:r>
            <a:br>
              <a:rPr lang="es-ES" sz="1500" dirty="0" smtClean="0"/>
            </a:br>
            <a:r>
              <a:rPr lang="es-ES" sz="1500" dirty="0" smtClean="0"/>
              <a:t>Los cuales conforman la zona rural.</a:t>
            </a:r>
            <a:r>
              <a:rPr lang="es-ES" dirty="0" smtClean="0"/>
              <a:t/>
            </a:r>
            <a:br>
              <a:rPr lang="es-ES" dirty="0" smtClean="0"/>
            </a:br>
            <a:r>
              <a:rPr lang="es-ES" sz="1400" dirty="0" smtClean="0"/>
              <a:t>III</a:t>
            </a:r>
            <a:br>
              <a:rPr lang="es-ES" sz="1400" dirty="0" smtClean="0"/>
            </a:br>
            <a:r>
              <a:rPr lang="es-ES" sz="1400" dirty="0" smtClean="0"/>
              <a:t>Y </a:t>
            </a:r>
            <a:r>
              <a:rPr lang="es-ES" sz="1400" dirty="0" err="1" smtClean="0"/>
              <a:t>Tofeme</a:t>
            </a:r>
            <a:r>
              <a:rPr lang="es-ES" sz="1400" dirty="0" smtClean="0"/>
              <a:t> es la cima que se observa en su esplendor</a:t>
            </a:r>
            <a:br>
              <a:rPr lang="es-ES" sz="1400" dirty="0" smtClean="0"/>
            </a:br>
            <a:r>
              <a:rPr lang="es-ES" sz="1400" dirty="0" smtClean="0"/>
              <a:t>Como templo santo del indio </a:t>
            </a:r>
            <a:r>
              <a:rPr lang="es-ES" sz="1400" dirty="0" err="1" smtClean="0"/>
              <a:t>Zenú</a:t>
            </a:r>
            <a:r>
              <a:rPr lang="es-ES" sz="1400" dirty="0" smtClean="0"/>
              <a:t/>
            </a:r>
            <a:br>
              <a:rPr lang="es-ES" sz="1400" dirty="0" smtClean="0"/>
            </a:br>
            <a:r>
              <a:rPr lang="es-ES" sz="1400" dirty="0" smtClean="0"/>
              <a:t>Desde su cumbre se contempla la hermosa naturaleza</a:t>
            </a:r>
            <a:br>
              <a:rPr lang="es-ES" sz="1400" dirty="0" smtClean="0"/>
            </a:br>
            <a:r>
              <a:rPr lang="es-ES" sz="1400" dirty="0" smtClean="0"/>
              <a:t>Y el verde de las praderas del </a:t>
            </a:r>
            <a:r>
              <a:rPr lang="es-ES" sz="1400" dirty="0" err="1" smtClean="0"/>
              <a:t>Sinú</a:t>
            </a:r>
            <a:r>
              <a:rPr lang="es-ES" sz="1400" dirty="0" smtClean="0"/>
              <a:t>.</a:t>
            </a:r>
            <a:br>
              <a:rPr lang="es-ES" sz="1400" dirty="0" smtClean="0"/>
            </a:br>
            <a:r>
              <a:rPr lang="es-ES" sz="1400" dirty="0" smtClean="0"/>
              <a:t>Se divisa el Aguas Prietas, flora y fauna de mi tierra</a:t>
            </a:r>
            <a:br>
              <a:rPr lang="es-ES" sz="1400" dirty="0" smtClean="0"/>
            </a:br>
            <a:r>
              <a:rPr lang="es-ES" sz="1400" dirty="0" smtClean="0"/>
              <a:t>Y Dios en el cielo que es la luz.</a:t>
            </a:r>
            <a:endParaRPr lang="es-ES_tradnl" sz="1400" dirty="0"/>
          </a:p>
        </p:txBody>
      </p:sp>
      <p:pic>
        <p:nvPicPr>
          <p:cNvPr id="4" name="3 Imagen" descr="Escudo de Chimá ">
            <a:hlinkClick r:id="rId2" tgtFrame="_blank" tooltip="&quot;Ver escudo del tamaño original&quot;"/>
          </p:cNvPr>
          <p:cNvPicPr/>
          <p:nvPr/>
        </p:nvPicPr>
        <p:blipFill>
          <a:blip r:embed="rId3"/>
          <a:srcRect/>
          <a:stretch>
            <a:fillRect/>
          </a:stretch>
        </p:blipFill>
        <p:spPr bwMode="auto">
          <a:xfrm>
            <a:off x="6357950" y="1857364"/>
            <a:ext cx="1857388" cy="1814515"/>
          </a:xfrm>
          <a:prstGeom prst="rect">
            <a:avLst/>
          </a:prstGeom>
          <a:noFill/>
          <a:ln w="9525">
            <a:noFill/>
            <a:miter lim="800000"/>
            <a:headEnd/>
            <a:tailEnd/>
          </a:ln>
        </p:spPr>
      </p:pic>
      <p:sp>
        <p:nvSpPr>
          <p:cNvPr id="5" name="4 Rectángulo"/>
          <p:cNvSpPr/>
          <p:nvPr/>
        </p:nvSpPr>
        <p:spPr>
          <a:xfrm>
            <a:off x="6643702" y="3786190"/>
            <a:ext cx="1071570" cy="369332"/>
          </a:xfrm>
          <a:prstGeom prst="rect">
            <a:avLst/>
          </a:prstGeom>
        </p:spPr>
        <p:txBody>
          <a:bodyPr wrap="square">
            <a:spAutoFit/>
          </a:bodyPr>
          <a:lstStyle/>
          <a:p>
            <a:r>
              <a:rPr lang="es-ES" b="1" dirty="0" smtClean="0"/>
              <a:t>Escudo</a:t>
            </a:r>
            <a:endParaRPr lang="es-ES_tradnl" b="1" dirty="0"/>
          </a:p>
        </p:txBody>
      </p:sp>
      <p:pic>
        <p:nvPicPr>
          <p:cNvPr id="6" name="5 Imagen" descr="Bandera de Chimá ">
            <a:hlinkClick r:id="rId4" tgtFrame="_blank" tooltip="&quot;Ver bandera de mayor tamaño&quot;"/>
          </p:cNvPr>
          <p:cNvPicPr/>
          <p:nvPr/>
        </p:nvPicPr>
        <p:blipFill>
          <a:blip r:embed="rId5"/>
          <a:srcRect/>
          <a:stretch>
            <a:fillRect/>
          </a:stretch>
        </p:blipFill>
        <p:spPr bwMode="auto">
          <a:xfrm>
            <a:off x="6357950" y="4286256"/>
            <a:ext cx="2786050" cy="1785950"/>
          </a:xfrm>
          <a:prstGeom prst="rect">
            <a:avLst/>
          </a:prstGeom>
          <a:noFill/>
          <a:ln w="9525">
            <a:noFill/>
            <a:miter lim="800000"/>
            <a:headEnd/>
            <a:tailEnd/>
          </a:ln>
        </p:spPr>
      </p:pic>
      <p:sp>
        <p:nvSpPr>
          <p:cNvPr id="7" name="6 Rectángulo"/>
          <p:cNvSpPr/>
          <p:nvPr/>
        </p:nvSpPr>
        <p:spPr>
          <a:xfrm>
            <a:off x="6858016" y="5786454"/>
            <a:ext cx="981102" cy="369332"/>
          </a:xfrm>
          <a:prstGeom prst="rect">
            <a:avLst/>
          </a:prstGeom>
        </p:spPr>
        <p:txBody>
          <a:bodyPr wrap="none">
            <a:spAutoFit/>
          </a:bodyPr>
          <a:lstStyle/>
          <a:p>
            <a:r>
              <a:rPr lang="es-ES" b="1" dirty="0" smtClean="0"/>
              <a:t>Bandera</a:t>
            </a:r>
            <a:endParaRPr lang="es-ES_tradnl" b="1" dirty="0"/>
          </a:p>
        </p:txBody>
      </p:sp>
    </p:spTree>
  </p:cSld>
  <p:clrMapOvr>
    <a:masterClrMapping/>
  </p:clrMapOvr>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rgbClr val="FF0066"/>
          </a:solidFill>
        </p:spPr>
        <p:txBody>
          <a:bodyPr/>
          <a:lstStyle/>
          <a:p>
            <a:r>
              <a:rPr lang="es-ES_tradnl" dirty="0" smtClean="0"/>
              <a:t>HISTORIA   DE  CHIMA</a:t>
            </a:r>
            <a:endParaRPr lang="es-ES_tradnl" dirty="0"/>
          </a:p>
        </p:txBody>
      </p:sp>
      <p:sp>
        <p:nvSpPr>
          <p:cNvPr id="3" name="2 Marcador de contenido"/>
          <p:cNvSpPr>
            <a:spLocks noGrp="1"/>
          </p:cNvSpPr>
          <p:nvPr>
            <p:ph idx="1"/>
          </p:nvPr>
        </p:nvSpPr>
        <p:spPr/>
        <p:txBody>
          <a:bodyPr>
            <a:normAutofit/>
          </a:bodyPr>
          <a:lstStyle/>
          <a:p>
            <a:r>
              <a:rPr lang="es-ES" sz="1700" b="1" dirty="0" smtClean="0"/>
              <a:t>Fecha de fundación:</a:t>
            </a:r>
            <a:r>
              <a:rPr lang="es-ES" sz="1700" dirty="0" smtClean="0"/>
              <a:t> 14 de enero de 1777</a:t>
            </a:r>
            <a:endParaRPr lang="es-ES_tradnl" sz="1700" dirty="0" smtClean="0"/>
          </a:p>
          <a:p>
            <a:r>
              <a:rPr lang="es-ES" sz="1700" b="1" dirty="0" smtClean="0"/>
              <a:t>Nombre del/los fundador (es):</a:t>
            </a:r>
            <a:r>
              <a:rPr lang="es-ES" sz="1700" dirty="0" smtClean="0"/>
              <a:t> ANTONIO DE LA TORRE y MIRANDA </a:t>
            </a:r>
            <a:endParaRPr lang="es-ES_tradnl" sz="1700" dirty="0" smtClean="0"/>
          </a:p>
          <a:p>
            <a:r>
              <a:rPr lang="es-ES" sz="1700" b="1" dirty="0" smtClean="0"/>
              <a:t>Reseña histórica:</a:t>
            </a:r>
            <a:r>
              <a:rPr lang="es-ES" sz="1700" dirty="0" smtClean="0"/>
              <a:t/>
            </a:r>
            <a:br>
              <a:rPr lang="es-ES" sz="1700" dirty="0" smtClean="0"/>
            </a:br>
            <a:r>
              <a:rPr lang="es-ES" sz="1700" dirty="0" smtClean="0"/>
              <a:t>Parte de los terrenos que ocupa el Municipio de Chima conformaron inicialmente una encomienda, mas tarde cuando pasaron a manos de BARTOLOMÉ CAMPUZANO, este organizo el poblado y le dio el nombre de SAN PEDRO APOSTOL DE PINCHOROY.</a:t>
            </a:r>
            <a:r>
              <a:rPr lang="es-ES" dirty="0" smtClean="0"/>
              <a:t/>
            </a:r>
            <a:br>
              <a:rPr lang="es-ES" dirty="0" smtClean="0"/>
            </a:br>
            <a:r>
              <a:rPr lang="es-ES" sz="1600" dirty="0" smtClean="0"/>
              <a:t>Pero fue en 1740 cuando JUAN DE TORREZAL DÍAZ PIMIENTA estableció formalmente la primera fundación con el nombre de SAN EMIGDIO DE CHIMA. Después ANTONIO DE LA TORRE y MIRANDA a ocho (8) leguas de sitio inicial lo refundo, el 14 de Enero del año 1777</a:t>
            </a:r>
          </a:p>
          <a:p>
            <a:r>
              <a:rPr lang="es-ES" sz="1600" dirty="0" err="1" smtClean="0"/>
              <a:t>Chimá</a:t>
            </a:r>
            <a:r>
              <a:rPr lang="es-ES" sz="1600" dirty="0" smtClean="0"/>
              <a:t> en lengua indígena significa “TIERRA BONITA”, quien anteriormente perteneció al departamento de Bolívar, una vez se crea y organiza el departamento de Córdoba pasa a ser parte integrante de este al igual que los Municipios de Montería, San Carlos, </a:t>
            </a:r>
            <a:r>
              <a:rPr lang="es-ES" sz="1600" dirty="0" err="1" smtClean="0"/>
              <a:t>Cienaga</a:t>
            </a:r>
            <a:r>
              <a:rPr lang="es-ES" sz="1600" dirty="0" smtClean="0"/>
              <a:t> de Oro, San Pelayo, </a:t>
            </a:r>
            <a:r>
              <a:rPr lang="es-ES" sz="1600" dirty="0" err="1" smtClean="0"/>
              <a:t>Momil</a:t>
            </a:r>
            <a:r>
              <a:rPr lang="es-ES" sz="1600" dirty="0" smtClean="0"/>
              <a:t>, </a:t>
            </a:r>
            <a:r>
              <a:rPr lang="es-ES" sz="1600" dirty="0" err="1" smtClean="0"/>
              <a:t>Purisima</a:t>
            </a:r>
            <a:r>
              <a:rPr lang="es-ES" sz="1600" dirty="0" smtClean="0"/>
              <a:t>, </a:t>
            </a:r>
            <a:r>
              <a:rPr lang="es-ES" sz="1600" dirty="0" err="1" smtClean="0"/>
              <a:t>Chinú</a:t>
            </a:r>
            <a:r>
              <a:rPr lang="es-ES" sz="1600" dirty="0" smtClean="0"/>
              <a:t>, </a:t>
            </a:r>
            <a:r>
              <a:rPr lang="es-ES" sz="1600" dirty="0" err="1" smtClean="0"/>
              <a:t>Loricá</a:t>
            </a:r>
            <a:r>
              <a:rPr lang="es-ES" sz="1600" dirty="0" smtClean="0"/>
              <a:t> San Bernardo del Viento, San Antero, San Andrés de Sotavento, </a:t>
            </a:r>
            <a:r>
              <a:rPr lang="es-ES" sz="1600" dirty="0" err="1" smtClean="0"/>
              <a:t>Sahagun</a:t>
            </a:r>
            <a:r>
              <a:rPr lang="es-ES" sz="1600" dirty="0" smtClean="0"/>
              <a:t> y </a:t>
            </a:r>
            <a:r>
              <a:rPr lang="es-ES" sz="1600" dirty="0" err="1" smtClean="0"/>
              <a:t>Ayapel</a:t>
            </a:r>
            <a:r>
              <a:rPr lang="es-ES" sz="1600" dirty="0" smtClean="0"/>
              <a:t>, mediante la Ley No.9 de Diciembre 18 de 1951. </a:t>
            </a:r>
            <a:endParaRPr lang="es-ES_tradnl" sz="1600" dirty="0" smtClean="0"/>
          </a:p>
          <a:p>
            <a:endParaRPr lang="es-ES_tradnl" sz="1600" dirty="0"/>
          </a:p>
        </p:txBody>
      </p:sp>
    </p:spTree>
  </p:cSld>
  <p:clrMapOvr>
    <a:masterClrMapping/>
  </p:clrMapOvr>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rgbClr val="FF0066"/>
          </a:solidFill>
        </p:spPr>
        <p:txBody>
          <a:bodyPr/>
          <a:lstStyle/>
          <a:p>
            <a:r>
              <a:rPr lang="es-ES_tradnl" dirty="0" smtClean="0"/>
              <a:t>ECONOMIA</a:t>
            </a:r>
            <a:endParaRPr lang="es-ES_tradnl" dirty="0"/>
          </a:p>
        </p:txBody>
      </p:sp>
      <p:sp>
        <p:nvSpPr>
          <p:cNvPr id="3" name="2 Marcador de contenido"/>
          <p:cNvSpPr>
            <a:spLocks noGrp="1"/>
          </p:cNvSpPr>
          <p:nvPr>
            <p:ph idx="1"/>
          </p:nvPr>
        </p:nvSpPr>
        <p:spPr/>
        <p:txBody>
          <a:bodyPr>
            <a:normAutofit/>
          </a:bodyPr>
          <a:lstStyle/>
          <a:p>
            <a:r>
              <a:rPr lang="es-ES" sz="1800" dirty="0" smtClean="0"/>
              <a:t>La agricultura es la actividad económica mas importante en el Municipio, en 1.991 el área de cosecha fue de 230 hectáreas de arroz secano tradicional, 490 de maíz del tradicional, 600 de maíz mecanizado, 100 de patillas, 330 de sorgo, 20 de ajonjolí. 3.400 de algodón y 250 de yuca, un apreciable numero de personas viven del jornaleo.</a:t>
            </a:r>
            <a:br>
              <a:rPr lang="es-ES" sz="1800" dirty="0" smtClean="0"/>
            </a:br>
            <a:r>
              <a:rPr lang="es-ES" sz="1800" dirty="0" smtClean="0"/>
              <a:t/>
            </a:r>
            <a:br>
              <a:rPr lang="es-ES" sz="1800" dirty="0" smtClean="0"/>
            </a:br>
            <a:r>
              <a:rPr lang="es-ES" sz="1800" dirty="0" smtClean="0"/>
              <a:t>En cuanto a la ganadería la bovina es la mas importante favorecida por la existencia de la ciénaga grande que proporciona agua permanente y pasto naturales en época de verano, la porcicultura y la avicultura también se dan pero de manera insipiente y con tecnología rudimentaria; la pesca es otro de los renglones importantes de nuestra economía ya que de esta subsisten un gran numero de familias</a:t>
            </a:r>
            <a:endParaRPr lang="es-ES_tradnl" sz="1800" dirty="0"/>
          </a:p>
        </p:txBody>
      </p:sp>
    </p:spTree>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a:solidFill>
            <a:srgbClr val="FFC000"/>
          </a:solidFill>
        </p:spPr>
        <p:style>
          <a:lnRef idx="2">
            <a:schemeClr val="accent2"/>
          </a:lnRef>
          <a:fillRef idx="1">
            <a:schemeClr val="lt1"/>
          </a:fillRef>
          <a:effectRef idx="0">
            <a:schemeClr val="accent2"/>
          </a:effectRef>
          <a:fontRef idx="minor">
            <a:schemeClr val="dk1"/>
          </a:fontRef>
        </p:style>
        <p:txBody>
          <a:bodyPr>
            <a:normAutofit/>
          </a:bodyPr>
          <a:lstStyle/>
          <a:p>
            <a:r>
              <a:rPr lang="es-ES_tradnl" sz="6000" dirty="0" smtClean="0">
                <a:solidFill>
                  <a:srgbClr val="FF0000"/>
                </a:solidFill>
              </a:rPr>
              <a:t>BANDERA</a:t>
            </a:r>
            <a:endParaRPr lang="es-ES_tradnl" sz="6000" dirty="0">
              <a:solidFill>
                <a:srgbClr val="FF0000"/>
              </a:solidFill>
            </a:endParaRPr>
          </a:p>
        </p:txBody>
      </p:sp>
      <p:sp>
        <p:nvSpPr>
          <p:cNvPr id="3" name="2 Marcador de contenido"/>
          <p:cNvSpPr>
            <a:spLocks noGrp="1"/>
          </p:cNvSpPr>
          <p:nvPr>
            <p:ph idx="1"/>
          </p:nvPr>
        </p:nvSpPr>
        <p:spPr>
          <a:xfrm>
            <a:off x="457200" y="1571612"/>
            <a:ext cx="4257676" cy="4554551"/>
          </a:xfrm>
        </p:spPr>
        <p:txBody>
          <a:bodyPr>
            <a:normAutofit/>
          </a:bodyPr>
          <a:lstStyle/>
          <a:p>
            <a:pPr algn="ctr"/>
            <a:r>
              <a:rPr lang="es-ES" sz="2800" b="1" dirty="0" smtClean="0"/>
              <a:t>Bandera del Departamento de Córdoba </a:t>
            </a:r>
            <a:endParaRPr lang="es-ES_tradnl" sz="2800" dirty="0" smtClean="0"/>
          </a:p>
          <a:p>
            <a:pPr algn="ctr">
              <a:buNone/>
            </a:pPr>
            <a:r>
              <a:rPr lang="es-ES" sz="1800" b="1" dirty="0" smtClean="0"/>
              <a:t>Diseñada por Abel Botero Arango, fue aprobado el 12 de diciembre de 1951 por los comisionados de la Junta central Pro Departamento de Córdoba. Está conformada por tres franjas horizontales: Azul, Blanco y Verde. El Azul, simboliza los ríos, el valle y el mar; además de todo el espacio por ellos ocupado. Con este color se representa al </a:t>
            </a:r>
            <a:r>
              <a:rPr lang="es-ES" sz="1800" b="1" dirty="0" err="1" smtClean="0"/>
              <a:t>Sinú</a:t>
            </a:r>
            <a:r>
              <a:rPr lang="es-ES" sz="1800" b="1" dirty="0" smtClean="0"/>
              <a:t>, al San Jorge, sus ciénagas y el extenso Mar Caribe que </a:t>
            </a:r>
            <a:endParaRPr lang="es-ES_tradnl" sz="1800" b="1" dirty="0"/>
          </a:p>
        </p:txBody>
      </p:sp>
      <p:pic>
        <p:nvPicPr>
          <p:cNvPr id="5" name="4 Imagen" descr="Bandera del Departamento de Córdoba Colombia"/>
          <p:cNvPicPr/>
          <p:nvPr/>
        </p:nvPicPr>
        <p:blipFill>
          <a:blip r:embed="rId2"/>
          <a:srcRect l="9375"/>
          <a:stretch>
            <a:fillRect/>
          </a:stretch>
        </p:blipFill>
        <p:spPr bwMode="auto">
          <a:xfrm>
            <a:off x="5143504" y="3000372"/>
            <a:ext cx="3429024" cy="2862276"/>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rgbClr val="FF0066"/>
          </a:solidFill>
        </p:spPr>
        <p:txBody>
          <a:bodyPr/>
          <a:lstStyle/>
          <a:p>
            <a:r>
              <a:rPr lang="es-ES_tradnl" dirty="0" smtClean="0"/>
              <a:t>GEOGRAFIA</a:t>
            </a:r>
            <a:endParaRPr lang="es-ES_tradnl" dirty="0"/>
          </a:p>
        </p:txBody>
      </p:sp>
      <p:sp>
        <p:nvSpPr>
          <p:cNvPr id="3" name="2 Marcador de contenido"/>
          <p:cNvSpPr>
            <a:spLocks noGrp="1"/>
          </p:cNvSpPr>
          <p:nvPr>
            <p:ph idx="1"/>
          </p:nvPr>
        </p:nvSpPr>
        <p:spPr/>
        <p:txBody>
          <a:bodyPr/>
          <a:lstStyle/>
          <a:p>
            <a:r>
              <a:rPr lang="es-ES" sz="1600" dirty="0" smtClean="0"/>
              <a:t>Territorialmente el Municipio de Chima esta ubicada en la parte noroccidental del Departamento de Córdoba, identificado con siete (7) corregimientos y nueve (9) Veredas; esta bañado por las aguas de la ciénaga grande del bajo </a:t>
            </a:r>
            <a:r>
              <a:rPr lang="es-ES" sz="1600" dirty="0" err="1" smtClean="0"/>
              <a:t>Sinú</a:t>
            </a:r>
            <a:r>
              <a:rPr lang="es-ES" sz="1600" dirty="0" smtClean="0"/>
              <a:t>, de las cuales</a:t>
            </a:r>
          </a:p>
          <a:p>
            <a:r>
              <a:rPr lang="es-ES" sz="1600" dirty="0" smtClean="0"/>
              <a:t>16.000 hectáreas de estas pertenecen al Municipio de Chima, sus arroyos son numerosos como: Mocha, San José, Cisne, Los Palmitos, Arroyo Grande, Brillante, Guayacán, Sabanero, </a:t>
            </a:r>
            <a:r>
              <a:rPr lang="es-ES" sz="1600" dirty="0" err="1" smtClean="0"/>
              <a:t>Mapurince</a:t>
            </a:r>
            <a:r>
              <a:rPr lang="es-ES" sz="1600" dirty="0" smtClean="0"/>
              <a:t>, El </a:t>
            </a:r>
            <a:r>
              <a:rPr lang="es-ES" sz="1600" dirty="0" err="1" smtClean="0"/>
              <a:t>Pital</a:t>
            </a:r>
            <a:r>
              <a:rPr lang="es-ES" sz="1600" dirty="0" smtClean="0"/>
              <a:t>, Jején, Agua Prietas, La Olla, El Corozo, La Chamarra, El Islote y de ciénagas como: Maíz, Las Castañuelas, La Barranca, Los Chacales, Caimán. Las Lamas</a:t>
            </a:r>
          </a:p>
          <a:p>
            <a:r>
              <a:rPr lang="es-ES" sz="1600" dirty="0" smtClean="0"/>
              <a:t>El Municipio de Chima, limita al norte con Lorica, </a:t>
            </a:r>
            <a:r>
              <a:rPr lang="es-ES" sz="1600" dirty="0" err="1" smtClean="0"/>
              <a:t>Momil</a:t>
            </a:r>
            <a:r>
              <a:rPr lang="es-ES" sz="1600" dirty="0" smtClean="0"/>
              <a:t>, San Andrés de Sotavento, al Sur con San Pelayo, Cotorra y Ciénaga de Oro al occidente con </a:t>
            </a:r>
            <a:r>
              <a:rPr lang="es-ES" sz="1600" dirty="0" err="1" smtClean="0"/>
              <a:t>Loricá</a:t>
            </a:r>
            <a:r>
              <a:rPr lang="es-ES" sz="1600" dirty="0" smtClean="0"/>
              <a:t> y San Pelayo, al Oriente con San Adres de Sotavento</a:t>
            </a:r>
          </a:p>
          <a:p>
            <a:pPr>
              <a:buNone/>
            </a:pPr>
            <a:r>
              <a:rPr lang="es-ES" dirty="0" smtClean="0"/>
              <a:t> </a:t>
            </a:r>
            <a:endParaRPr lang="es-ES_tradnl" dirty="0"/>
          </a:p>
        </p:txBody>
      </p:sp>
    </p:spTree>
  </p:cSld>
  <p:clrMapOvr>
    <a:masterClrMapping/>
  </p:clrMapOvr>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rgbClr val="FF9900"/>
          </a:solidFill>
        </p:spPr>
        <p:txBody>
          <a:bodyPr/>
          <a:lstStyle/>
          <a:p>
            <a:r>
              <a:rPr lang="es-ES_tradnl" dirty="0" smtClean="0"/>
              <a:t>MUNICIPIO  DE  CHINU </a:t>
            </a:r>
            <a:endParaRPr lang="es-ES_tradnl" dirty="0"/>
          </a:p>
        </p:txBody>
      </p:sp>
      <p:sp>
        <p:nvSpPr>
          <p:cNvPr id="3" name="2 Marcador de contenido"/>
          <p:cNvSpPr>
            <a:spLocks noGrp="1"/>
          </p:cNvSpPr>
          <p:nvPr>
            <p:ph idx="1"/>
          </p:nvPr>
        </p:nvSpPr>
        <p:spPr/>
        <p:txBody>
          <a:bodyPr/>
          <a:lstStyle/>
          <a:p>
            <a:r>
              <a:rPr lang="es-ES" b="1" dirty="0" smtClean="0">
                <a:solidFill>
                  <a:srgbClr val="3333FF"/>
                </a:solidFill>
              </a:rPr>
              <a:t>Nombre del municipio:</a:t>
            </a:r>
            <a:r>
              <a:rPr lang="es-ES" dirty="0" smtClean="0">
                <a:solidFill>
                  <a:srgbClr val="3333FF"/>
                </a:solidFill>
              </a:rPr>
              <a:t> </a:t>
            </a:r>
            <a:r>
              <a:rPr lang="es-ES" dirty="0" err="1" smtClean="0">
                <a:solidFill>
                  <a:srgbClr val="3333FF"/>
                </a:solidFill>
              </a:rPr>
              <a:t>Chinú</a:t>
            </a:r>
            <a:endParaRPr lang="es-ES_tradnl" dirty="0" smtClean="0">
              <a:solidFill>
                <a:srgbClr val="3333FF"/>
              </a:solidFill>
            </a:endParaRPr>
          </a:p>
          <a:p>
            <a:r>
              <a:rPr lang="es-ES" b="1" dirty="0" smtClean="0">
                <a:solidFill>
                  <a:srgbClr val="3333FF"/>
                </a:solidFill>
              </a:rPr>
              <a:t>NIT:</a:t>
            </a:r>
            <a:r>
              <a:rPr lang="es-ES" dirty="0" smtClean="0">
                <a:solidFill>
                  <a:srgbClr val="3333FF"/>
                </a:solidFill>
              </a:rPr>
              <a:t> 800096753-1</a:t>
            </a:r>
            <a:endParaRPr lang="es-ES_tradnl" dirty="0" smtClean="0">
              <a:solidFill>
                <a:srgbClr val="3333FF"/>
              </a:solidFill>
            </a:endParaRPr>
          </a:p>
          <a:p>
            <a:r>
              <a:rPr lang="es-ES" b="1" dirty="0" smtClean="0">
                <a:solidFill>
                  <a:srgbClr val="3333FF"/>
                </a:solidFill>
              </a:rPr>
              <a:t>Código </a:t>
            </a:r>
            <a:r>
              <a:rPr lang="es-ES" b="1" dirty="0" err="1" smtClean="0">
                <a:solidFill>
                  <a:srgbClr val="3333FF"/>
                </a:solidFill>
              </a:rPr>
              <a:t>Dane</a:t>
            </a:r>
            <a:r>
              <a:rPr lang="es-ES" b="1" dirty="0" smtClean="0">
                <a:solidFill>
                  <a:srgbClr val="3333FF"/>
                </a:solidFill>
              </a:rPr>
              <a:t>:</a:t>
            </a:r>
            <a:r>
              <a:rPr lang="es-ES" dirty="0" smtClean="0">
                <a:solidFill>
                  <a:srgbClr val="3333FF"/>
                </a:solidFill>
              </a:rPr>
              <a:t> 23182</a:t>
            </a:r>
            <a:endParaRPr lang="es-ES_tradnl" dirty="0" smtClean="0">
              <a:solidFill>
                <a:srgbClr val="3333FF"/>
              </a:solidFill>
            </a:endParaRPr>
          </a:p>
          <a:p>
            <a:r>
              <a:rPr lang="es-ES" b="1" dirty="0" smtClean="0">
                <a:solidFill>
                  <a:srgbClr val="3333FF"/>
                </a:solidFill>
              </a:rPr>
              <a:t>Gentilicio:</a:t>
            </a:r>
            <a:r>
              <a:rPr lang="es-ES" dirty="0" smtClean="0">
                <a:solidFill>
                  <a:srgbClr val="3333FF"/>
                </a:solidFill>
              </a:rPr>
              <a:t> </a:t>
            </a:r>
            <a:r>
              <a:rPr lang="es-ES" dirty="0" err="1" smtClean="0">
                <a:solidFill>
                  <a:srgbClr val="3333FF"/>
                </a:solidFill>
              </a:rPr>
              <a:t>Chinuano</a:t>
            </a:r>
            <a:r>
              <a:rPr lang="es-ES" dirty="0" smtClean="0">
                <a:solidFill>
                  <a:srgbClr val="3333FF"/>
                </a:solidFill>
              </a:rPr>
              <a:t>(a)</a:t>
            </a:r>
            <a:endParaRPr lang="es-ES_tradnl" dirty="0" smtClean="0">
              <a:solidFill>
                <a:srgbClr val="3333FF"/>
              </a:solidFill>
            </a:endParaRPr>
          </a:p>
          <a:p>
            <a:r>
              <a:rPr lang="es-ES" b="1" dirty="0" smtClean="0">
                <a:solidFill>
                  <a:srgbClr val="3333FF"/>
                </a:solidFill>
              </a:rPr>
              <a:t>Otros nombres que ha recibido el municipio:</a:t>
            </a:r>
            <a:r>
              <a:rPr lang="es-ES" dirty="0" smtClean="0">
                <a:solidFill>
                  <a:srgbClr val="3333FF"/>
                </a:solidFill>
              </a:rPr>
              <a:t> </a:t>
            </a:r>
            <a:r>
              <a:rPr lang="es-ES" dirty="0" err="1" smtClean="0">
                <a:solidFill>
                  <a:srgbClr val="3333FF"/>
                </a:solidFill>
              </a:rPr>
              <a:t>Chenu</a:t>
            </a:r>
            <a:endParaRPr lang="es-ES_tradnl" dirty="0" smtClean="0">
              <a:solidFill>
                <a:srgbClr val="3333FF"/>
              </a:solidFill>
            </a:endParaRPr>
          </a:p>
          <a:p>
            <a:endParaRPr lang="es-ES_tradnl" dirty="0"/>
          </a:p>
        </p:txBody>
      </p:sp>
    </p:spTree>
  </p:cSld>
  <p:clrMapOvr>
    <a:masterClrMapping/>
  </p:clrMapOvr>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rgbClr val="FF9900"/>
          </a:solidFill>
        </p:spPr>
        <p:txBody>
          <a:bodyPr/>
          <a:lstStyle/>
          <a:p>
            <a:r>
              <a:rPr lang="es-ES_tradnl" dirty="0" smtClean="0"/>
              <a:t>SIMBOLOS  PATRIOS  DE  CHINU </a:t>
            </a:r>
            <a:endParaRPr lang="es-ES_tradnl" dirty="0"/>
          </a:p>
        </p:txBody>
      </p:sp>
      <p:sp>
        <p:nvSpPr>
          <p:cNvPr id="3" name="2 Marcador de contenido"/>
          <p:cNvSpPr>
            <a:spLocks noGrp="1"/>
          </p:cNvSpPr>
          <p:nvPr>
            <p:ph idx="1"/>
          </p:nvPr>
        </p:nvSpPr>
        <p:spPr>
          <a:xfrm>
            <a:off x="457200" y="1600200"/>
            <a:ext cx="8229600" cy="5257800"/>
          </a:xfrm>
        </p:spPr>
        <p:txBody>
          <a:bodyPr numCol="2">
            <a:normAutofit/>
          </a:bodyPr>
          <a:lstStyle/>
          <a:p>
            <a:r>
              <a:rPr lang="es-ES" sz="1200" dirty="0" smtClean="0">
                <a:solidFill>
                  <a:srgbClr val="0000FF"/>
                </a:solidFill>
              </a:rPr>
              <a:t>Himno</a:t>
            </a:r>
            <a:endParaRPr lang="es-ES_tradnl" sz="1200" dirty="0" smtClean="0">
              <a:solidFill>
                <a:srgbClr val="0000FF"/>
              </a:solidFill>
            </a:endParaRPr>
          </a:p>
          <a:p>
            <a:r>
              <a:rPr lang="es-ES" sz="1200" dirty="0" smtClean="0">
                <a:solidFill>
                  <a:srgbClr val="0000FF"/>
                </a:solidFill>
              </a:rPr>
              <a:t>Coro</a:t>
            </a:r>
            <a:endParaRPr lang="es-ES_tradnl" sz="1200" dirty="0" smtClean="0">
              <a:solidFill>
                <a:srgbClr val="0000FF"/>
              </a:solidFill>
            </a:endParaRPr>
          </a:p>
          <a:p>
            <a:r>
              <a:rPr lang="es-ES" sz="1200" dirty="0" smtClean="0">
                <a:solidFill>
                  <a:srgbClr val="0000FF"/>
                </a:solidFill>
              </a:rPr>
              <a:t>Oh, </a:t>
            </a:r>
            <a:r>
              <a:rPr lang="es-ES" sz="1200" dirty="0" err="1" smtClean="0">
                <a:solidFill>
                  <a:srgbClr val="0000FF"/>
                </a:solidFill>
              </a:rPr>
              <a:t>Chinú</a:t>
            </a:r>
            <a:r>
              <a:rPr lang="es-ES" sz="1200" dirty="0" smtClean="0">
                <a:solidFill>
                  <a:srgbClr val="0000FF"/>
                </a:solidFill>
              </a:rPr>
              <a:t>, ciudad querida</a:t>
            </a:r>
            <a:endParaRPr lang="es-ES_tradnl" sz="1200" dirty="0" smtClean="0">
              <a:solidFill>
                <a:srgbClr val="0000FF"/>
              </a:solidFill>
            </a:endParaRPr>
          </a:p>
          <a:p>
            <a:r>
              <a:rPr lang="es-ES" sz="1200" dirty="0" smtClean="0">
                <a:solidFill>
                  <a:srgbClr val="0000FF"/>
                </a:solidFill>
              </a:rPr>
              <a:t>favorita de la paz</a:t>
            </a:r>
            <a:endParaRPr lang="es-ES_tradnl" sz="1200" dirty="0" smtClean="0">
              <a:solidFill>
                <a:srgbClr val="0000FF"/>
              </a:solidFill>
            </a:endParaRPr>
          </a:p>
          <a:p>
            <a:r>
              <a:rPr lang="es-ES" sz="1200" dirty="0" smtClean="0">
                <a:solidFill>
                  <a:srgbClr val="0000FF"/>
                </a:solidFill>
              </a:rPr>
              <a:t>Heredad enaltecida</a:t>
            </a:r>
            <a:endParaRPr lang="es-ES_tradnl" sz="1200" dirty="0" smtClean="0">
              <a:solidFill>
                <a:srgbClr val="0000FF"/>
              </a:solidFill>
            </a:endParaRPr>
          </a:p>
          <a:p>
            <a:r>
              <a:rPr lang="es-ES" sz="1200" dirty="0" smtClean="0">
                <a:solidFill>
                  <a:srgbClr val="0000FF"/>
                </a:solidFill>
              </a:rPr>
              <a:t>por bien y la amistad</a:t>
            </a:r>
            <a:endParaRPr lang="es-ES_tradnl" sz="1200" dirty="0" smtClean="0">
              <a:solidFill>
                <a:srgbClr val="0000FF"/>
              </a:solidFill>
            </a:endParaRPr>
          </a:p>
          <a:p>
            <a:r>
              <a:rPr lang="es-ES" sz="1200" dirty="0" smtClean="0">
                <a:solidFill>
                  <a:srgbClr val="0000FF"/>
                </a:solidFill>
              </a:rPr>
              <a:t>I</a:t>
            </a:r>
            <a:endParaRPr lang="es-ES_tradnl" sz="1200" dirty="0" smtClean="0">
              <a:solidFill>
                <a:srgbClr val="0000FF"/>
              </a:solidFill>
            </a:endParaRPr>
          </a:p>
          <a:p>
            <a:r>
              <a:rPr lang="es-ES" sz="1200" dirty="0" smtClean="0">
                <a:solidFill>
                  <a:srgbClr val="0000FF"/>
                </a:solidFill>
              </a:rPr>
              <a:t>En tu hermoso panorama</a:t>
            </a:r>
            <a:endParaRPr lang="es-ES_tradnl" sz="1200" dirty="0" smtClean="0">
              <a:solidFill>
                <a:srgbClr val="0000FF"/>
              </a:solidFill>
            </a:endParaRPr>
          </a:p>
          <a:p>
            <a:r>
              <a:rPr lang="es-ES" sz="1200" dirty="0" smtClean="0">
                <a:solidFill>
                  <a:srgbClr val="0000FF"/>
                </a:solidFill>
              </a:rPr>
              <a:t>la visión de tus </a:t>
            </a:r>
            <a:r>
              <a:rPr lang="es-ES" sz="1200" dirty="0" err="1" smtClean="0">
                <a:solidFill>
                  <a:srgbClr val="0000FF"/>
                </a:solidFill>
              </a:rPr>
              <a:t>colínas</a:t>
            </a:r>
            <a:r>
              <a:rPr lang="es-ES" sz="1200" dirty="0" smtClean="0">
                <a:solidFill>
                  <a:srgbClr val="0000FF"/>
                </a:solidFill>
              </a:rPr>
              <a:t> </a:t>
            </a:r>
            <a:endParaRPr lang="es-ES_tradnl" sz="1200" dirty="0" smtClean="0">
              <a:solidFill>
                <a:srgbClr val="0000FF"/>
              </a:solidFill>
            </a:endParaRPr>
          </a:p>
          <a:p>
            <a:r>
              <a:rPr lang="es-ES" sz="1200" dirty="0" smtClean="0">
                <a:solidFill>
                  <a:srgbClr val="0000FF"/>
                </a:solidFill>
              </a:rPr>
              <a:t>nos parece que soñara,</a:t>
            </a:r>
            <a:endParaRPr lang="es-ES_tradnl" sz="1200" dirty="0" smtClean="0">
              <a:solidFill>
                <a:srgbClr val="0000FF"/>
              </a:solidFill>
            </a:endParaRPr>
          </a:p>
          <a:p>
            <a:r>
              <a:rPr lang="es-ES" sz="1200" dirty="0" smtClean="0">
                <a:solidFill>
                  <a:srgbClr val="0000FF"/>
                </a:solidFill>
              </a:rPr>
              <a:t>cual edénico jardín;</a:t>
            </a:r>
            <a:endParaRPr lang="es-ES_tradnl" sz="1200" dirty="0" smtClean="0">
              <a:solidFill>
                <a:srgbClr val="0000FF"/>
              </a:solidFill>
            </a:endParaRPr>
          </a:p>
          <a:p>
            <a:r>
              <a:rPr lang="es-ES" sz="1200" dirty="0" smtClean="0">
                <a:solidFill>
                  <a:srgbClr val="0000FF"/>
                </a:solidFill>
              </a:rPr>
              <a:t>y las frondas de tus parques,</a:t>
            </a:r>
            <a:endParaRPr lang="es-ES_tradnl" sz="1200" dirty="0" smtClean="0">
              <a:solidFill>
                <a:srgbClr val="0000FF"/>
              </a:solidFill>
            </a:endParaRPr>
          </a:p>
          <a:p>
            <a:r>
              <a:rPr lang="es-ES" sz="1200" dirty="0" smtClean="0">
                <a:solidFill>
                  <a:srgbClr val="0000FF"/>
                </a:solidFill>
              </a:rPr>
              <a:t>como ofrendas a tu   templo,</a:t>
            </a:r>
            <a:endParaRPr lang="es-ES_tradnl" sz="1200" dirty="0" smtClean="0">
              <a:solidFill>
                <a:srgbClr val="0000FF"/>
              </a:solidFill>
            </a:endParaRPr>
          </a:p>
          <a:p>
            <a:r>
              <a:rPr lang="es-ES" sz="1200" dirty="0" smtClean="0">
                <a:solidFill>
                  <a:srgbClr val="0000FF"/>
                </a:solidFill>
              </a:rPr>
              <a:t>con tus clásicos portales   nos invitan a vivir.</a:t>
            </a:r>
            <a:endParaRPr lang="es-ES_tradnl" sz="1200" dirty="0" smtClean="0">
              <a:solidFill>
                <a:srgbClr val="0000FF"/>
              </a:solidFill>
            </a:endParaRPr>
          </a:p>
          <a:p>
            <a:r>
              <a:rPr lang="es-ES" sz="1200" dirty="0" smtClean="0">
                <a:solidFill>
                  <a:srgbClr val="0000FF"/>
                </a:solidFill>
              </a:rPr>
              <a:t>II</a:t>
            </a:r>
            <a:endParaRPr lang="es-ES_tradnl" sz="1200" dirty="0" smtClean="0">
              <a:solidFill>
                <a:srgbClr val="0000FF"/>
              </a:solidFill>
            </a:endParaRPr>
          </a:p>
          <a:p>
            <a:r>
              <a:rPr lang="es-ES" sz="1200" dirty="0" smtClean="0">
                <a:solidFill>
                  <a:srgbClr val="0000FF"/>
                </a:solidFill>
              </a:rPr>
              <a:t>En el cofre de tu historia </a:t>
            </a:r>
            <a:endParaRPr lang="es-ES_tradnl" sz="1200" dirty="0" smtClean="0">
              <a:solidFill>
                <a:srgbClr val="0000FF"/>
              </a:solidFill>
            </a:endParaRPr>
          </a:p>
          <a:p>
            <a:r>
              <a:rPr lang="es-ES" sz="1200" dirty="0" err="1" smtClean="0">
                <a:solidFill>
                  <a:srgbClr val="0000FF"/>
                </a:solidFill>
              </a:rPr>
              <a:t>ei</a:t>
            </a:r>
            <a:r>
              <a:rPr lang="es-ES" sz="1200" dirty="0" smtClean="0">
                <a:solidFill>
                  <a:srgbClr val="0000FF"/>
                </a:solidFill>
              </a:rPr>
              <a:t> valor de los </a:t>
            </a:r>
            <a:r>
              <a:rPr lang="es-ES" sz="1200" dirty="0" err="1" smtClean="0">
                <a:solidFill>
                  <a:srgbClr val="0000FF"/>
                </a:solidFill>
              </a:rPr>
              <a:t>Chenúes</a:t>
            </a:r>
            <a:r>
              <a:rPr lang="es-ES" sz="1200" dirty="0" smtClean="0">
                <a:solidFill>
                  <a:srgbClr val="0000FF"/>
                </a:solidFill>
              </a:rPr>
              <a:t>, </a:t>
            </a:r>
            <a:endParaRPr lang="es-ES_tradnl" sz="1200" dirty="0" smtClean="0">
              <a:solidFill>
                <a:srgbClr val="0000FF"/>
              </a:solidFill>
            </a:endParaRPr>
          </a:p>
          <a:p>
            <a:r>
              <a:rPr lang="es-ES" sz="1200" dirty="0" smtClean="0">
                <a:solidFill>
                  <a:srgbClr val="0000FF"/>
                </a:solidFill>
              </a:rPr>
              <a:t>con sus mitos y leyendas</a:t>
            </a:r>
            <a:endParaRPr lang="es-ES_tradnl" sz="1200" dirty="0" smtClean="0">
              <a:solidFill>
                <a:srgbClr val="0000FF"/>
              </a:solidFill>
            </a:endParaRPr>
          </a:p>
          <a:p>
            <a:r>
              <a:rPr lang="es-ES" sz="1200" dirty="0" smtClean="0">
                <a:solidFill>
                  <a:srgbClr val="0000FF"/>
                </a:solidFill>
              </a:rPr>
              <a:t>nos legó la tradición </a:t>
            </a:r>
            <a:endParaRPr lang="es-ES_tradnl" sz="1200" dirty="0" smtClean="0">
              <a:solidFill>
                <a:srgbClr val="0000FF"/>
              </a:solidFill>
            </a:endParaRPr>
          </a:p>
          <a:p>
            <a:r>
              <a:rPr lang="es-ES" sz="1200" dirty="0" smtClean="0">
                <a:solidFill>
                  <a:srgbClr val="0000FF"/>
                </a:solidFill>
              </a:rPr>
              <a:t>que la gran cacica Tota,</a:t>
            </a:r>
            <a:endParaRPr lang="es-ES_tradnl" sz="1200" dirty="0" smtClean="0">
              <a:solidFill>
                <a:srgbClr val="0000FF"/>
              </a:solidFill>
            </a:endParaRPr>
          </a:p>
          <a:p>
            <a:r>
              <a:rPr lang="es-ES" sz="1200" dirty="0" smtClean="0">
                <a:solidFill>
                  <a:srgbClr val="0000FF"/>
                </a:solidFill>
              </a:rPr>
              <a:t>soberana dé la tribu </a:t>
            </a:r>
            <a:endParaRPr lang="es-ES_tradnl" sz="1200" dirty="0" smtClean="0">
              <a:solidFill>
                <a:srgbClr val="0000FF"/>
              </a:solidFill>
            </a:endParaRPr>
          </a:p>
          <a:p>
            <a:r>
              <a:rPr lang="es-ES" sz="1200" dirty="0" smtClean="0">
                <a:solidFill>
                  <a:srgbClr val="0000FF"/>
                </a:solidFill>
              </a:rPr>
              <a:t>quien celosa de su pueblo </a:t>
            </a:r>
            <a:endParaRPr lang="es-ES_tradnl" sz="1200" dirty="0" smtClean="0">
              <a:solidFill>
                <a:srgbClr val="0000FF"/>
              </a:solidFill>
            </a:endParaRPr>
          </a:p>
          <a:p>
            <a:r>
              <a:rPr lang="es-ES" sz="1200" dirty="0" smtClean="0">
                <a:solidFill>
                  <a:srgbClr val="0000FF"/>
                </a:solidFill>
              </a:rPr>
              <a:t>nos salvó de la opresión</a:t>
            </a:r>
            <a:r>
              <a:rPr lang="es-ES" sz="1200" dirty="0" smtClean="0"/>
              <a:t>.</a:t>
            </a:r>
            <a:endParaRPr lang="es-ES_tradnl" sz="1200" dirty="0" smtClean="0"/>
          </a:p>
          <a:p>
            <a:r>
              <a:rPr lang="es-ES" sz="1200" dirty="0" smtClean="0"/>
              <a:t> </a:t>
            </a:r>
          </a:p>
          <a:p>
            <a:endParaRPr lang="es-ES" sz="1200" dirty="0" smtClean="0"/>
          </a:p>
          <a:p>
            <a:r>
              <a:rPr lang="es-ES" sz="1200" dirty="0" err="1" smtClean="0">
                <a:solidFill>
                  <a:srgbClr val="3333FF"/>
                </a:solidFill>
              </a:rPr>
              <a:t>lll</a:t>
            </a:r>
            <a:endParaRPr lang="es-ES_tradnl" sz="1200" dirty="0" smtClean="0">
              <a:solidFill>
                <a:srgbClr val="3333FF"/>
              </a:solidFill>
            </a:endParaRPr>
          </a:p>
          <a:p>
            <a:r>
              <a:rPr lang="es-ES" sz="1200" dirty="0" smtClean="0">
                <a:solidFill>
                  <a:srgbClr val="3333FF"/>
                </a:solidFill>
              </a:rPr>
              <a:t>Por un fallo justiciero, de su altivo</a:t>
            </a:r>
            <a:endParaRPr lang="es-ES_tradnl" sz="1200" dirty="0" smtClean="0">
              <a:solidFill>
                <a:srgbClr val="3333FF"/>
              </a:solidFill>
            </a:endParaRPr>
          </a:p>
          <a:p>
            <a:r>
              <a:rPr lang="es-ES" sz="1200" dirty="0" smtClean="0">
                <a:solidFill>
                  <a:srgbClr val="3333FF"/>
                </a:solidFill>
              </a:rPr>
              <a:t>matriarcado </a:t>
            </a:r>
            <a:r>
              <a:rPr lang="es-ES" sz="1200" dirty="0" err="1" smtClean="0">
                <a:solidFill>
                  <a:srgbClr val="3333FF"/>
                </a:solidFill>
              </a:rPr>
              <a:t>decretóle</a:t>
            </a:r>
            <a:r>
              <a:rPr lang="es-ES" sz="1200" dirty="0" smtClean="0">
                <a:solidFill>
                  <a:srgbClr val="3333FF"/>
                </a:solidFill>
              </a:rPr>
              <a:t> guerra</a:t>
            </a:r>
            <a:endParaRPr lang="es-ES_tradnl" sz="1200" dirty="0" smtClean="0">
              <a:solidFill>
                <a:srgbClr val="3333FF"/>
              </a:solidFill>
            </a:endParaRPr>
          </a:p>
          <a:p>
            <a:r>
              <a:rPr lang="es-ES" sz="1200" dirty="0" smtClean="0">
                <a:solidFill>
                  <a:srgbClr val="3333FF"/>
                </a:solidFill>
              </a:rPr>
              <a:t>a muerte al ibérico invasor.</a:t>
            </a:r>
            <a:endParaRPr lang="es-ES_tradnl" sz="1200" dirty="0" smtClean="0">
              <a:solidFill>
                <a:srgbClr val="3333FF"/>
              </a:solidFill>
            </a:endParaRPr>
          </a:p>
          <a:p>
            <a:r>
              <a:rPr lang="es-ES" sz="1200" dirty="0" smtClean="0">
                <a:solidFill>
                  <a:srgbClr val="3333FF"/>
                </a:solidFill>
              </a:rPr>
              <a:t>Y por una hamaca de oro, que</a:t>
            </a:r>
            <a:endParaRPr lang="es-ES_tradnl" sz="1200" dirty="0" smtClean="0">
              <a:solidFill>
                <a:srgbClr val="3333FF"/>
              </a:solidFill>
            </a:endParaRPr>
          </a:p>
          <a:p>
            <a:r>
              <a:rPr lang="es-ES" sz="1200" dirty="0" err="1" smtClean="0">
                <a:solidFill>
                  <a:srgbClr val="3333FF"/>
                </a:solidFill>
              </a:rPr>
              <a:t>sirvióle</a:t>
            </a:r>
            <a:r>
              <a:rPr lang="es-ES" sz="1200" dirty="0" smtClean="0">
                <a:solidFill>
                  <a:srgbClr val="3333FF"/>
                </a:solidFill>
              </a:rPr>
              <a:t> de señuelo, en sus </a:t>
            </a:r>
            <a:endParaRPr lang="es-ES_tradnl" sz="1200" dirty="0" smtClean="0">
              <a:solidFill>
                <a:srgbClr val="3333FF"/>
              </a:solidFill>
            </a:endParaRPr>
          </a:p>
          <a:p>
            <a:r>
              <a:rPr lang="es-ES" sz="1200" dirty="0" smtClean="0">
                <a:solidFill>
                  <a:srgbClr val="3333FF"/>
                </a:solidFill>
              </a:rPr>
              <a:t>armas la codicia fue holocausto a su valor  </a:t>
            </a:r>
          </a:p>
          <a:p>
            <a:r>
              <a:rPr lang="es-ES" sz="1200" dirty="0" smtClean="0">
                <a:solidFill>
                  <a:srgbClr val="3333FF"/>
                </a:solidFill>
              </a:rPr>
              <a:t>IV</a:t>
            </a:r>
            <a:endParaRPr lang="es-ES_tradnl" sz="1200" dirty="0" smtClean="0">
              <a:solidFill>
                <a:srgbClr val="3333FF"/>
              </a:solidFill>
            </a:endParaRPr>
          </a:p>
          <a:p>
            <a:r>
              <a:rPr lang="es-ES" sz="1200" dirty="0" smtClean="0">
                <a:solidFill>
                  <a:srgbClr val="3333FF"/>
                </a:solidFill>
              </a:rPr>
              <a:t>Desde entonces, oh </a:t>
            </a:r>
            <a:r>
              <a:rPr lang="es-ES" sz="1200" dirty="0" err="1" smtClean="0">
                <a:solidFill>
                  <a:srgbClr val="3333FF"/>
                </a:solidFill>
              </a:rPr>
              <a:t>chinuanos</a:t>
            </a:r>
            <a:endParaRPr lang="es-ES_tradnl" sz="1200" dirty="0" smtClean="0">
              <a:solidFill>
                <a:srgbClr val="3333FF"/>
              </a:solidFill>
            </a:endParaRPr>
          </a:p>
          <a:p>
            <a:r>
              <a:rPr lang="es-ES" sz="1200" dirty="0" smtClean="0">
                <a:solidFill>
                  <a:srgbClr val="3333FF"/>
                </a:solidFill>
              </a:rPr>
              <a:t>ese ejemplo legendario</a:t>
            </a:r>
            <a:endParaRPr lang="es-ES_tradnl" sz="1200" dirty="0" smtClean="0">
              <a:solidFill>
                <a:srgbClr val="3333FF"/>
              </a:solidFill>
            </a:endParaRPr>
          </a:p>
          <a:p>
            <a:r>
              <a:rPr lang="es-ES" sz="1200" dirty="0" smtClean="0">
                <a:solidFill>
                  <a:srgbClr val="3333FF"/>
                </a:solidFill>
              </a:rPr>
              <a:t>ha servido de accidente,</a:t>
            </a:r>
            <a:endParaRPr lang="es-ES_tradnl" sz="1200" dirty="0" smtClean="0">
              <a:solidFill>
                <a:srgbClr val="3333FF"/>
              </a:solidFill>
            </a:endParaRPr>
          </a:p>
          <a:p>
            <a:r>
              <a:rPr lang="es-ES" sz="1200" dirty="0" smtClean="0">
                <a:solidFill>
                  <a:srgbClr val="3333FF"/>
                </a:solidFill>
              </a:rPr>
              <a:t>promoviendo nuestro afán.</a:t>
            </a:r>
            <a:endParaRPr lang="es-ES_tradnl" sz="1200" dirty="0" smtClean="0">
              <a:solidFill>
                <a:srgbClr val="3333FF"/>
              </a:solidFill>
            </a:endParaRPr>
          </a:p>
          <a:p>
            <a:r>
              <a:rPr lang="es-ES" sz="1200" dirty="0" smtClean="0">
                <a:solidFill>
                  <a:srgbClr val="3333FF"/>
                </a:solidFill>
              </a:rPr>
              <a:t>Desde entonces el orgullo de ser dignos,</a:t>
            </a:r>
            <a:endParaRPr lang="es-ES_tradnl" sz="1200" dirty="0" smtClean="0">
              <a:solidFill>
                <a:srgbClr val="3333FF"/>
              </a:solidFill>
            </a:endParaRPr>
          </a:p>
          <a:p>
            <a:r>
              <a:rPr lang="es-ES" sz="1200" dirty="0" smtClean="0">
                <a:solidFill>
                  <a:srgbClr val="3333FF"/>
                </a:solidFill>
              </a:rPr>
              <a:t>conservemos, consagrado en los altares</a:t>
            </a:r>
            <a:endParaRPr lang="es-ES_tradnl" sz="1200" dirty="0" smtClean="0">
              <a:solidFill>
                <a:srgbClr val="3333FF"/>
              </a:solidFill>
            </a:endParaRPr>
          </a:p>
          <a:p>
            <a:r>
              <a:rPr lang="es-ES" sz="1200" dirty="0" smtClean="0">
                <a:solidFill>
                  <a:srgbClr val="3333FF"/>
                </a:solidFill>
              </a:rPr>
              <a:t>nuestro amor a </a:t>
            </a:r>
            <a:r>
              <a:rPr lang="es-ES" sz="1200" dirty="0" err="1" smtClean="0">
                <a:solidFill>
                  <a:srgbClr val="3333FF"/>
                </a:solidFill>
              </a:rPr>
              <a:t>Takasuán</a:t>
            </a:r>
            <a:r>
              <a:rPr lang="es-ES" sz="1200" dirty="0" smtClean="0"/>
              <a:t>.</a:t>
            </a:r>
            <a:endParaRPr lang="es-ES_tradnl" sz="1200" dirty="0" smtClean="0"/>
          </a:p>
          <a:p>
            <a:endParaRPr lang="es-ES_tradnl" sz="1200" dirty="0"/>
          </a:p>
        </p:txBody>
      </p:sp>
      <p:pic>
        <p:nvPicPr>
          <p:cNvPr id="4" name="3 Imagen" descr="Escudo de Chinú">
            <a:hlinkClick r:id="rId2" tgtFrame="_blank" tooltip="&quot;Ver escudo del tamaño original&quot;"/>
          </p:cNvPr>
          <p:cNvPicPr/>
          <p:nvPr/>
        </p:nvPicPr>
        <p:blipFill>
          <a:blip r:embed="rId3"/>
          <a:srcRect/>
          <a:stretch>
            <a:fillRect/>
          </a:stretch>
        </p:blipFill>
        <p:spPr bwMode="auto">
          <a:xfrm>
            <a:off x="7429488" y="5000636"/>
            <a:ext cx="1714512" cy="1143008"/>
          </a:xfrm>
          <a:prstGeom prst="rect">
            <a:avLst/>
          </a:prstGeom>
          <a:noFill/>
          <a:ln w="9525">
            <a:noFill/>
            <a:miter lim="800000"/>
            <a:headEnd/>
            <a:tailEnd/>
          </a:ln>
        </p:spPr>
      </p:pic>
      <p:pic>
        <p:nvPicPr>
          <p:cNvPr id="5" name="4 Imagen" descr="Bandera de Chinú">
            <a:hlinkClick r:id="rId4" tgtFrame="_blank" tooltip="&quot;Ver bandera de mayor tamaño&quot;"/>
          </p:cNvPr>
          <p:cNvPicPr/>
          <p:nvPr/>
        </p:nvPicPr>
        <p:blipFill>
          <a:blip r:embed="rId5"/>
          <a:srcRect/>
          <a:stretch>
            <a:fillRect/>
          </a:stretch>
        </p:blipFill>
        <p:spPr bwMode="auto">
          <a:xfrm>
            <a:off x="7215206" y="2000240"/>
            <a:ext cx="1714512" cy="866773"/>
          </a:xfrm>
          <a:prstGeom prst="rect">
            <a:avLst/>
          </a:prstGeom>
          <a:noFill/>
          <a:ln w="9525">
            <a:noFill/>
            <a:miter lim="800000"/>
            <a:headEnd/>
            <a:tailEnd/>
          </a:ln>
        </p:spPr>
      </p:pic>
      <p:sp>
        <p:nvSpPr>
          <p:cNvPr id="6" name="5 Rectángulo"/>
          <p:cNvSpPr/>
          <p:nvPr/>
        </p:nvSpPr>
        <p:spPr>
          <a:xfrm>
            <a:off x="7643834" y="3071810"/>
            <a:ext cx="981102" cy="369332"/>
          </a:xfrm>
          <a:prstGeom prst="rect">
            <a:avLst/>
          </a:prstGeom>
        </p:spPr>
        <p:txBody>
          <a:bodyPr wrap="none">
            <a:spAutoFit/>
          </a:bodyPr>
          <a:lstStyle/>
          <a:p>
            <a:r>
              <a:rPr lang="es-ES" b="1" dirty="0" smtClean="0"/>
              <a:t>Bandera</a:t>
            </a:r>
            <a:endParaRPr lang="es-ES_tradnl" b="1" dirty="0"/>
          </a:p>
        </p:txBody>
      </p:sp>
      <p:sp>
        <p:nvSpPr>
          <p:cNvPr id="7" name="6 Rectángulo"/>
          <p:cNvSpPr/>
          <p:nvPr/>
        </p:nvSpPr>
        <p:spPr>
          <a:xfrm>
            <a:off x="7858148" y="6215082"/>
            <a:ext cx="854721" cy="369332"/>
          </a:xfrm>
          <a:prstGeom prst="rect">
            <a:avLst/>
          </a:prstGeom>
        </p:spPr>
        <p:txBody>
          <a:bodyPr wrap="none">
            <a:spAutoFit/>
          </a:bodyPr>
          <a:lstStyle/>
          <a:p>
            <a:r>
              <a:rPr lang="es-ES" b="1" dirty="0" smtClean="0"/>
              <a:t>Escudo</a:t>
            </a:r>
            <a:endParaRPr lang="es-ES_tradnl" b="1" dirty="0"/>
          </a:p>
        </p:txBody>
      </p:sp>
    </p:spTree>
  </p:cSld>
  <p:clrMapOvr>
    <a:masterClrMapping/>
  </p:clrMapOvr>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rgbClr val="FF9900"/>
          </a:solidFill>
        </p:spPr>
        <p:txBody>
          <a:bodyPr/>
          <a:lstStyle/>
          <a:p>
            <a:r>
              <a:rPr lang="es-ES_tradnl" dirty="0" smtClean="0"/>
              <a:t>HISTORIA  DE  CHINU</a:t>
            </a:r>
            <a:endParaRPr lang="es-ES_tradnl" dirty="0"/>
          </a:p>
        </p:txBody>
      </p:sp>
      <p:sp>
        <p:nvSpPr>
          <p:cNvPr id="3" name="2 Marcador de contenido"/>
          <p:cNvSpPr>
            <a:spLocks noGrp="1"/>
          </p:cNvSpPr>
          <p:nvPr>
            <p:ph idx="1"/>
          </p:nvPr>
        </p:nvSpPr>
        <p:spPr/>
        <p:txBody>
          <a:bodyPr>
            <a:normAutofit fontScale="47500" lnSpcReduction="20000"/>
          </a:bodyPr>
          <a:lstStyle/>
          <a:p>
            <a:r>
              <a:rPr lang="es-ES" b="1" dirty="0" smtClean="0">
                <a:solidFill>
                  <a:srgbClr val="0000FF"/>
                </a:solidFill>
              </a:rPr>
              <a:t>Reseña histórica:</a:t>
            </a:r>
            <a:endParaRPr lang="es-ES_tradnl" dirty="0" smtClean="0">
              <a:solidFill>
                <a:srgbClr val="0000FF"/>
              </a:solidFill>
            </a:endParaRPr>
          </a:p>
          <a:p>
            <a:r>
              <a:rPr lang="es-ES" dirty="0" smtClean="0">
                <a:solidFill>
                  <a:srgbClr val="0000FF"/>
                </a:solidFill>
              </a:rPr>
              <a:t>El territorio </a:t>
            </a:r>
            <a:r>
              <a:rPr lang="es-ES" dirty="0" err="1" smtClean="0">
                <a:solidFill>
                  <a:srgbClr val="0000FF"/>
                </a:solidFill>
              </a:rPr>
              <a:t>Zenú</a:t>
            </a:r>
            <a:r>
              <a:rPr lang="es-ES" dirty="0" smtClean="0">
                <a:solidFill>
                  <a:srgbClr val="0000FF"/>
                </a:solidFill>
              </a:rPr>
              <a:t> al arribo de los conquistadores españoles, estaba dividido en tres provincias: FINZENÚ, que comprendía el Valle del </a:t>
            </a:r>
            <a:r>
              <a:rPr lang="es-ES" dirty="0" err="1" smtClean="0">
                <a:solidFill>
                  <a:srgbClr val="0000FF"/>
                </a:solidFill>
              </a:rPr>
              <a:t>Sinú</a:t>
            </a:r>
            <a:r>
              <a:rPr lang="es-ES" dirty="0" smtClean="0">
                <a:solidFill>
                  <a:srgbClr val="0000FF"/>
                </a:solidFill>
              </a:rPr>
              <a:t> hasta la Serranía de San Jacinto y era el centro ceremonial y funerario; PANZENÚ, el Valle del San Jorge hasta su desembocadura en el Magdalena, (Brazo de Loba) y constituía la zona de explotación agrícola, pesquera y de cacería. CENUFANA, los Valles del Bajo Cauca y </a:t>
            </a:r>
            <a:r>
              <a:rPr lang="es-ES" dirty="0" err="1" smtClean="0">
                <a:solidFill>
                  <a:srgbClr val="0000FF"/>
                </a:solidFill>
              </a:rPr>
              <a:t>Nechí</a:t>
            </a:r>
            <a:r>
              <a:rPr lang="es-ES" dirty="0" smtClean="0">
                <a:solidFill>
                  <a:srgbClr val="0000FF"/>
                </a:solidFill>
              </a:rPr>
              <a:t>, sede del poder gubernamental.</a:t>
            </a:r>
            <a:endParaRPr lang="es-ES_tradnl" dirty="0" smtClean="0">
              <a:solidFill>
                <a:srgbClr val="0000FF"/>
              </a:solidFill>
            </a:endParaRPr>
          </a:p>
          <a:p>
            <a:r>
              <a:rPr lang="es-ES" dirty="0" smtClean="0">
                <a:solidFill>
                  <a:srgbClr val="0000FF"/>
                </a:solidFill>
              </a:rPr>
              <a:t>En el periodo pre-hispánico el actual territorio Cordobés estaba ocupado por aborígenes que se dividían en dos familias básicas: La de Barlovento, denominada Caribe, localizada en el área costera y la de los </a:t>
            </a:r>
            <a:r>
              <a:rPr lang="es-ES" dirty="0" err="1" smtClean="0">
                <a:solidFill>
                  <a:srgbClr val="0000FF"/>
                </a:solidFill>
              </a:rPr>
              <a:t>Zenúes</a:t>
            </a:r>
            <a:r>
              <a:rPr lang="es-ES" dirty="0" smtClean="0">
                <a:solidFill>
                  <a:srgbClr val="0000FF"/>
                </a:solidFill>
              </a:rPr>
              <a:t>, asentados en las Cuencas del </a:t>
            </a:r>
            <a:r>
              <a:rPr lang="es-ES" dirty="0" err="1" smtClean="0">
                <a:solidFill>
                  <a:srgbClr val="0000FF"/>
                </a:solidFill>
              </a:rPr>
              <a:t>Sinú</a:t>
            </a:r>
            <a:r>
              <a:rPr lang="es-ES" dirty="0" smtClean="0">
                <a:solidFill>
                  <a:srgbClr val="0000FF"/>
                </a:solidFill>
              </a:rPr>
              <a:t> y San Jorge. Los </a:t>
            </a:r>
            <a:r>
              <a:rPr lang="es-ES" dirty="0" err="1" smtClean="0">
                <a:solidFill>
                  <a:srgbClr val="0000FF"/>
                </a:solidFill>
              </a:rPr>
              <a:t>Zenúes</a:t>
            </a:r>
            <a:r>
              <a:rPr lang="es-ES" dirty="0" smtClean="0">
                <a:solidFill>
                  <a:srgbClr val="0000FF"/>
                </a:solidFill>
              </a:rPr>
              <a:t> establecieron una interacción con su medio ambiente geográfico caracterizada por la fuerte influencia de este último sobre los patrones de localización y actividades económicas de los primeros.</a:t>
            </a:r>
            <a:endParaRPr lang="es-ES_tradnl" dirty="0" smtClean="0">
              <a:solidFill>
                <a:srgbClr val="0000FF"/>
              </a:solidFill>
            </a:endParaRPr>
          </a:p>
          <a:p>
            <a:r>
              <a:rPr lang="es-ES" dirty="0" smtClean="0">
                <a:solidFill>
                  <a:srgbClr val="0000FF"/>
                </a:solidFill>
              </a:rPr>
              <a:t>En el año de 1500 arriba al actual territorio Cordobés la primera expedición española (Rodrigo de Bastidas y Juan de la Cosa) que llega a la Bahía de </a:t>
            </a:r>
            <a:r>
              <a:rPr lang="es-ES" dirty="0" err="1" smtClean="0">
                <a:solidFill>
                  <a:srgbClr val="0000FF"/>
                </a:solidFill>
              </a:rPr>
              <a:t>Cispatá</a:t>
            </a:r>
            <a:r>
              <a:rPr lang="es-ES" dirty="0" smtClean="0">
                <a:solidFill>
                  <a:srgbClr val="0000FF"/>
                </a:solidFill>
              </a:rPr>
              <a:t> y explora las Islas Fuerte y Tortuguilla pero no penetran al territorio. En 1515, Pedro Arias Dávila (Pedrarias) organiza su expedición por el Río </a:t>
            </a:r>
            <a:r>
              <a:rPr lang="es-ES" dirty="0" err="1" smtClean="0">
                <a:solidFill>
                  <a:srgbClr val="0000FF"/>
                </a:solidFill>
              </a:rPr>
              <a:t>Sinú</a:t>
            </a:r>
            <a:r>
              <a:rPr lang="es-ES" dirty="0" smtClean="0">
                <a:solidFill>
                  <a:srgbClr val="0000FF"/>
                </a:solidFill>
              </a:rPr>
              <a:t> al mando de Francisco Becerra. </a:t>
            </a:r>
            <a:endParaRPr lang="es-ES_tradnl" dirty="0" smtClean="0">
              <a:solidFill>
                <a:srgbClr val="0000FF"/>
              </a:solidFill>
            </a:endParaRPr>
          </a:p>
          <a:p>
            <a:r>
              <a:rPr lang="es-ES" dirty="0" smtClean="0">
                <a:solidFill>
                  <a:srgbClr val="0000FF"/>
                </a:solidFill>
              </a:rPr>
              <a:t>Ninguno de los hombres de esta expedición sobrevive al ataque de los indígenas. Algo similar ocurrió con los intentos de Alonso de Ojeda, Francisco Pizarro y Martín Fernández Enciso, sólo hasta 1534, Pedro de Heredia logra atravesar de Norte a Sur el territorio hasta la Ciénaga de </a:t>
            </a:r>
            <a:r>
              <a:rPr lang="es-ES" dirty="0" err="1" smtClean="0">
                <a:solidFill>
                  <a:srgbClr val="0000FF"/>
                </a:solidFill>
              </a:rPr>
              <a:t>Ayapel</a:t>
            </a:r>
            <a:r>
              <a:rPr lang="es-ES" dirty="0" smtClean="0">
                <a:solidFill>
                  <a:srgbClr val="0000FF"/>
                </a:solidFill>
              </a:rPr>
              <a:t> y dominar a los indígenas. En este mismo año Alonso de Ojeda también domina a los </a:t>
            </a:r>
            <a:r>
              <a:rPr lang="es-ES" dirty="0" err="1" smtClean="0">
                <a:solidFill>
                  <a:srgbClr val="0000FF"/>
                </a:solidFill>
              </a:rPr>
              <a:t>Zenúes</a:t>
            </a:r>
            <a:r>
              <a:rPr lang="es-ES" dirty="0" smtClean="0">
                <a:solidFill>
                  <a:srgbClr val="0000FF"/>
                </a:solidFill>
              </a:rPr>
              <a:t>. </a:t>
            </a:r>
            <a:endParaRPr lang="es-ES_tradnl" dirty="0" smtClean="0">
              <a:solidFill>
                <a:srgbClr val="0000FF"/>
              </a:solidFill>
            </a:endParaRPr>
          </a:p>
          <a:p>
            <a:r>
              <a:rPr lang="es-ES" dirty="0" smtClean="0">
                <a:solidFill>
                  <a:srgbClr val="0000FF"/>
                </a:solidFill>
              </a:rPr>
              <a:t>Para los </a:t>
            </a:r>
            <a:r>
              <a:rPr lang="es-ES" dirty="0" err="1" smtClean="0">
                <a:solidFill>
                  <a:srgbClr val="0000FF"/>
                </a:solidFill>
              </a:rPr>
              <a:t>Zenúes</a:t>
            </a:r>
            <a:r>
              <a:rPr lang="es-ES" dirty="0" smtClean="0">
                <a:solidFill>
                  <a:srgbClr val="0000FF"/>
                </a:solidFill>
              </a:rPr>
              <a:t> la conquista representó la ruptura abrupta e intempestiva del proceso de evolución de su sociedad, para dar paso a un régimen económico y </a:t>
            </a:r>
            <a:r>
              <a:rPr lang="es-ES" dirty="0" err="1" smtClean="0">
                <a:solidFill>
                  <a:srgbClr val="0000FF"/>
                </a:solidFill>
              </a:rPr>
              <a:t>políticoadmini</a:t>
            </a:r>
            <a:endParaRPr lang="es-ES_tradnl" dirty="0">
              <a:solidFill>
                <a:srgbClr val="0000FF"/>
              </a:solidFill>
            </a:endParaRPr>
          </a:p>
        </p:txBody>
      </p:sp>
    </p:spTree>
  </p:cSld>
  <p:clrMapOvr>
    <a:masterClrMapping/>
  </p:clrMapOvr>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rgbClr val="FF9900"/>
          </a:solidFill>
        </p:spPr>
        <p:txBody>
          <a:bodyPr/>
          <a:lstStyle/>
          <a:p>
            <a:r>
              <a:rPr lang="es-ES_tradnl" dirty="0" smtClean="0"/>
              <a:t>ECONOMIA </a:t>
            </a:r>
            <a:endParaRPr lang="es-ES_tradnl" dirty="0"/>
          </a:p>
        </p:txBody>
      </p:sp>
      <p:sp>
        <p:nvSpPr>
          <p:cNvPr id="3" name="2 Marcador de contenido"/>
          <p:cNvSpPr>
            <a:spLocks noGrp="1"/>
          </p:cNvSpPr>
          <p:nvPr>
            <p:ph idx="1"/>
          </p:nvPr>
        </p:nvSpPr>
        <p:spPr/>
        <p:txBody>
          <a:bodyPr>
            <a:normAutofit fontScale="85000" lnSpcReduction="20000"/>
          </a:bodyPr>
          <a:lstStyle/>
          <a:p>
            <a:r>
              <a:rPr lang="es-ES" sz="2200" dirty="0" smtClean="0">
                <a:solidFill>
                  <a:srgbClr val="3333FF"/>
                </a:solidFill>
              </a:rPr>
              <a:t>Su vocación es eminentemente agraria como casi todo el Departamento. Cultivos importantes: ñame, ajonjolí. Es un Municipio de gran integración comercial y financiera con Sincelejo, ciudad de la que dista 20 minutos. Llama la atención la importancia del capital accionario de </a:t>
            </a:r>
            <a:r>
              <a:rPr lang="es-ES" sz="2200" dirty="0" err="1" smtClean="0">
                <a:solidFill>
                  <a:srgbClr val="3333FF"/>
                </a:solidFill>
              </a:rPr>
              <a:t>Chinú</a:t>
            </a:r>
            <a:r>
              <a:rPr lang="es-ES" sz="2200" dirty="0" smtClean="0">
                <a:solidFill>
                  <a:srgbClr val="3333FF"/>
                </a:solidFill>
              </a:rPr>
              <a:t> en la Cooperativa Transportadora </a:t>
            </a:r>
            <a:r>
              <a:rPr lang="es-ES" sz="2200" dirty="0" err="1" smtClean="0">
                <a:solidFill>
                  <a:srgbClr val="3333FF"/>
                </a:solidFill>
              </a:rPr>
              <a:t>Torcoroma</a:t>
            </a:r>
            <a:r>
              <a:rPr lang="es-ES" sz="2200" dirty="0" smtClean="0">
                <a:solidFill>
                  <a:srgbClr val="3333FF"/>
                </a:solidFill>
              </a:rPr>
              <a:t>, con sede en Sincelejo, mayoría cercana al 65%. Actualmente es un centro donde se elaboran artesanalmente zapatos de cuero y otros productos con calidad de exportación como cerámica, tejidos y talabartería. </a:t>
            </a:r>
            <a:endParaRPr lang="es-ES_tradnl" sz="2200" dirty="0" smtClean="0">
              <a:solidFill>
                <a:srgbClr val="3333FF"/>
              </a:solidFill>
            </a:endParaRPr>
          </a:p>
          <a:p>
            <a:r>
              <a:rPr lang="es-ES" sz="2200" dirty="0" smtClean="0">
                <a:solidFill>
                  <a:srgbClr val="3333FF"/>
                </a:solidFill>
              </a:rPr>
              <a:t>El sistema vial regional está determinado por la carretera troncal de occidente que comunica a la región de la costa con el interior del país, está vía esta a cargo de INVIAS (Instituto nacional de vías) y penetra en el departamento de córdoba a la altura del municipio de La Apartada y a la altura de Planeta Rica se comunica con la capital del departamento Montería y continua uniendo a los asentamientos urbanos de </a:t>
            </a:r>
            <a:r>
              <a:rPr lang="es-ES" sz="2200" dirty="0" err="1" smtClean="0">
                <a:solidFill>
                  <a:srgbClr val="3333FF"/>
                </a:solidFill>
              </a:rPr>
              <a:t>Cerete</a:t>
            </a:r>
            <a:r>
              <a:rPr lang="es-ES" sz="2200" dirty="0" smtClean="0">
                <a:solidFill>
                  <a:srgbClr val="3333FF"/>
                </a:solidFill>
              </a:rPr>
              <a:t>, Ciénaga de oro, Sahagún, </a:t>
            </a:r>
            <a:r>
              <a:rPr lang="es-ES" sz="2200" dirty="0" err="1" smtClean="0">
                <a:solidFill>
                  <a:srgbClr val="3333FF"/>
                </a:solidFill>
              </a:rPr>
              <a:t>Chinú</a:t>
            </a:r>
            <a:r>
              <a:rPr lang="es-ES" sz="2200" dirty="0" smtClean="0">
                <a:solidFill>
                  <a:srgbClr val="3333FF"/>
                </a:solidFill>
              </a:rPr>
              <a:t>, </a:t>
            </a:r>
            <a:r>
              <a:rPr lang="es-ES" sz="2200" dirty="0" err="1" smtClean="0">
                <a:solidFill>
                  <a:srgbClr val="3333FF"/>
                </a:solidFill>
              </a:rPr>
              <a:t>Sampués</a:t>
            </a:r>
            <a:r>
              <a:rPr lang="es-ES" sz="2200" dirty="0" smtClean="0">
                <a:solidFill>
                  <a:srgbClr val="3333FF"/>
                </a:solidFill>
              </a:rPr>
              <a:t>, y Sincelejo. La otra vía determinante para el municipio de </a:t>
            </a:r>
            <a:r>
              <a:rPr lang="es-ES" sz="2200" dirty="0" err="1" smtClean="0">
                <a:solidFill>
                  <a:srgbClr val="3333FF"/>
                </a:solidFill>
              </a:rPr>
              <a:t>Chinú</a:t>
            </a:r>
            <a:r>
              <a:rPr lang="es-ES" sz="2200" dirty="0" smtClean="0">
                <a:solidFill>
                  <a:srgbClr val="3333FF"/>
                </a:solidFill>
              </a:rPr>
              <a:t> es la vía alterna del bajo </a:t>
            </a:r>
            <a:r>
              <a:rPr lang="es-ES" sz="2200" dirty="0" err="1" smtClean="0">
                <a:solidFill>
                  <a:srgbClr val="3333FF"/>
                </a:solidFill>
              </a:rPr>
              <a:t>Sinú</a:t>
            </a:r>
            <a:r>
              <a:rPr lang="es-ES" sz="2200" dirty="0" smtClean="0">
                <a:solidFill>
                  <a:srgbClr val="3333FF"/>
                </a:solidFill>
              </a:rPr>
              <a:t> conocida como la vía </a:t>
            </a:r>
            <a:r>
              <a:rPr lang="es-ES" sz="2200" dirty="0" err="1" smtClean="0">
                <a:solidFill>
                  <a:srgbClr val="3333FF"/>
                </a:solidFill>
              </a:rPr>
              <a:t>Chinú</a:t>
            </a:r>
            <a:r>
              <a:rPr lang="es-ES" sz="2200" dirty="0" smtClean="0">
                <a:solidFill>
                  <a:srgbClr val="3333FF"/>
                </a:solidFill>
              </a:rPr>
              <a:t> –Lorica- </a:t>
            </a:r>
            <a:r>
              <a:rPr lang="es-ES" sz="2200" dirty="0" err="1" smtClean="0">
                <a:solidFill>
                  <a:srgbClr val="3333FF"/>
                </a:solidFill>
              </a:rPr>
              <a:t>Coveñas</a:t>
            </a:r>
            <a:r>
              <a:rPr lang="es-ES" sz="2200" dirty="0" smtClean="0">
                <a:solidFill>
                  <a:srgbClr val="3333FF"/>
                </a:solidFill>
              </a:rPr>
              <a:t>, la cual mantiene un corredor vial activo entre los municipios de </a:t>
            </a:r>
            <a:r>
              <a:rPr lang="es-ES" sz="2200" dirty="0" err="1" smtClean="0">
                <a:solidFill>
                  <a:srgbClr val="3333FF"/>
                </a:solidFill>
              </a:rPr>
              <a:t>Chinú</a:t>
            </a:r>
            <a:r>
              <a:rPr lang="es-ES" sz="2200" dirty="0" smtClean="0">
                <a:solidFill>
                  <a:srgbClr val="3333FF"/>
                </a:solidFill>
              </a:rPr>
              <a:t>, san Andrés, </a:t>
            </a:r>
            <a:r>
              <a:rPr lang="es-ES" sz="2200" dirty="0" err="1" smtClean="0">
                <a:solidFill>
                  <a:srgbClr val="3333FF"/>
                </a:solidFill>
              </a:rPr>
              <a:t>Chimá</a:t>
            </a:r>
            <a:r>
              <a:rPr lang="es-ES" sz="2200" dirty="0" smtClean="0">
                <a:solidFill>
                  <a:srgbClr val="3333FF"/>
                </a:solidFill>
              </a:rPr>
              <a:t>, Purísima, </a:t>
            </a:r>
            <a:r>
              <a:rPr lang="es-ES" sz="2200" dirty="0" err="1" smtClean="0">
                <a:solidFill>
                  <a:srgbClr val="3333FF"/>
                </a:solidFill>
              </a:rPr>
              <a:t>Momil</a:t>
            </a:r>
            <a:r>
              <a:rPr lang="es-ES" sz="2200" dirty="0" smtClean="0">
                <a:solidFill>
                  <a:srgbClr val="3333FF"/>
                </a:solidFill>
              </a:rPr>
              <a:t> y Lorica. </a:t>
            </a:r>
            <a:endParaRPr lang="es-ES_tradnl" sz="2200" dirty="0" smtClean="0">
              <a:solidFill>
                <a:srgbClr val="3333FF"/>
              </a:solidFill>
            </a:endParaRPr>
          </a:p>
          <a:p>
            <a:endParaRPr lang="es-ES_tradnl" dirty="0"/>
          </a:p>
        </p:txBody>
      </p:sp>
    </p:spTree>
  </p:cSld>
  <p:clrMapOvr>
    <a:masterClrMapping/>
  </p:clrMapOvr>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rgbClr val="FF9900"/>
          </a:solidFill>
        </p:spPr>
        <p:txBody>
          <a:bodyPr/>
          <a:lstStyle/>
          <a:p>
            <a:r>
              <a:rPr lang="es-ES_tradnl" dirty="0" smtClean="0"/>
              <a:t>GEOGRAFIA            </a:t>
            </a:r>
            <a:endParaRPr lang="es-ES_tradnl" dirty="0"/>
          </a:p>
        </p:txBody>
      </p:sp>
      <p:sp>
        <p:nvSpPr>
          <p:cNvPr id="3" name="2 Marcador de contenido"/>
          <p:cNvSpPr>
            <a:spLocks noGrp="1"/>
          </p:cNvSpPr>
          <p:nvPr>
            <p:ph idx="1"/>
          </p:nvPr>
        </p:nvSpPr>
        <p:spPr/>
        <p:txBody>
          <a:bodyPr>
            <a:normAutofit/>
          </a:bodyPr>
          <a:lstStyle/>
          <a:p>
            <a:r>
              <a:rPr lang="es-ES" sz="2000" dirty="0" smtClean="0">
                <a:solidFill>
                  <a:srgbClr val="0000FF"/>
                </a:solidFill>
              </a:rPr>
              <a:t>El municipio de </a:t>
            </a:r>
            <a:r>
              <a:rPr lang="es-ES" sz="2000" dirty="0" err="1" smtClean="0">
                <a:solidFill>
                  <a:srgbClr val="0000FF"/>
                </a:solidFill>
              </a:rPr>
              <a:t>Chinú</a:t>
            </a:r>
            <a:r>
              <a:rPr lang="es-ES" sz="2000" dirty="0" smtClean="0">
                <a:solidFill>
                  <a:srgbClr val="0000FF"/>
                </a:solidFill>
              </a:rPr>
              <a:t> se encuentra localizado en la </a:t>
            </a:r>
            <a:r>
              <a:rPr lang="es-ES" sz="2000" dirty="0" err="1" smtClean="0">
                <a:solidFill>
                  <a:srgbClr val="0000FF"/>
                </a:solidFill>
              </a:rPr>
              <a:t>republica</a:t>
            </a:r>
            <a:r>
              <a:rPr lang="es-ES" sz="2000" dirty="0" smtClean="0">
                <a:solidFill>
                  <a:srgbClr val="0000FF"/>
                </a:solidFill>
              </a:rPr>
              <a:t> de Colombia, departamento de Córdoba, región </a:t>
            </a:r>
            <a:r>
              <a:rPr lang="es-ES" sz="2000" dirty="0" err="1" smtClean="0">
                <a:solidFill>
                  <a:srgbClr val="0000FF"/>
                </a:solidFill>
              </a:rPr>
              <a:t>caribe</a:t>
            </a:r>
            <a:r>
              <a:rPr lang="es-ES" sz="2000" dirty="0" smtClean="0">
                <a:solidFill>
                  <a:srgbClr val="0000FF"/>
                </a:solidFill>
              </a:rPr>
              <a:t> de Colombia,  y subregión  sabanas. La distancia existente entre el municipio de </a:t>
            </a:r>
            <a:r>
              <a:rPr lang="es-ES" sz="2000" dirty="0" err="1" smtClean="0">
                <a:solidFill>
                  <a:srgbClr val="0000FF"/>
                </a:solidFill>
              </a:rPr>
              <a:t>Chinú</a:t>
            </a:r>
            <a:r>
              <a:rPr lang="es-ES" sz="2000" dirty="0" smtClean="0">
                <a:solidFill>
                  <a:srgbClr val="0000FF"/>
                </a:solidFill>
              </a:rPr>
              <a:t> y la capital del departamento de Córdoba es de 94  Kilómetros, con el municipio de Sahagún  es de 22 Kilómetros, con  la ciudad de Sincelejo es de 21 kilómetros, con el  municipio de </a:t>
            </a:r>
            <a:r>
              <a:rPr lang="es-ES" sz="2000" dirty="0" err="1" smtClean="0">
                <a:solidFill>
                  <a:srgbClr val="0000FF"/>
                </a:solidFill>
              </a:rPr>
              <a:t>Sampués</a:t>
            </a:r>
            <a:r>
              <a:rPr lang="es-ES" sz="2000" dirty="0" smtClean="0">
                <a:solidFill>
                  <a:srgbClr val="0000FF"/>
                </a:solidFill>
              </a:rPr>
              <a:t> (Sucre) es de 12 kilómetros   y con  San Andrés de Sotavento es de 10  kilómetros. </a:t>
            </a:r>
            <a:endParaRPr lang="es-ES_tradnl" sz="2000" dirty="0" smtClean="0">
              <a:solidFill>
                <a:srgbClr val="0000FF"/>
              </a:solidFill>
            </a:endParaRPr>
          </a:p>
          <a:p>
            <a:r>
              <a:rPr lang="es-ES" sz="2000" dirty="0" smtClean="0">
                <a:solidFill>
                  <a:srgbClr val="0000FF"/>
                </a:solidFill>
              </a:rPr>
              <a:t>La red hidrográfica del municipio de </a:t>
            </a:r>
            <a:r>
              <a:rPr lang="es-ES" sz="2000" dirty="0" err="1" smtClean="0">
                <a:solidFill>
                  <a:srgbClr val="0000FF"/>
                </a:solidFill>
              </a:rPr>
              <a:t>Chinú</a:t>
            </a:r>
            <a:r>
              <a:rPr lang="es-ES" sz="2000" dirty="0" smtClean="0">
                <a:solidFill>
                  <a:srgbClr val="0000FF"/>
                </a:solidFill>
              </a:rPr>
              <a:t> esta formada por las micro cuencas de los arroyos El Peñón, Caracolí, Achiote, Nieto, Canoas, Sabanas, Manzanares, El Tigre, </a:t>
            </a:r>
            <a:r>
              <a:rPr lang="es-ES" sz="2000" dirty="0" err="1" smtClean="0">
                <a:solidFill>
                  <a:srgbClr val="0000FF"/>
                </a:solidFill>
              </a:rPr>
              <a:t>Carranzó</a:t>
            </a:r>
            <a:r>
              <a:rPr lang="es-ES" sz="2000" dirty="0" smtClean="0">
                <a:solidFill>
                  <a:srgbClr val="0000FF"/>
                </a:solidFill>
              </a:rPr>
              <a:t>, barro prieto y la ciénaga del Orozco. Esta red hidrográfica esta conformada por arroyos que derivan en otros mas pequeños formando el concepto de micro cuencas por el poco caudal y ancho de su cause y por irrigar zonas bastante extensas</a:t>
            </a:r>
            <a:endParaRPr lang="es-ES_tradnl" sz="2000" dirty="0">
              <a:solidFill>
                <a:srgbClr val="0000FF"/>
              </a:solidFill>
            </a:endParaRPr>
          </a:p>
        </p:txBody>
      </p:sp>
    </p:spTree>
  </p:cSld>
  <p:clrMapOvr>
    <a:masterClrMapping/>
  </p:clrMapOvr>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796908"/>
          </a:xfrm>
          <a:solidFill>
            <a:srgbClr val="FF9900"/>
          </a:solidFill>
        </p:spPr>
        <p:txBody>
          <a:bodyPr/>
          <a:lstStyle/>
          <a:p>
            <a:r>
              <a:rPr lang="es-ES_tradnl" dirty="0" smtClean="0"/>
              <a:t>ECOLOGIA</a:t>
            </a:r>
            <a:endParaRPr lang="es-ES_tradnl" dirty="0"/>
          </a:p>
        </p:txBody>
      </p:sp>
      <p:sp>
        <p:nvSpPr>
          <p:cNvPr id="3" name="2 Marcador de contenido"/>
          <p:cNvSpPr>
            <a:spLocks noGrp="1"/>
          </p:cNvSpPr>
          <p:nvPr>
            <p:ph idx="1"/>
          </p:nvPr>
        </p:nvSpPr>
        <p:spPr>
          <a:xfrm>
            <a:off x="457200" y="1285860"/>
            <a:ext cx="8229600" cy="4840303"/>
          </a:xfrm>
        </p:spPr>
        <p:txBody>
          <a:bodyPr>
            <a:noAutofit/>
          </a:bodyPr>
          <a:lstStyle/>
          <a:p>
            <a:r>
              <a:rPr lang="es-ES" sz="1400" b="1" dirty="0" smtClean="0">
                <a:solidFill>
                  <a:srgbClr val="3333FF"/>
                </a:solidFill>
              </a:rPr>
              <a:t>VEGETACIÓN FLORA Y FAUNA</a:t>
            </a:r>
            <a:endParaRPr lang="es-ES_tradnl" sz="1400" dirty="0" smtClean="0">
              <a:solidFill>
                <a:srgbClr val="3333FF"/>
              </a:solidFill>
            </a:endParaRPr>
          </a:p>
          <a:p>
            <a:r>
              <a:rPr lang="es-ES" sz="1400" dirty="0" smtClean="0">
                <a:solidFill>
                  <a:srgbClr val="3333FF"/>
                </a:solidFill>
              </a:rPr>
              <a:t>Como ocurre en la mayoría de  las regiones del país, el Municipio también se ha visto afectado por la influencia de las comunidades que habitan la región modificando las condiciones de vida animal y vegetal original. El tipo de vegetación existente es de bosques tropicales secos con pastizales, rastrojos y algunos bosques originales. Para el pastoreo los pastizales mas utilizados son el </a:t>
            </a:r>
            <a:r>
              <a:rPr lang="es-ES" sz="1400" dirty="0" err="1" smtClean="0">
                <a:solidFill>
                  <a:srgbClr val="3333FF"/>
                </a:solidFill>
              </a:rPr>
              <a:t>Angleton</a:t>
            </a:r>
            <a:r>
              <a:rPr lang="es-ES" sz="1400" dirty="0" smtClean="0">
                <a:solidFill>
                  <a:srgbClr val="3333FF"/>
                </a:solidFill>
              </a:rPr>
              <a:t>, el </a:t>
            </a:r>
            <a:r>
              <a:rPr lang="es-ES" sz="1400" dirty="0" err="1" smtClean="0">
                <a:solidFill>
                  <a:srgbClr val="3333FF"/>
                </a:solidFill>
              </a:rPr>
              <a:t>Kikuyo</a:t>
            </a:r>
            <a:r>
              <a:rPr lang="es-ES" sz="1400" dirty="0" smtClean="0">
                <a:solidFill>
                  <a:srgbClr val="3333FF"/>
                </a:solidFill>
              </a:rPr>
              <a:t>, </a:t>
            </a:r>
            <a:r>
              <a:rPr lang="es-ES" sz="1400" dirty="0" err="1" smtClean="0">
                <a:solidFill>
                  <a:srgbClr val="3333FF"/>
                </a:solidFill>
              </a:rPr>
              <a:t>Yaragua</a:t>
            </a:r>
            <a:r>
              <a:rPr lang="es-ES" sz="1400" dirty="0" smtClean="0">
                <a:solidFill>
                  <a:srgbClr val="3333FF"/>
                </a:solidFill>
              </a:rPr>
              <a:t>, Admirable y Uribe.</a:t>
            </a:r>
            <a:endParaRPr lang="es-ES_tradnl" sz="1400" dirty="0" smtClean="0">
              <a:solidFill>
                <a:srgbClr val="3333FF"/>
              </a:solidFill>
            </a:endParaRPr>
          </a:p>
          <a:p>
            <a:r>
              <a:rPr lang="es-ES" sz="1400" b="1" dirty="0" smtClean="0">
                <a:solidFill>
                  <a:srgbClr val="3333FF"/>
                </a:solidFill>
              </a:rPr>
              <a:t>LA FLORA </a:t>
            </a:r>
            <a:endParaRPr lang="es-ES_tradnl" sz="1400" dirty="0" smtClean="0">
              <a:solidFill>
                <a:srgbClr val="3333FF"/>
              </a:solidFill>
            </a:endParaRPr>
          </a:p>
          <a:p>
            <a:r>
              <a:rPr lang="es-ES" sz="1400" dirty="0" smtClean="0">
                <a:solidFill>
                  <a:srgbClr val="3333FF"/>
                </a:solidFill>
              </a:rPr>
              <a:t>A pesar de la deforestación del hombre, todavía se observa en el Municipio  pequeñas áreas de bosques plantados con especies comercialmente valiosas como el Roble, Cedro, la </a:t>
            </a:r>
            <a:r>
              <a:rPr lang="es-ES" sz="1400" dirty="0" err="1" smtClean="0">
                <a:solidFill>
                  <a:srgbClr val="3333FF"/>
                </a:solidFill>
              </a:rPr>
              <a:t>Tulúa</a:t>
            </a:r>
            <a:r>
              <a:rPr lang="es-ES" sz="1400" dirty="0" smtClean="0">
                <a:solidFill>
                  <a:srgbClr val="3333FF"/>
                </a:solidFill>
              </a:rPr>
              <a:t> y la Ceiba. También se observa en los límites de los predios separaciones con cercas vivas formadas por </a:t>
            </a:r>
            <a:r>
              <a:rPr lang="es-ES" sz="1400" dirty="0" err="1" smtClean="0">
                <a:solidFill>
                  <a:srgbClr val="3333FF"/>
                </a:solidFill>
              </a:rPr>
              <a:t>Matarratón</a:t>
            </a:r>
            <a:r>
              <a:rPr lang="es-ES" sz="1400" dirty="0" smtClean="0">
                <a:solidFill>
                  <a:srgbClr val="3333FF"/>
                </a:solidFill>
              </a:rPr>
              <a:t>, </a:t>
            </a:r>
            <a:r>
              <a:rPr lang="es-ES" sz="1400" dirty="0" err="1" smtClean="0">
                <a:solidFill>
                  <a:srgbClr val="3333FF"/>
                </a:solidFill>
              </a:rPr>
              <a:t>Uvito</a:t>
            </a:r>
            <a:r>
              <a:rPr lang="es-ES" sz="1400" dirty="0" smtClean="0">
                <a:solidFill>
                  <a:srgbClr val="3333FF"/>
                </a:solidFill>
              </a:rPr>
              <a:t> y Totumo. En los nacimientos de los arroyos y a lo largo de sus cauces se observan pequeños bosques de galerías  formados por especies tales como :El </a:t>
            </a:r>
            <a:r>
              <a:rPr lang="es-ES" sz="1400" dirty="0" err="1" smtClean="0">
                <a:solidFill>
                  <a:srgbClr val="3333FF"/>
                </a:solidFill>
              </a:rPr>
              <a:t>Hobo</a:t>
            </a:r>
            <a:r>
              <a:rPr lang="es-ES" sz="1400" dirty="0" smtClean="0">
                <a:solidFill>
                  <a:srgbClr val="3333FF"/>
                </a:solidFill>
              </a:rPr>
              <a:t>, Dividivi, Palma amarga, Roble,  Campano, Caña guadua , Caña flecha, Caña forrajera, Corozo, </a:t>
            </a:r>
            <a:r>
              <a:rPr lang="es-ES" sz="1400" dirty="0" err="1" smtClean="0">
                <a:solidFill>
                  <a:srgbClr val="3333FF"/>
                </a:solidFill>
              </a:rPr>
              <a:t>Camajón</a:t>
            </a:r>
            <a:r>
              <a:rPr lang="es-ES" sz="1400" dirty="0" smtClean="0">
                <a:solidFill>
                  <a:srgbClr val="3333FF"/>
                </a:solidFill>
              </a:rPr>
              <a:t>, Indios desnudos, Caracolí, </a:t>
            </a:r>
            <a:r>
              <a:rPr lang="es-ES" sz="1400" dirty="0" err="1" smtClean="0">
                <a:solidFill>
                  <a:srgbClr val="3333FF"/>
                </a:solidFill>
              </a:rPr>
              <a:t>Peronillo</a:t>
            </a:r>
            <a:r>
              <a:rPr lang="es-ES" sz="1400" dirty="0" smtClean="0">
                <a:solidFill>
                  <a:srgbClr val="3333FF"/>
                </a:solidFill>
              </a:rPr>
              <a:t>, Santa cruz, </a:t>
            </a:r>
            <a:r>
              <a:rPr lang="es-ES" sz="1400" dirty="0" err="1" smtClean="0">
                <a:solidFill>
                  <a:srgbClr val="3333FF"/>
                </a:solidFill>
              </a:rPr>
              <a:t>Guasimo</a:t>
            </a:r>
            <a:r>
              <a:rPr lang="es-ES" sz="1400" dirty="0" smtClean="0">
                <a:solidFill>
                  <a:srgbClr val="3333FF"/>
                </a:solidFill>
              </a:rPr>
              <a:t>, </a:t>
            </a:r>
            <a:r>
              <a:rPr lang="es-ES" sz="1400" dirty="0" err="1" smtClean="0">
                <a:solidFill>
                  <a:srgbClr val="3333FF"/>
                </a:solidFill>
              </a:rPr>
              <a:t>marañon</a:t>
            </a:r>
            <a:r>
              <a:rPr lang="es-ES" sz="1400" dirty="0" smtClean="0">
                <a:solidFill>
                  <a:srgbClr val="3333FF"/>
                </a:solidFill>
              </a:rPr>
              <a:t> y Carbonero.</a:t>
            </a:r>
            <a:endParaRPr lang="es-ES_tradnl" sz="1400" dirty="0" smtClean="0">
              <a:solidFill>
                <a:srgbClr val="3333FF"/>
              </a:solidFill>
            </a:endParaRPr>
          </a:p>
          <a:p>
            <a:r>
              <a:rPr lang="es-ES" sz="1400" dirty="0" smtClean="0">
                <a:solidFill>
                  <a:srgbClr val="3333FF"/>
                </a:solidFill>
              </a:rPr>
              <a:t>También se encuentran en el Municipio cultivos transitorios, permanentes y de subsistencia como la yuca, el maíz, ñame,  plátano,  arroz, hortalizas y fríjol. Además de árboles frutales como el Mango, el </a:t>
            </a:r>
            <a:r>
              <a:rPr lang="es-ES" sz="1400" dirty="0" err="1" smtClean="0">
                <a:solidFill>
                  <a:srgbClr val="3333FF"/>
                </a:solidFill>
              </a:rPr>
              <a:t>marañon</a:t>
            </a:r>
            <a:r>
              <a:rPr lang="es-ES" sz="1400" dirty="0" smtClean="0">
                <a:solidFill>
                  <a:srgbClr val="3333FF"/>
                </a:solidFill>
              </a:rPr>
              <a:t>, la Guayaba, la Patilla, la Guanábana, el </a:t>
            </a:r>
            <a:r>
              <a:rPr lang="es-ES" sz="1400" dirty="0" err="1" smtClean="0">
                <a:solidFill>
                  <a:srgbClr val="3333FF"/>
                </a:solidFill>
              </a:rPr>
              <a:t>Anón</a:t>
            </a:r>
            <a:r>
              <a:rPr lang="es-ES" sz="1400" dirty="0" smtClean="0">
                <a:solidFill>
                  <a:srgbClr val="3333FF"/>
                </a:solidFill>
              </a:rPr>
              <a:t>, la Papaya y cítricos como, la Maracayá, la Naranja y el Limón.</a:t>
            </a:r>
            <a:endParaRPr lang="es-ES_tradnl" sz="1400" dirty="0" smtClean="0">
              <a:solidFill>
                <a:srgbClr val="3333FF"/>
              </a:solidFill>
            </a:endParaRPr>
          </a:p>
          <a:p>
            <a:r>
              <a:rPr lang="es-ES" sz="1400" b="1" dirty="0" smtClean="0">
                <a:solidFill>
                  <a:srgbClr val="3333FF"/>
                </a:solidFill>
              </a:rPr>
              <a:t>LA FAUNA </a:t>
            </a:r>
            <a:r>
              <a:rPr lang="es-ES" sz="1400" dirty="0" smtClean="0">
                <a:solidFill>
                  <a:srgbClr val="3333FF"/>
                </a:solidFill>
              </a:rPr>
              <a:t> </a:t>
            </a:r>
            <a:endParaRPr lang="es-ES_tradnl" sz="1400" dirty="0" smtClean="0">
              <a:solidFill>
                <a:srgbClr val="3333FF"/>
              </a:solidFill>
            </a:endParaRPr>
          </a:p>
          <a:p>
            <a:r>
              <a:rPr lang="es-ES" sz="1400" dirty="0" smtClean="0">
                <a:solidFill>
                  <a:srgbClr val="3333FF"/>
                </a:solidFill>
              </a:rPr>
              <a:t>Existe una gran variedad de especies de animales que viven en la región, a pesar de la acción depredadora del hombre. La fauna que depende de la cobertura vegetal, la existencia de fuentes de agua,  factores topográficos y fisiográficos y de las modificaciones del hombre sobre el medio ambiente esta </a:t>
            </a:r>
            <a:endParaRPr lang="es-ES_tradnl" sz="1400" dirty="0">
              <a:solidFill>
                <a:srgbClr val="3333FF"/>
              </a:solidFill>
            </a:endParaRPr>
          </a:p>
        </p:txBody>
      </p:sp>
    </p:spTree>
  </p:cSld>
  <p:clrMapOvr>
    <a:masterClrMapping/>
  </p:clrMapOvr>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rgbClr val="00FFFF"/>
          </a:solidFill>
        </p:spPr>
        <p:txBody>
          <a:bodyPr/>
          <a:lstStyle/>
          <a:p>
            <a:r>
              <a:rPr lang="es-ES_tradnl" dirty="0" smtClean="0"/>
              <a:t>CIENAGA  DE  ORO</a:t>
            </a:r>
            <a:endParaRPr lang="es-ES_tradnl" dirty="0"/>
          </a:p>
        </p:txBody>
      </p:sp>
      <p:sp>
        <p:nvSpPr>
          <p:cNvPr id="3" name="2 Marcador de contenido"/>
          <p:cNvSpPr>
            <a:spLocks noGrp="1"/>
          </p:cNvSpPr>
          <p:nvPr>
            <p:ph idx="1"/>
          </p:nvPr>
        </p:nvSpPr>
        <p:spPr/>
        <p:txBody>
          <a:bodyPr/>
          <a:lstStyle/>
          <a:p>
            <a:r>
              <a:rPr lang="es-ES" sz="4400" b="1" dirty="0" smtClean="0"/>
              <a:t>Nombre del municipio:</a:t>
            </a:r>
            <a:r>
              <a:rPr lang="es-ES" sz="4400" dirty="0" smtClean="0"/>
              <a:t> </a:t>
            </a:r>
            <a:r>
              <a:rPr lang="es-ES" sz="4400" dirty="0" err="1" smtClean="0"/>
              <a:t>Cienaga</a:t>
            </a:r>
            <a:r>
              <a:rPr lang="es-ES" sz="4400" dirty="0" smtClean="0"/>
              <a:t> de oro</a:t>
            </a:r>
            <a:endParaRPr lang="es-ES_tradnl" sz="4400" dirty="0" smtClean="0"/>
          </a:p>
          <a:p>
            <a:r>
              <a:rPr lang="es-ES" sz="4400" b="1" dirty="0" smtClean="0"/>
              <a:t>NIT:</a:t>
            </a:r>
            <a:r>
              <a:rPr lang="es-ES" sz="4400" dirty="0" smtClean="0"/>
              <a:t> 8000967461</a:t>
            </a:r>
            <a:endParaRPr lang="es-ES_tradnl" sz="4400" dirty="0" smtClean="0"/>
          </a:p>
          <a:p>
            <a:r>
              <a:rPr lang="es-ES" sz="4400" b="1" dirty="0" smtClean="0"/>
              <a:t>Código </a:t>
            </a:r>
            <a:r>
              <a:rPr lang="es-ES" sz="4400" b="1" dirty="0" err="1" smtClean="0"/>
              <a:t>Dane</a:t>
            </a:r>
            <a:r>
              <a:rPr lang="es-ES" sz="4400" b="1" dirty="0" smtClean="0"/>
              <a:t>:</a:t>
            </a:r>
            <a:r>
              <a:rPr lang="es-ES" sz="4400" dirty="0" smtClean="0"/>
              <a:t> 23189</a:t>
            </a:r>
            <a:endParaRPr lang="es-ES_tradnl" sz="4400" dirty="0" smtClean="0"/>
          </a:p>
          <a:p>
            <a:endParaRPr lang="es-ES_tradnl" dirty="0"/>
          </a:p>
        </p:txBody>
      </p:sp>
    </p:spTree>
  </p:cSld>
  <p:clrMapOvr>
    <a:masterClrMapping/>
  </p:clrMapOvr>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rgbClr val="00FFFF"/>
          </a:solidFill>
        </p:spPr>
        <p:txBody>
          <a:bodyPr>
            <a:normAutofit fontScale="90000"/>
          </a:bodyPr>
          <a:lstStyle/>
          <a:p>
            <a:r>
              <a:rPr lang="es-ES_tradnl" dirty="0" smtClean="0"/>
              <a:t>SIMBOLOS  PATRIOS  DE  CIENAGA  DE  ORO</a:t>
            </a:r>
            <a:endParaRPr lang="es-ES_tradnl" dirty="0"/>
          </a:p>
        </p:txBody>
      </p:sp>
      <p:sp>
        <p:nvSpPr>
          <p:cNvPr id="3" name="2 Marcador de contenido"/>
          <p:cNvSpPr>
            <a:spLocks noGrp="1"/>
          </p:cNvSpPr>
          <p:nvPr>
            <p:ph idx="1"/>
          </p:nvPr>
        </p:nvSpPr>
        <p:spPr/>
        <p:txBody>
          <a:bodyPr numCol="2">
            <a:normAutofit fontScale="77500" lnSpcReduction="20000"/>
          </a:bodyPr>
          <a:lstStyle/>
          <a:p>
            <a:r>
              <a:rPr lang="es-ES" b="1" dirty="0" smtClean="0"/>
              <a:t>Himno</a:t>
            </a:r>
            <a:endParaRPr lang="es-ES_tradnl" b="1" dirty="0" smtClean="0"/>
          </a:p>
          <a:p>
            <a:r>
              <a:rPr lang="es-ES" sz="1600" b="1" dirty="0" smtClean="0"/>
              <a:t>Ciénaga de Oro, tu nombre se eleva</a:t>
            </a:r>
            <a:br>
              <a:rPr lang="es-ES" sz="1600" b="1" dirty="0" smtClean="0"/>
            </a:br>
            <a:r>
              <a:rPr lang="es-ES" sz="1600" b="1" dirty="0" smtClean="0"/>
              <a:t>cual incienso que </a:t>
            </a:r>
            <a:r>
              <a:rPr lang="es-ES" sz="1600" b="1" dirty="0" err="1" smtClean="0"/>
              <a:t>ofrécese</a:t>
            </a:r>
            <a:r>
              <a:rPr lang="es-ES" sz="1600" b="1" dirty="0" smtClean="0"/>
              <a:t> al cielo</a:t>
            </a:r>
            <a:br>
              <a:rPr lang="es-ES" sz="1600" b="1" dirty="0" smtClean="0"/>
            </a:br>
            <a:r>
              <a:rPr lang="es-ES" sz="1600" b="1" dirty="0" smtClean="0"/>
              <a:t>y a tus hijos con gloria y anhelo</a:t>
            </a:r>
            <a:br>
              <a:rPr lang="es-ES" sz="1600" b="1" dirty="0" smtClean="0"/>
            </a:br>
            <a:r>
              <a:rPr lang="es-ES" sz="1600" b="1" dirty="0" smtClean="0"/>
              <a:t>les infundes la fe y el valor.</a:t>
            </a:r>
            <a:endParaRPr lang="es-ES_tradnl" sz="1600" dirty="0" smtClean="0"/>
          </a:p>
          <a:p>
            <a:r>
              <a:rPr lang="es-ES" sz="1600" b="1" dirty="0" smtClean="0"/>
              <a:t>I</a:t>
            </a:r>
            <a:br>
              <a:rPr lang="es-ES" sz="1600" b="1" dirty="0" smtClean="0"/>
            </a:br>
            <a:r>
              <a:rPr lang="es-ES" sz="1600" b="1" dirty="0" smtClean="0"/>
              <a:t>Son tus cerros cual dos centinelas</a:t>
            </a:r>
            <a:br>
              <a:rPr lang="es-ES" sz="1600" b="1" dirty="0" smtClean="0"/>
            </a:br>
            <a:r>
              <a:rPr lang="es-ES" sz="1600" b="1" dirty="0" smtClean="0"/>
              <a:t>que te guardan perenne la entrada,</a:t>
            </a:r>
            <a:br>
              <a:rPr lang="es-ES" sz="1600" b="1" dirty="0" smtClean="0"/>
            </a:br>
            <a:r>
              <a:rPr lang="es-ES" sz="1600" b="1" dirty="0" smtClean="0"/>
              <a:t>pregonando la historia pasada</a:t>
            </a:r>
            <a:br>
              <a:rPr lang="es-ES" sz="1600" b="1" dirty="0" smtClean="0"/>
            </a:br>
            <a:r>
              <a:rPr lang="es-ES" sz="1600" b="1" dirty="0" smtClean="0"/>
              <a:t>de nobleza, de férvido ardor!</a:t>
            </a:r>
            <a:endParaRPr lang="es-ES_tradnl" sz="1600" dirty="0" smtClean="0"/>
          </a:p>
          <a:p>
            <a:r>
              <a:rPr lang="es-ES" sz="1600" b="1" dirty="0" smtClean="0"/>
              <a:t>II</a:t>
            </a:r>
            <a:br>
              <a:rPr lang="es-ES" sz="1600" b="1" dirty="0" smtClean="0"/>
            </a:br>
            <a:r>
              <a:rPr lang="es-ES" sz="1600" b="1" dirty="0" smtClean="0"/>
              <a:t>Mansamente tu caño te baña</a:t>
            </a:r>
            <a:br>
              <a:rPr lang="es-ES" sz="1600" b="1" dirty="0" smtClean="0"/>
            </a:br>
            <a:r>
              <a:rPr lang="es-ES" sz="1600" b="1" dirty="0" smtClean="0"/>
              <a:t>y a tus pies silencioso se inclina,</a:t>
            </a:r>
            <a:br>
              <a:rPr lang="es-ES" sz="1600" b="1" dirty="0" smtClean="0"/>
            </a:br>
            <a:r>
              <a:rPr lang="es-ES" sz="1600" b="1" dirty="0" smtClean="0"/>
              <a:t>y después... lentamente camina</a:t>
            </a:r>
            <a:br>
              <a:rPr lang="es-ES" sz="1600" b="1" dirty="0" smtClean="0"/>
            </a:br>
            <a:r>
              <a:rPr lang="es-ES" sz="1600" b="1" dirty="0" smtClean="0"/>
              <a:t>a llevar tus mensajes de amor.</a:t>
            </a:r>
            <a:endParaRPr lang="es-ES_tradnl" sz="1600" dirty="0" smtClean="0"/>
          </a:p>
          <a:p>
            <a:r>
              <a:rPr lang="es-ES" sz="1600" b="1" dirty="0" smtClean="0"/>
              <a:t> </a:t>
            </a:r>
          </a:p>
          <a:p>
            <a:endParaRPr lang="es-ES_tradnl" dirty="0" smtClean="0"/>
          </a:p>
          <a:p>
            <a:r>
              <a:rPr lang="es-ES" sz="1600" b="1" dirty="0" smtClean="0"/>
              <a:t>III</a:t>
            </a:r>
            <a:br>
              <a:rPr lang="es-ES" sz="1600" b="1" dirty="0" smtClean="0"/>
            </a:br>
            <a:r>
              <a:rPr lang="es-ES" sz="1600" b="1" dirty="0" smtClean="0"/>
              <a:t>Y tus hijos con fe en el trabajo</a:t>
            </a:r>
            <a:br>
              <a:rPr lang="es-ES" sz="1600" b="1" dirty="0" smtClean="0"/>
            </a:br>
            <a:r>
              <a:rPr lang="es-ES" sz="1600" b="1" dirty="0" smtClean="0"/>
              <a:t>que ennoblece y levanta las almas,</a:t>
            </a:r>
            <a:br>
              <a:rPr lang="es-ES" sz="1600" b="1" dirty="0" smtClean="0"/>
            </a:br>
            <a:r>
              <a:rPr lang="es-ES" sz="1600" b="1" dirty="0" smtClean="0"/>
              <a:t>ya reciben en premio las palmas</a:t>
            </a:r>
            <a:br>
              <a:rPr lang="es-ES" sz="1600" b="1" dirty="0" smtClean="0"/>
            </a:br>
            <a:r>
              <a:rPr lang="es-ES" sz="1600" b="1" dirty="0" smtClean="0"/>
              <a:t>por su acción vigorosa y tenaz  </a:t>
            </a:r>
          </a:p>
          <a:p>
            <a:r>
              <a:rPr lang="es-ES" sz="1600" b="1" dirty="0" smtClean="0"/>
              <a:t>IV</a:t>
            </a:r>
            <a:br>
              <a:rPr lang="es-ES" sz="1600" b="1" dirty="0" smtClean="0"/>
            </a:br>
            <a:r>
              <a:rPr lang="es-ES" sz="1600" b="1" dirty="0" smtClean="0"/>
              <a:t>Por doquiera se ven las cosechas,</a:t>
            </a:r>
            <a:br>
              <a:rPr lang="es-ES" sz="1600" b="1" dirty="0" smtClean="0"/>
            </a:br>
            <a:r>
              <a:rPr lang="es-ES" sz="1600" b="1" dirty="0" smtClean="0"/>
              <a:t>el maizal, el arroz ya verdeando,</a:t>
            </a:r>
            <a:br>
              <a:rPr lang="es-ES" sz="1600" b="1" dirty="0" smtClean="0"/>
            </a:br>
            <a:r>
              <a:rPr lang="es-ES" sz="1600" b="1" dirty="0" smtClean="0"/>
              <a:t>de esperanzas el pecho llenando</a:t>
            </a:r>
            <a:br>
              <a:rPr lang="es-ES" sz="1600" b="1" dirty="0" smtClean="0"/>
            </a:br>
            <a:r>
              <a:rPr lang="es-ES" sz="1600" b="1" dirty="0" smtClean="0"/>
              <a:t>al constante y feliz labrador.</a:t>
            </a:r>
            <a:endParaRPr lang="es-ES_tradnl" sz="1600" dirty="0" smtClean="0"/>
          </a:p>
          <a:p>
            <a:r>
              <a:rPr lang="es-ES" sz="1600" b="1" dirty="0" smtClean="0"/>
              <a:t>V</a:t>
            </a:r>
            <a:br>
              <a:rPr lang="es-ES" sz="1600" b="1" dirty="0" smtClean="0"/>
            </a:br>
            <a:r>
              <a:rPr lang="es-ES" sz="1600" b="1" dirty="0" smtClean="0"/>
              <a:t>En tu plaza una escuela levantas </a:t>
            </a:r>
            <a:br>
              <a:rPr lang="es-ES" sz="1600" b="1" dirty="0" smtClean="0"/>
            </a:br>
            <a:r>
              <a:rPr lang="es-ES" sz="1600" b="1" dirty="0" smtClean="0"/>
              <a:t>para dar instrucción a tus hijos,</a:t>
            </a:r>
            <a:br>
              <a:rPr lang="es-ES" sz="1600" b="1" dirty="0" smtClean="0"/>
            </a:br>
            <a:r>
              <a:rPr lang="es-ES" sz="1600" b="1" dirty="0" smtClean="0"/>
              <a:t>y allí con empeño prolijo </a:t>
            </a:r>
            <a:br>
              <a:rPr lang="es-ES" sz="1600" b="1" dirty="0" smtClean="0"/>
            </a:br>
            <a:r>
              <a:rPr lang="es-ES" sz="1600" b="1" dirty="0" smtClean="0"/>
              <a:t>van los niños con gozo a estudiar.</a:t>
            </a:r>
            <a:endParaRPr lang="es-ES_tradnl" sz="1600" dirty="0" smtClean="0"/>
          </a:p>
          <a:p>
            <a:r>
              <a:rPr lang="es-ES" sz="1600" b="1" dirty="0" smtClean="0"/>
              <a:t>VI</a:t>
            </a:r>
            <a:br>
              <a:rPr lang="es-ES" sz="1600" b="1" dirty="0" smtClean="0"/>
            </a:br>
            <a:r>
              <a:rPr lang="es-ES" sz="1600" b="1" dirty="0" smtClean="0"/>
              <a:t>Y muy junto también de la escuela</a:t>
            </a:r>
            <a:br>
              <a:rPr lang="es-ES" sz="1600" b="1" dirty="0" smtClean="0"/>
            </a:br>
            <a:r>
              <a:rPr lang="es-ES" sz="1600" b="1" dirty="0" smtClean="0"/>
              <a:t>majestuoso se yergue tu templo,</a:t>
            </a:r>
            <a:br>
              <a:rPr lang="es-ES" sz="1600" b="1" dirty="0" smtClean="0"/>
            </a:br>
            <a:r>
              <a:rPr lang="es-ES" sz="1600" b="1" dirty="0" smtClean="0"/>
              <a:t>para dar de la fe grande ejemplo</a:t>
            </a:r>
            <a:br>
              <a:rPr lang="es-ES" sz="1600" b="1" dirty="0" smtClean="0"/>
            </a:br>
            <a:r>
              <a:rPr lang="es-ES" sz="1600" b="1" dirty="0" smtClean="0"/>
              <a:t>y a Dios, mil tributos de honor.</a:t>
            </a:r>
            <a:endParaRPr lang="es-ES_tradnl" sz="1600" dirty="0" smtClean="0"/>
          </a:p>
          <a:p>
            <a:r>
              <a:rPr lang="es-ES" sz="1600" b="1" dirty="0" err="1" smtClean="0"/>
              <a:t>VIl</a:t>
            </a:r>
            <a:r>
              <a:rPr lang="es-ES" sz="1600" b="1" dirty="0" smtClean="0"/>
              <a:t> </a:t>
            </a:r>
            <a:br>
              <a:rPr lang="es-ES" sz="1600" b="1" dirty="0" smtClean="0"/>
            </a:br>
            <a:r>
              <a:rPr lang="es-ES" sz="1600" b="1" dirty="0" smtClean="0"/>
              <a:t>Dios y patria, sublimes ideales</a:t>
            </a:r>
            <a:br>
              <a:rPr lang="es-ES" sz="1600" b="1" dirty="0" smtClean="0"/>
            </a:br>
            <a:r>
              <a:rPr lang="es-ES" sz="1600" b="1" dirty="0" smtClean="0"/>
              <a:t>que con lazos estrechos tenemos,</a:t>
            </a:r>
            <a:br>
              <a:rPr lang="es-ES" sz="1600" b="1" dirty="0" smtClean="0"/>
            </a:br>
            <a:r>
              <a:rPr lang="es-ES" sz="1600" b="1" dirty="0" smtClean="0"/>
              <a:t>muy en alto por siempre llevemos</a:t>
            </a:r>
            <a:br>
              <a:rPr lang="es-ES" sz="1600" b="1" dirty="0" smtClean="0"/>
            </a:br>
            <a:r>
              <a:rPr lang="es-ES" sz="1600" b="1" dirty="0" smtClean="0"/>
              <a:t>con aliento, de fiel tradición!</a:t>
            </a:r>
            <a:endParaRPr lang="es-ES_tradnl" sz="1600" dirty="0" smtClean="0"/>
          </a:p>
          <a:p>
            <a:r>
              <a:rPr lang="es-ES" sz="1600" b="1" dirty="0" smtClean="0"/>
              <a:t>VIII </a:t>
            </a:r>
            <a:br>
              <a:rPr lang="es-ES" sz="1600" b="1" dirty="0" smtClean="0"/>
            </a:br>
            <a:r>
              <a:rPr lang="es-ES" sz="1600" b="1" dirty="0" smtClean="0"/>
              <a:t>Por ti, ¡oh pueblo! resuena este canto,</a:t>
            </a:r>
            <a:br>
              <a:rPr lang="es-ES" sz="1600" b="1" dirty="0" smtClean="0"/>
            </a:br>
            <a:r>
              <a:rPr lang="es-ES" sz="1600" b="1" dirty="0" smtClean="0"/>
              <a:t>de los niños la más fiel ofrenda,</a:t>
            </a:r>
            <a:br>
              <a:rPr lang="es-ES" sz="1600" b="1" dirty="0" smtClean="0"/>
            </a:br>
            <a:r>
              <a:rPr lang="es-ES" sz="1600" b="1" dirty="0" smtClean="0"/>
              <a:t>anhelando que en ti, ya se emprenda</a:t>
            </a:r>
            <a:br>
              <a:rPr lang="es-ES" sz="1600" b="1" dirty="0" smtClean="0"/>
            </a:br>
            <a:r>
              <a:rPr lang="es-ES" sz="1600" b="1" dirty="0" smtClean="0"/>
              <a:t>la cruzada de avance y vigor.</a:t>
            </a:r>
            <a:endParaRPr lang="es-ES_tradnl" sz="1600" dirty="0" smtClean="0"/>
          </a:p>
          <a:p>
            <a:endParaRPr lang="es-ES_tradnl" sz="1600" dirty="0"/>
          </a:p>
        </p:txBody>
      </p:sp>
      <p:pic>
        <p:nvPicPr>
          <p:cNvPr id="4" name="3 Imagen" descr="Escudo de Cienaga de oro">
            <a:hlinkClick r:id="rId2" tgtFrame="_blank" tooltip="&quot;Ver escudo del tamaño original&quot;"/>
          </p:cNvPr>
          <p:cNvPicPr/>
          <p:nvPr/>
        </p:nvPicPr>
        <p:blipFill>
          <a:blip r:embed="rId3"/>
          <a:srcRect/>
          <a:stretch>
            <a:fillRect/>
          </a:stretch>
        </p:blipFill>
        <p:spPr bwMode="auto">
          <a:xfrm>
            <a:off x="7500958" y="5214950"/>
            <a:ext cx="1314454" cy="1085850"/>
          </a:xfrm>
          <a:prstGeom prst="rect">
            <a:avLst/>
          </a:prstGeom>
          <a:noFill/>
          <a:ln w="9525">
            <a:noFill/>
            <a:miter lim="800000"/>
            <a:headEnd/>
            <a:tailEnd/>
          </a:ln>
        </p:spPr>
      </p:pic>
      <p:pic>
        <p:nvPicPr>
          <p:cNvPr id="5" name="4 Imagen" descr="Bandera de Cienaga de oro">
            <a:hlinkClick r:id="rId4" tgtFrame="_blank" tooltip="&quot;Ver bandera de mayor tamaño&quot;"/>
          </p:cNvPr>
          <p:cNvPicPr/>
          <p:nvPr/>
        </p:nvPicPr>
        <p:blipFill>
          <a:blip r:embed="rId5"/>
          <a:srcRect/>
          <a:stretch>
            <a:fillRect/>
          </a:stretch>
        </p:blipFill>
        <p:spPr bwMode="auto">
          <a:xfrm>
            <a:off x="7358082" y="2000240"/>
            <a:ext cx="1571636" cy="857256"/>
          </a:xfrm>
          <a:prstGeom prst="rect">
            <a:avLst/>
          </a:prstGeom>
          <a:noFill/>
          <a:ln w="9525">
            <a:noFill/>
            <a:miter lim="800000"/>
            <a:headEnd/>
            <a:tailEnd/>
          </a:ln>
        </p:spPr>
      </p:pic>
      <p:sp>
        <p:nvSpPr>
          <p:cNvPr id="6" name="5 Rectángulo"/>
          <p:cNvSpPr/>
          <p:nvPr/>
        </p:nvSpPr>
        <p:spPr>
          <a:xfrm>
            <a:off x="7715272" y="2928934"/>
            <a:ext cx="981102" cy="369332"/>
          </a:xfrm>
          <a:prstGeom prst="rect">
            <a:avLst/>
          </a:prstGeom>
        </p:spPr>
        <p:txBody>
          <a:bodyPr wrap="none">
            <a:spAutoFit/>
          </a:bodyPr>
          <a:lstStyle/>
          <a:p>
            <a:r>
              <a:rPr lang="es-ES" b="1" dirty="0" smtClean="0"/>
              <a:t>Bandera</a:t>
            </a:r>
            <a:endParaRPr lang="es-ES_tradnl" b="1" dirty="0"/>
          </a:p>
        </p:txBody>
      </p:sp>
      <p:sp>
        <p:nvSpPr>
          <p:cNvPr id="7" name="6 Rectángulo"/>
          <p:cNvSpPr/>
          <p:nvPr/>
        </p:nvSpPr>
        <p:spPr>
          <a:xfrm>
            <a:off x="7643834" y="4643446"/>
            <a:ext cx="854721" cy="369332"/>
          </a:xfrm>
          <a:prstGeom prst="rect">
            <a:avLst/>
          </a:prstGeom>
        </p:spPr>
        <p:txBody>
          <a:bodyPr wrap="none">
            <a:spAutoFit/>
          </a:bodyPr>
          <a:lstStyle/>
          <a:p>
            <a:r>
              <a:rPr lang="es-ES" b="1" dirty="0" smtClean="0"/>
              <a:t>Escudo</a:t>
            </a:r>
            <a:endParaRPr lang="es-ES_tradnl" b="1" dirty="0"/>
          </a:p>
        </p:txBody>
      </p:sp>
    </p:spTree>
  </p:cSld>
  <p:clrMapOvr>
    <a:masterClrMapping/>
  </p:clrMapOvr>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796908"/>
          </a:xfrm>
          <a:solidFill>
            <a:srgbClr val="00FFFF"/>
          </a:solidFill>
        </p:spPr>
        <p:txBody>
          <a:bodyPr/>
          <a:lstStyle/>
          <a:p>
            <a:r>
              <a:rPr lang="es-ES_tradnl" dirty="0" smtClean="0"/>
              <a:t>HISTORIA  DE  CIENAGA  DE  ORO</a:t>
            </a:r>
            <a:endParaRPr lang="es-ES_tradnl" dirty="0"/>
          </a:p>
        </p:txBody>
      </p:sp>
      <p:sp>
        <p:nvSpPr>
          <p:cNvPr id="3" name="2 Marcador de contenido"/>
          <p:cNvSpPr>
            <a:spLocks noGrp="1"/>
          </p:cNvSpPr>
          <p:nvPr>
            <p:ph idx="1"/>
          </p:nvPr>
        </p:nvSpPr>
        <p:spPr>
          <a:xfrm>
            <a:off x="457200" y="1285860"/>
            <a:ext cx="8229600" cy="5572140"/>
          </a:xfrm>
        </p:spPr>
        <p:txBody>
          <a:bodyPr>
            <a:normAutofit fontScale="47500" lnSpcReduction="20000"/>
          </a:bodyPr>
          <a:lstStyle/>
          <a:p>
            <a:r>
              <a:rPr lang="es-ES" sz="2800" b="1" dirty="0" smtClean="0"/>
              <a:t>Fecha de fundación:</a:t>
            </a:r>
            <a:r>
              <a:rPr lang="es-ES" sz="2800" dirty="0" smtClean="0"/>
              <a:t> 16 de diciembre de 1776</a:t>
            </a:r>
            <a:endParaRPr lang="es-ES_tradnl" sz="2800" dirty="0" smtClean="0"/>
          </a:p>
          <a:p>
            <a:r>
              <a:rPr lang="es-ES" sz="2800" b="1" dirty="0" smtClean="0"/>
              <a:t>Nombre del/los fundador (es):</a:t>
            </a:r>
            <a:r>
              <a:rPr lang="es-ES" sz="2800" dirty="0" smtClean="0"/>
              <a:t> Antonio de la Torre y Miranda</a:t>
            </a:r>
            <a:endParaRPr lang="es-ES_tradnl" sz="2800" dirty="0" smtClean="0"/>
          </a:p>
          <a:p>
            <a:r>
              <a:rPr lang="es-ES" sz="2800" b="1" dirty="0" smtClean="0"/>
              <a:t>Reseña histórica:</a:t>
            </a:r>
            <a:endParaRPr lang="es-ES_tradnl" sz="2800" dirty="0" smtClean="0"/>
          </a:p>
          <a:p>
            <a:r>
              <a:rPr lang="es-ES" sz="2800" dirty="0" smtClean="0"/>
              <a:t>Los primeros pobladores de Ciénaga de Oro fueron aborígenes del cacique </a:t>
            </a:r>
            <a:r>
              <a:rPr lang="es-ES" sz="2800" dirty="0" err="1" smtClean="0"/>
              <a:t>Panaguá</a:t>
            </a:r>
            <a:r>
              <a:rPr lang="es-ES" sz="2800" dirty="0" smtClean="0"/>
              <a:t> descendiente de los </a:t>
            </a:r>
            <a:r>
              <a:rPr lang="es-ES" sz="2800" dirty="0" err="1" smtClean="0"/>
              <a:t>Caribes</a:t>
            </a:r>
            <a:r>
              <a:rPr lang="es-ES" sz="2800" dirty="0" smtClean="0"/>
              <a:t>, quienes según estudios e investigaciones entraron por el Río </a:t>
            </a:r>
            <a:r>
              <a:rPr lang="es-ES" sz="2800" dirty="0" err="1" smtClean="0"/>
              <a:t>Sinú</a:t>
            </a:r>
            <a:r>
              <a:rPr lang="es-ES" sz="2800" dirty="0" smtClean="0"/>
              <a:t>; luego, tomaron la Ciénaga Grande de Lorica y subieron por el Caño de Aguas Prietas entrando por lo que hoy es Punta de Yánez, buscando las partes más altas y se establecieron en las orillas o faldas de los cerros en lo que hoy es Ciénaga de Oro, formando allí un conglomerado humano que tenía su propia economía y medios de subsistencia.  La agricultura fue la base principal de su alimentación. El comercio entre los pueblos vecinos era muy reducido, pues los pueblos también gozaban de la misma base de sustento y de riqueza suficiente para la economía doméstica.  Las vías eran los caños, arroyos y zanjas en épocas de invierno, pues su gran despensa alimenticia y económica fue la Ciénaga Grande de Lorica y su principal arteria comercial el caño de Aguas Prietas.  Además de la agricultura, la caza y la pesca, también trabajaron el barro y el oro, este último lo ablandaban con jugos extraídos de hojas, tallos y raíces.  El oro ya elaborado lo utilizaban como trueque con los pueblos vecinos.  El oro se encontraba en vetas y aluviones al sur del municipio. Los españoles entraron a Ciénaga de Oro hacia el año de 1740, tomando la misma ruta que los aborígenes, para desalojarlos de sus tierras.  Toda esa comunidad aborigen laboriosa, agricultora, pesquera, de economía fuerte, de abundancia de alimento, y sobretodo rica en oro, fue diezmada notablemente con la llegada de los españoles a la zona. Antes de la llegada de los españoles a las tierras del cacique </a:t>
            </a:r>
            <a:r>
              <a:rPr lang="es-ES" sz="2800" dirty="0" err="1" smtClean="0"/>
              <a:t>Panaguá</a:t>
            </a:r>
            <a:r>
              <a:rPr lang="es-ES" sz="2800" dirty="0" smtClean="0"/>
              <a:t>  (Ciénaga de Oro) en 1740, se conocía el daño que estos venían haciendo en los pueblos vecinos con el oro de los indios de </a:t>
            </a:r>
            <a:r>
              <a:rPr lang="es-ES" sz="2800" dirty="0" err="1" smtClean="0"/>
              <a:t>Chimá</a:t>
            </a:r>
            <a:r>
              <a:rPr lang="es-ES" sz="2800" dirty="0" smtClean="0"/>
              <a:t>, 1533, Purísima, 1534, San Andrés de Sotavento, 1600, </a:t>
            </a:r>
            <a:r>
              <a:rPr lang="es-ES" sz="2800" dirty="0" err="1" smtClean="0"/>
              <a:t>Cereté</a:t>
            </a:r>
            <a:r>
              <a:rPr lang="es-ES" sz="2800" dirty="0" smtClean="0"/>
              <a:t>, 1721 y Lorica, 1739.  Según algunos investigadores los españoles le colocaron el nombre de Ciénaga de Oro por la gran cantidad del metal encontrado allí.  La pesca, la caza y la agricultura junto con el casabe fueron la base de la economía que hallaron los españoles. El comercio de Ciénaga de Oro, por el Caño de Aguas Prietas, la Ciénaga Grande de Lorica y el Río </a:t>
            </a:r>
            <a:r>
              <a:rPr lang="es-ES" sz="2800" dirty="0" err="1" smtClean="0"/>
              <a:t>Sinú</a:t>
            </a:r>
            <a:r>
              <a:rPr lang="es-ES" sz="2800" dirty="0" smtClean="0"/>
              <a:t> hacia Cartagena </a:t>
            </a:r>
            <a:r>
              <a:rPr lang="es-ES" sz="2800" dirty="0" err="1" smtClean="0"/>
              <a:t>fué</a:t>
            </a:r>
            <a:r>
              <a:rPr lang="es-ES" sz="2800" dirty="0" smtClean="0"/>
              <a:t> de gran intensidad. Tanto así, que se convirtió en una despensa porque proveía de víveres de toda clase a Cartagena, y por eso </a:t>
            </a:r>
            <a:r>
              <a:rPr lang="es-ES" sz="2800" dirty="0" err="1" smtClean="0"/>
              <a:t>fué</a:t>
            </a:r>
            <a:r>
              <a:rPr lang="es-ES" sz="2800" dirty="0" smtClean="0"/>
              <a:t> llamada:  “La cava de Cartagena”, </a:t>
            </a:r>
            <a:r>
              <a:rPr lang="es-ES" sz="2800" dirty="0" err="1" smtClean="0"/>
              <a:t>fué</a:t>
            </a:r>
            <a:r>
              <a:rPr lang="es-ES" sz="2800" dirty="0" smtClean="0"/>
              <a:t> la primera ciudad </a:t>
            </a:r>
            <a:r>
              <a:rPr lang="es-ES" sz="2800" dirty="0" err="1" smtClean="0"/>
              <a:t>sinuana</a:t>
            </a:r>
            <a:r>
              <a:rPr lang="es-ES" sz="2800" dirty="0" smtClean="0"/>
              <a:t> denominada “Florón del </a:t>
            </a:r>
            <a:r>
              <a:rPr lang="es-ES" sz="2800" dirty="0" err="1" smtClean="0"/>
              <a:t>Sinú</a:t>
            </a:r>
            <a:r>
              <a:rPr lang="es-ES" sz="2800" dirty="0" smtClean="0"/>
              <a:t>”, por su importancia económica y comercial.  Esta importancia en conjunto con el llamativo nombre de Ciénaga de Oro, permitieron que llegara mucha gente distinguida a radicarse allí, pues por ser capital del Cantón en 1850 y posteriormente provincia de Nieto en 1863 a la cual p</a:t>
            </a:r>
            <a:r>
              <a:rPr lang="es-ES" dirty="0" smtClean="0"/>
              <a:t>ertenecía </a:t>
            </a:r>
            <a:endParaRPr lang="es-ES_tradnl" dirty="0"/>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00034" y="285728"/>
            <a:ext cx="8229600" cy="857256"/>
          </a:xfrm>
          <a:solidFill>
            <a:srgbClr val="3333FF"/>
          </a:solidFill>
        </p:spPr>
        <p:txBody>
          <a:bodyPr>
            <a:noAutofit/>
          </a:bodyPr>
          <a:lstStyle/>
          <a:p>
            <a:r>
              <a:rPr lang="es-ES_tradnl" sz="6000" dirty="0" smtClean="0">
                <a:solidFill>
                  <a:schemeClr val="bg1"/>
                </a:solidFill>
              </a:rPr>
              <a:t>HIMNO</a:t>
            </a:r>
            <a:endParaRPr lang="es-ES_tradnl" sz="6000" dirty="0">
              <a:solidFill>
                <a:schemeClr val="bg1"/>
              </a:solidFill>
            </a:endParaRPr>
          </a:p>
        </p:txBody>
      </p:sp>
      <p:sp>
        <p:nvSpPr>
          <p:cNvPr id="3" name="2 Marcador de contenido"/>
          <p:cNvSpPr>
            <a:spLocks noGrp="1"/>
          </p:cNvSpPr>
          <p:nvPr>
            <p:ph idx="1"/>
          </p:nvPr>
        </p:nvSpPr>
        <p:spPr>
          <a:xfrm>
            <a:off x="285720" y="1428736"/>
            <a:ext cx="2043098" cy="4525963"/>
          </a:xfrm>
        </p:spPr>
        <p:txBody>
          <a:bodyPr>
            <a:normAutofit/>
          </a:bodyPr>
          <a:lstStyle/>
          <a:p>
            <a:pPr marL="0" indent="0" algn="ctr">
              <a:buNone/>
            </a:pPr>
            <a:r>
              <a:rPr lang="es-ES" sz="1200" b="1" i="1" dirty="0" smtClean="0"/>
              <a:t>CORO</a:t>
            </a:r>
          </a:p>
          <a:p>
            <a:pPr marL="0" indent="0" algn="ctr">
              <a:buNone/>
            </a:pPr>
            <a:r>
              <a:rPr lang="es-ES" sz="1200" b="1" i="1" dirty="0" smtClean="0"/>
              <a:t>¡Bandera Cordobesa</a:t>
            </a:r>
            <a:br>
              <a:rPr lang="es-ES" sz="1200" b="1" i="1" dirty="0" smtClean="0"/>
            </a:br>
            <a:r>
              <a:rPr lang="es-ES" sz="1200" b="1" i="1" dirty="0" smtClean="0"/>
              <a:t>despliégate triunfal!</a:t>
            </a:r>
            <a:br>
              <a:rPr lang="es-ES" sz="1200" b="1" i="1" dirty="0" smtClean="0"/>
            </a:br>
            <a:r>
              <a:rPr lang="es-ES" sz="1200" b="1" i="1" dirty="0" smtClean="0"/>
              <a:t>Las huestes de tu suelo</a:t>
            </a:r>
            <a:br>
              <a:rPr lang="es-ES" sz="1200" b="1" i="1" dirty="0" smtClean="0"/>
            </a:br>
            <a:r>
              <a:rPr lang="es-ES" sz="1200" b="1" i="1" dirty="0" smtClean="0"/>
              <a:t>te aclaman si cesar.</a:t>
            </a:r>
            <a:br>
              <a:rPr lang="es-ES" sz="1200" b="1" i="1" dirty="0" smtClean="0"/>
            </a:br>
            <a:r>
              <a:rPr lang="es-ES" sz="1200" b="1" i="1" dirty="0" smtClean="0"/>
              <a:t>¡Y la mujer </a:t>
            </a:r>
            <a:r>
              <a:rPr lang="es-ES" sz="1200" b="1" i="1" dirty="0" err="1" smtClean="0"/>
              <a:t>sinuana</a:t>
            </a:r>
            <a:r>
              <a:rPr lang="es-ES" sz="1200" b="1" i="1" dirty="0" smtClean="0"/>
              <a:t/>
            </a:r>
            <a:br>
              <a:rPr lang="es-ES" sz="1200" b="1" i="1" dirty="0" smtClean="0"/>
            </a:br>
            <a:r>
              <a:rPr lang="es-ES" sz="1200" b="1" i="1" dirty="0" smtClean="0"/>
              <a:t>radiante y señorial</a:t>
            </a:r>
            <a:br>
              <a:rPr lang="es-ES" sz="1200" b="1" i="1" dirty="0" smtClean="0"/>
            </a:br>
            <a:r>
              <a:rPr lang="es-ES" sz="1200" b="1" i="1" dirty="0" smtClean="0"/>
              <a:t>te ciñe rico escudo</a:t>
            </a:r>
            <a:br>
              <a:rPr lang="es-ES" sz="1200" b="1" i="1" dirty="0" smtClean="0"/>
            </a:br>
            <a:r>
              <a:rPr lang="es-ES" sz="1200" b="1" i="1" dirty="0" smtClean="0"/>
              <a:t>labrado en libertad</a:t>
            </a:r>
          </a:p>
          <a:p>
            <a:pPr marL="0" indent="0" algn="ctr">
              <a:buNone/>
            </a:pPr>
            <a:r>
              <a:rPr lang="es-ES" sz="1200" b="1" i="1" dirty="0" smtClean="0"/>
              <a:t>I</a:t>
            </a:r>
          </a:p>
          <a:p>
            <a:pPr marL="0" indent="0" algn="ctr">
              <a:buNone/>
            </a:pPr>
            <a:r>
              <a:rPr lang="es-ES" sz="1200" b="1" i="1" dirty="0" smtClean="0"/>
              <a:t>¡Bizarros Paladines</a:t>
            </a:r>
            <a:br>
              <a:rPr lang="es-ES" sz="1200" b="1" i="1" dirty="0" smtClean="0"/>
            </a:br>
            <a:r>
              <a:rPr lang="es-ES" sz="1200" b="1" i="1" dirty="0" smtClean="0"/>
              <a:t>sigamos en la lid!</a:t>
            </a:r>
            <a:br>
              <a:rPr lang="es-ES" sz="1200" b="1" i="1" dirty="0" smtClean="0"/>
            </a:br>
            <a:r>
              <a:rPr lang="es-ES" sz="1200" b="1" i="1" dirty="0" smtClean="0"/>
              <a:t>Marchemos a la cumbre</a:t>
            </a:r>
            <a:br>
              <a:rPr lang="es-ES" sz="1200" b="1" i="1" dirty="0" smtClean="0"/>
            </a:br>
            <a:r>
              <a:rPr lang="es-ES" sz="1200" b="1" i="1" dirty="0" smtClean="0"/>
              <a:t>que asoma en el confín.</a:t>
            </a:r>
            <a:br>
              <a:rPr lang="es-ES" sz="1200" b="1" i="1" dirty="0" smtClean="0"/>
            </a:br>
            <a:r>
              <a:rPr lang="es-ES" sz="1200" b="1" i="1" dirty="0" smtClean="0"/>
              <a:t>Los pueblos que no luchan</a:t>
            </a:r>
            <a:br>
              <a:rPr lang="es-ES" sz="1200" b="1" i="1" dirty="0" smtClean="0"/>
            </a:br>
            <a:r>
              <a:rPr lang="es-ES" sz="1200" b="1" i="1" dirty="0" smtClean="0"/>
              <a:t>no tienen porvenir. </a:t>
            </a:r>
          </a:p>
          <a:p>
            <a:pPr marL="0" indent="0" algn="ctr">
              <a:buNone/>
            </a:pPr>
            <a:r>
              <a:rPr lang="es-ES" sz="1200" b="1" i="1" dirty="0" smtClean="0"/>
              <a:t>II</a:t>
            </a:r>
          </a:p>
          <a:p>
            <a:pPr marL="0" indent="0" algn="ctr">
              <a:buNone/>
            </a:pPr>
            <a:r>
              <a:rPr lang="es-ES" sz="1200" b="1" i="1" dirty="0" smtClean="0"/>
              <a:t>Hoy somos responsables</a:t>
            </a:r>
            <a:br>
              <a:rPr lang="es-ES" sz="1200" b="1" i="1" dirty="0" smtClean="0"/>
            </a:br>
            <a:r>
              <a:rPr lang="es-ES" sz="1200" b="1" i="1" dirty="0" smtClean="0"/>
              <a:t>de nuestro bien o mal.</a:t>
            </a:r>
            <a:br>
              <a:rPr lang="es-ES" sz="1200" b="1" i="1" dirty="0" smtClean="0"/>
            </a:br>
            <a:r>
              <a:rPr lang="es-ES" sz="1200" b="1" i="1" dirty="0" smtClean="0"/>
              <a:t>Nacemos a la vida,</a:t>
            </a:r>
            <a:br>
              <a:rPr lang="es-ES" sz="1200" b="1" i="1" dirty="0" smtClean="0"/>
            </a:br>
            <a:r>
              <a:rPr lang="es-ES" sz="1200" b="1" i="1" dirty="0" smtClean="0"/>
              <a:t>de libres.... ¡Libertad!</a:t>
            </a:r>
            <a:br>
              <a:rPr lang="es-ES" sz="1200" b="1" i="1" dirty="0" smtClean="0"/>
            </a:br>
            <a:r>
              <a:rPr lang="es-ES" sz="1200" b="1" i="1" dirty="0" smtClean="0"/>
              <a:t>¡Contigo, sobre el yunque!</a:t>
            </a:r>
            <a:br>
              <a:rPr lang="es-ES" sz="1200" b="1" i="1" dirty="0" smtClean="0"/>
            </a:br>
            <a:r>
              <a:rPr lang="es-ES" sz="1200" dirty="0" smtClean="0"/>
              <a:t>¡Contigo, hasta triunfar! </a:t>
            </a:r>
            <a:endParaRPr lang="es-ES_tradnl" sz="1200" dirty="0"/>
          </a:p>
        </p:txBody>
      </p:sp>
      <p:sp>
        <p:nvSpPr>
          <p:cNvPr id="4" name="2 Marcador de contenido"/>
          <p:cNvSpPr txBox="1">
            <a:spLocks/>
          </p:cNvSpPr>
          <p:nvPr/>
        </p:nvSpPr>
        <p:spPr>
          <a:xfrm>
            <a:off x="2214546" y="1428736"/>
            <a:ext cx="2043098" cy="4525963"/>
          </a:xfrm>
          <a:prstGeom prst="rect">
            <a:avLst/>
          </a:prstGeom>
        </p:spPr>
        <p:txBody>
          <a:bodyPr vert="horz" lIns="91440" tIns="45720" rIns="91440" bIns="45720" rtlCol="0">
            <a:normAutofit/>
          </a:bodyPr>
          <a:lstStyle/>
          <a:p>
            <a:pPr marL="0" marR="0" lvl="0" indent="0" algn="ctr" defTabSz="914400" rtl="0" eaLnBrk="1" fontAlgn="auto" latinLnBrk="0" hangingPunct="1">
              <a:lnSpc>
                <a:spcPct val="100000"/>
              </a:lnSpc>
              <a:spcBef>
                <a:spcPct val="20000"/>
              </a:spcBef>
              <a:spcAft>
                <a:spcPts val="0"/>
              </a:spcAft>
              <a:buClrTx/>
              <a:buSzTx/>
              <a:buFont typeface="Arial" pitchFamily="34" charset="0"/>
              <a:buNone/>
              <a:tabLst/>
              <a:defRPr/>
            </a:pPr>
            <a:r>
              <a:rPr kumimoji="0" lang="es-ES" sz="1200" b="1" i="1" u="none" strike="noStrike" kern="1200" cap="none" spc="0" normalizeH="0" baseline="0" noProof="0" dirty="0" smtClean="0">
                <a:ln>
                  <a:noFill/>
                </a:ln>
                <a:solidFill>
                  <a:schemeClr val="tx1"/>
                </a:solidFill>
                <a:effectLst/>
                <a:uLnTx/>
                <a:uFillTx/>
                <a:latin typeface="+mn-lt"/>
                <a:ea typeface="+mn-ea"/>
                <a:cs typeface="+mn-cs"/>
              </a:rPr>
              <a:t>III.</a:t>
            </a:r>
          </a:p>
          <a:p>
            <a:pPr lvl="0" algn="ctr">
              <a:spcBef>
                <a:spcPct val="20000"/>
              </a:spcBef>
            </a:pPr>
            <a:r>
              <a:rPr lang="es-ES" sz="1200" b="1" i="1" dirty="0" smtClean="0"/>
              <a:t>El alma de la Patria</a:t>
            </a:r>
            <a:br>
              <a:rPr lang="es-ES" sz="1200" b="1" i="1" dirty="0" smtClean="0"/>
            </a:br>
            <a:r>
              <a:rPr lang="es-ES" sz="1200" b="1" i="1" dirty="0" smtClean="0"/>
              <a:t>se abraza en el fervor.</a:t>
            </a:r>
            <a:br>
              <a:rPr lang="es-ES" sz="1200" b="1" i="1" dirty="0" smtClean="0"/>
            </a:br>
            <a:r>
              <a:rPr lang="es-ES" sz="1200" b="1" i="1" dirty="0" smtClean="0"/>
              <a:t>¡Es Córdoba que emerge</a:t>
            </a:r>
            <a:br>
              <a:rPr lang="es-ES" sz="1200" b="1" i="1" dirty="0" smtClean="0"/>
            </a:br>
            <a:r>
              <a:rPr lang="es-ES" sz="1200" b="1" i="1" dirty="0" smtClean="0"/>
              <a:t>del santo pabellón</a:t>
            </a:r>
            <a:br>
              <a:rPr lang="es-ES" sz="1200" b="1" i="1" dirty="0" smtClean="0"/>
            </a:br>
            <a:r>
              <a:rPr lang="es-ES" sz="1200" b="1" i="1" dirty="0" smtClean="0"/>
              <a:t>a traernos, en ofrenda,</a:t>
            </a:r>
            <a:br>
              <a:rPr lang="es-ES" sz="1200" b="1" i="1" dirty="0" smtClean="0"/>
            </a:br>
            <a:r>
              <a:rPr lang="es-ES" sz="1200" b="1" i="1" dirty="0" smtClean="0"/>
              <a:t>su genio y su valor! </a:t>
            </a:r>
          </a:p>
          <a:p>
            <a:pPr lvl="0" algn="ctr">
              <a:spcBef>
                <a:spcPct val="20000"/>
              </a:spcBef>
            </a:pPr>
            <a:r>
              <a:rPr kumimoji="0" lang="es-ES" sz="1200" b="1" i="1" u="none" strike="noStrike" kern="1200" cap="none" spc="0" normalizeH="0" baseline="0" noProof="0" dirty="0" smtClean="0">
                <a:ln>
                  <a:noFill/>
                </a:ln>
                <a:solidFill>
                  <a:schemeClr val="tx1"/>
                </a:solidFill>
                <a:effectLst/>
                <a:uLnTx/>
                <a:uFillTx/>
                <a:latin typeface="+mn-lt"/>
                <a:ea typeface="+mn-ea"/>
                <a:cs typeface="+mn-cs"/>
              </a:rPr>
              <a:t>IV</a:t>
            </a:r>
          </a:p>
          <a:p>
            <a:pPr lvl="0" algn="ctr">
              <a:spcBef>
                <a:spcPct val="20000"/>
              </a:spcBef>
            </a:pPr>
            <a:r>
              <a:rPr lang="es-ES" sz="1200" b="1" i="1" dirty="0" smtClean="0"/>
              <a:t>¡</a:t>
            </a:r>
            <a:r>
              <a:rPr lang="es-ES" sz="1200" b="1" i="1" dirty="0" err="1" smtClean="0"/>
              <a:t>Abibe</a:t>
            </a:r>
            <a:r>
              <a:rPr lang="es-ES" sz="1200" b="1" i="1" dirty="0" smtClean="0"/>
              <a:t> y San Jerónimo!</a:t>
            </a:r>
            <a:br>
              <a:rPr lang="es-ES" sz="1200" b="1" i="1" dirty="0" smtClean="0"/>
            </a:br>
            <a:r>
              <a:rPr lang="es-ES" sz="1200" b="1" i="1" dirty="0" smtClean="0"/>
              <a:t>¡Montaña, cielo y mar!</a:t>
            </a:r>
            <a:br>
              <a:rPr lang="es-ES" sz="1200" b="1" i="1" dirty="0" smtClean="0"/>
            </a:br>
            <a:r>
              <a:rPr lang="es-ES" sz="1200" b="1" i="1" dirty="0" smtClean="0"/>
              <a:t>¡Indómitos titanes</a:t>
            </a:r>
            <a:br>
              <a:rPr lang="es-ES" sz="1200" b="1" i="1" dirty="0" smtClean="0"/>
            </a:br>
            <a:r>
              <a:rPr lang="es-ES" sz="1200" b="1" i="1" dirty="0" smtClean="0"/>
              <a:t>que al son de libertad</a:t>
            </a:r>
            <a:br>
              <a:rPr lang="es-ES" sz="1200" b="1" i="1" dirty="0" smtClean="0"/>
            </a:br>
            <a:r>
              <a:rPr lang="es-ES" sz="1200" b="1" i="1" dirty="0" smtClean="0"/>
              <a:t>perfilan la epopeya</a:t>
            </a:r>
            <a:br>
              <a:rPr lang="es-ES" sz="1200" b="1" i="1" dirty="0" smtClean="0"/>
            </a:br>
            <a:r>
              <a:rPr lang="es-ES" sz="1200" b="1" i="1" dirty="0" smtClean="0"/>
              <a:t>del trabajo y de la paz</a:t>
            </a:r>
          </a:p>
          <a:p>
            <a:pPr lvl="0" algn="ctr">
              <a:spcBef>
                <a:spcPct val="20000"/>
              </a:spcBef>
            </a:pPr>
            <a:r>
              <a:rPr lang="es-ES" sz="1200" b="1" i="1" dirty="0" smtClean="0"/>
              <a:t>V</a:t>
            </a:r>
          </a:p>
          <a:p>
            <a:pPr lvl="0" algn="ctr">
              <a:spcBef>
                <a:spcPct val="20000"/>
              </a:spcBef>
            </a:pPr>
            <a:r>
              <a:rPr lang="es-ES" sz="1200" b="1" i="1" dirty="0" smtClean="0"/>
              <a:t>¡Titanes también fueron</a:t>
            </a:r>
            <a:br>
              <a:rPr lang="es-ES" sz="1200" b="1" i="1" dirty="0" smtClean="0"/>
            </a:br>
            <a:r>
              <a:rPr lang="es-ES" sz="1200" b="1" i="1" dirty="0" smtClean="0"/>
              <a:t>aquellos del ayer</a:t>
            </a:r>
            <a:br>
              <a:rPr lang="es-ES" sz="1200" b="1" i="1" dirty="0" smtClean="0"/>
            </a:br>
            <a:r>
              <a:rPr lang="es-ES" sz="1200" b="1" i="1" dirty="0" smtClean="0"/>
              <a:t>que descuajando sombras</a:t>
            </a:r>
            <a:br>
              <a:rPr lang="es-ES" sz="1200" b="1" i="1" dirty="0" smtClean="0"/>
            </a:br>
            <a:r>
              <a:rPr lang="es-ES" sz="1200" b="1" i="1" dirty="0" smtClean="0"/>
              <a:t>de selvas en tropel</a:t>
            </a:r>
            <a:br>
              <a:rPr lang="es-ES" sz="1200" b="1" i="1" dirty="0" smtClean="0"/>
            </a:br>
            <a:r>
              <a:rPr lang="es-ES" sz="1200" b="1" i="1" dirty="0" smtClean="0"/>
              <a:t>volcaron en los surcos</a:t>
            </a:r>
            <a:br>
              <a:rPr lang="es-ES" sz="1200" b="1" i="1" dirty="0" smtClean="0"/>
            </a:br>
            <a:r>
              <a:rPr lang="es-ES" sz="1200" b="1" i="1" dirty="0" smtClean="0"/>
              <a:t>la música del bien</a:t>
            </a:r>
            <a:r>
              <a:rPr kumimoji="0" lang="es-ES" sz="1200" b="1" i="1" u="none" strike="noStrike" kern="1200" cap="none" spc="0" normalizeH="0" baseline="0" noProof="0" dirty="0" smtClean="0">
                <a:ln>
                  <a:noFill/>
                </a:ln>
                <a:solidFill>
                  <a:schemeClr val="tx1"/>
                </a:solidFill>
                <a:effectLst/>
                <a:uLnTx/>
                <a:uFillTx/>
                <a:latin typeface="+mn-lt"/>
                <a:ea typeface="+mn-ea"/>
                <a:cs typeface="+mn-cs"/>
              </a:rPr>
              <a:t> </a:t>
            </a:r>
            <a:endParaRPr kumimoji="0" lang="es-ES_tradnl" sz="1200" b="1" i="1" u="none" strike="noStrike" kern="1200" cap="none" spc="0" normalizeH="0" baseline="0" noProof="0" dirty="0">
              <a:ln>
                <a:noFill/>
              </a:ln>
              <a:solidFill>
                <a:schemeClr val="tx1"/>
              </a:solidFill>
              <a:effectLst/>
              <a:uLnTx/>
              <a:uFillTx/>
              <a:latin typeface="+mn-lt"/>
              <a:ea typeface="+mn-ea"/>
              <a:cs typeface="+mn-cs"/>
            </a:endParaRPr>
          </a:p>
        </p:txBody>
      </p:sp>
      <p:sp>
        <p:nvSpPr>
          <p:cNvPr id="5" name="2 Marcador de contenido"/>
          <p:cNvSpPr txBox="1">
            <a:spLocks/>
          </p:cNvSpPr>
          <p:nvPr/>
        </p:nvSpPr>
        <p:spPr>
          <a:xfrm>
            <a:off x="4214810" y="1285860"/>
            <a:ext cx="2043098" cy="4525963"/>
          </a:xfrm>
          <a:prstGeom prst="rect">
            <a:avLst/>
          </a:prstGeom>
        </p:spPr>
        <p:txBody>
          <a:bodyPr vert="horz" lIns="91440" tIns="45720" rIns="91440" bIns="45720" rtlCol="0">
            <a:normAutofit fontScale="92500" lnSpcReduction="10000"/>
          </a:bodyPr>
          <a:lstStyle/>
          <a:p>
            <a:pPr lvl="0" algn="ctr">
              <a:spcBef>
                <a:spcPct val="20000"/>
              </a:spcBef>
            </a:pPr>
            <a:r>
              <a:rPr lang="es-ES" sz="1200" b="1" i="1" dirty="0" smtClean="0"/>
              <a:t>VI</a:t>
            </a:r>
          </a:p>
          <a:p>
            <a:pPr lvl="0" algn="ctr">
              <a:spcBef>
                <a:spcPct val="20000"/>
              </a:spcBef>
            </a:pPr>
            <a:r>
              <a:rPr lang="es-ES" sz="1200" b="1" i="1" dirty="0" smtClean="0"/>
              <a:t>Que nunca más germinen</a:t>
            </a:r>
            <a:br>
              <a:rPr lang="es-ES" sz="1200" b="1" i="1" dirty="0" smtClean="0"/>
            </a:br>
            <a:r>
              <a:rPr lang="es-ES" sz="1200" b="1" i="1" dirty="0" smtClean="0"/>
              <a:t>la envidia y el rencor.</a:t>
            </a:r>
            <a:br>
              <a:rPr lang="es-ES" sz="1200" b="1" i="1" dirty="0" smtClean="0"/>
            </a:br>
            <a:r>
              <a:rPr lang="es-ES" sz="1200" b="1" i="1" dirty="0" smtClean="0"/>
              <a:t>Como hijos de Colombia</a:t>
            </a:r>
            <a:br>
              <a:rPr lang="es-ES" sz="1200" b="1" i="1" dirty="0" smtClean="0"/>
            </a:br>
            <a:r>
              <a:rPr lang="es-ES" sz="1200" b="1" i="1" dirty="0" smtClean="0"/>
              <a:t>que sea su corazón</a:t>
            </a:r>
            <a:br>
              <a:rPr lang="es-ES" sz="1200" b="1" i="1" dirty="0" smtClean="0"/>
            </a:br>
            <a:r>
              <a:rPr lang="es-ES" sz="1200" b="1" i="1" dirty="0" smtClean="0"/>
              <a:t>el ara en que se inflame</a:t>
            </a:r>
            <a:br>
              <a:rPr lang="es-ES" sz="1200" b="1" i="1" dirty="0" smtClean="0"/>
            </a:br>
            <a:r>
              <a:rPr lang="es-ES" sz="1200" b="1" i="1" dirty="0" smtClean="0"/>
              <a:t>la fe de nuestro amor.</a:t>
            </a:r>
          </a:p>
          <a:p>
            <a:pPr lvl="0" algn="ctr">
              <a:spcBef>
                <a:spcPct val="20000"/>
              </a:spcBef>
            </a:pPr>
            <a:r>
              <a:rPr lang="es-ES" sz="1200" b="1" i="1" dirty="0" smtClean="0"/>
              <a:t>VII</a:t>
            </a:r>
          </a:p>
          <a:p>
            <a:pPr lvl="0" algn="ctr">
              <a:spcBef>
                <a:spcPct val="20000"/>
              </a:spcBef>
            </a:pPr>
            <a:r>
              <a:rPr lang="es-ES" sz="1200" b="1" i="1" dirty="0" smtClean="0"/>
              <a:t>¡Fecundo, inmenso valle!...</a:t>
            </a:r>
            <a:br>
              <a:rPr lang="es-ES" sz="1200" b="1" i="1" dirty="0" smtClean="0"/>
            </a:br>
            <a:r>
              <a:rPr lang="es-ES" sz="1200" b="1" i="1" dirty="0" smtClean="0"/>
              <a:t>¡Heráldico </a:t>
            </a:r>
            <a:r>
              <a:rPr lang="es-ES" sz="1200" b="1" i="1" dirty="0" err="1" smtClean="0"/>
              <a:t>Sinú</a:t>
            </a:r>
            <a:r>
              <a:rPr lang="es-ES" sz="1200" b="1" i="1" dirty="0" smtClean="0"/>
              <a:t/>
            </a:r>
            <a:br>
              <a:rPr lang="es-ES" sz="1200" b="1" i="1" dirty="0" smtClean="0"/>
            </a:br>
            <a:r>
              <a:rPr lang="es-ES" sz="1200" b="1" i="1" dirty="0" smtClean="0"/>
              <a:t>que llevas en tus ondas</a:t>
            </a:r>
            <a:br>
              <a:rPr lang="es-ES" sz="1200" b="1" i="1" dirty="0" smtClean="0"/>
            </a:br>
            <a:r>
              <a:rPr lang="es-ES" sz="1200" b="1" i="1" dirty="0" smtClean="0"/>
              <a:t>hasta el </a:t>
            </a:r>
            <a:r>
              <a:rPr lang="es-ES" sz="1200" b="1" i="1" dirty="0" err="1" smtClean="0"/>
              <a:t>caribe</a:t>
            </a:r>
            <a:r>
              <a:rPr lang="es-ES" sz="1200" b="1" i="1" dirty="0" smtClean="0"/>
              <a:t> azul</a:t>
            </a:r>
            <a:br>
              <a:rPr lang="es-ES" sz="1200" b="1" i="1" dirty="0" smtClean="0"/>
            </a:br>
            <a:r>
              <a:rPr lang="es-ES" sz="1200" b="1" i="1" dirty="0" smtClean="0"/>
              <a:t>la voz de pueblos libres</a:t>
            </a:r>
            <a:br>
              <a:rPr lang="es-ES" sz="1200" b="1" i="1" dirty="0" smtClean="0"/>
            </a:br>
            <a:r>
              <a:rPr lang="es-ES" sz="1200" b="1" i="1" dirty="0" smtClean="0"/>
              <a:t>a golpes de virtud</a:t>
            </a:r>
          </a:p>
          <a:p>
            <a:pPr lvl="0" algn="ctr">
              <a:spcBef>
                <a:spcPct val="20000"/>
              </a:spcBef>
            </a:pPr>
            <a:r>
              <a:rPr lang="es-ES" sz="1200" b="1" i="1" dirty="0" smtClean="0"/>
              <a:t>VIII</a:t>
            </a:r>
          </a:p>
          <a:p>
            <a:pPr lvl="0" algn="ctr">
              <a:spcBef>
                <a:spcPct val="20000"/>
              </a:spcBef>
            </a:pPr>
            <a:r>
              <a:rPr lang="es-ES" sz="1200" b="1" i="1" dirty="0" smtClean="0"/>
              <a:t>Los nobles postulados</a:t>
            </a:r>
            <a:br>
              <a:rPr lang="es-ES" sz="1200" b="1" i="1" dirty="0" smtClean="0"/>
            </a:br>
            <a:r>
              <a:rPr lang="es-ES" sz="1200" b="1" i="1" dirty="0" smtClean="0"/>
              <a:t>que forjan nuestro ideal</a:t>
            </a:r>
            <a:br>
              <a:rPr lang="es-ES" sz="1200" b="1" i="1" dirty="0" smtClean="0"/>
            </a:br>
            <a:r>
              <a:rPr lang="es-ES" sz="1200" b="1" i="1" dirty="0" smtClean="0"/>
              <a:t>son fuerzas que repudian</a:t>
            </a:r>
            <a:br>
              <a:rPr lang="es-ES" sz="1200" b="1" i="1" dirty="0" smtClean="0"/>
            </a:br>
            <a:r>
              <a:rPr lang="es-ES" sz="1200" b="1" i="1" dirty="0" smtClean="0"/>
              <a:t>el vicio y la impiedad</a:t>
            </a:r>
          </a:p>
          <a:p>
            <a:pPr lvl="0" algn="ctr">
              <a:spcBef>
                <a:spcPct val="20000"/>
              </a:spcBef>
            </a:pPr>
            <a:r>
              <a:rPr lang="es-ES" sz="1200" b="1" i="1" dirty="0" smtClean="0"/>
              <a:t>IX</a:t>
            </a:r>
          </a:p>
          <a:p>
            <a:pPr lvl="0" algn="ctr">
              <a:spcBef>
                <a:spcPct val="20000"/>
              </a:spcBef>
            </a:pPr>
            <a:r>
              <a:rPr lang="es-ES" sz="1200" b="1" i="1" dirty="0" smtClean="0"/>
              <a:t>Prendidos en la brega</a:t>
            </a:r>
            <a:br>
              <a:rPr lang="es-ES" sz="1200" b="1" i="1" dirty="0" smtClean="0"/>
            </a:br>
            <a:r>
              <a:rPr lang="es-ES" sz="1200" b="1" i="1" dirty="0" smtClean="0"/>
              <a:t>bajo el ardiente sol</a:t>
            </a:r>
            <a:br>
              <a:rPr lang="es-ES" sz="1200" b="1" i="1" dirty="0" smtClean="0"/>
            </a:br>
            <a:r>
              <a:rPr lang="es-ES" sz="1200" b="1" i="1" dirty="0" smtClean="0"/>
              <a:t>no habrá poder extraño</a:t>
            </a:r>
            <a:br>
              <a:rPr lang="es-ES" sz="1200" b="1" i="1" dirty="0" smtClean="0"/>
            </a:br>
            <a:r>
              <a:rPr lang="es-ES" sz="1200" b="1" i="1" dirty="0" smtClean="0"/>
              <a:t>que eclipse aquella unión,</a:t>
            </a:r>
            <a:br>
              <a:rPr lang="es-ES" sz="1200" b="1" i="1" dirty="0" smtClean="0"/>
            </a:br>
            <a:r>
              <a:rPr lang="es-ES" sz="1200" b="1" i="1" dirty="0" smtClean="0"/>
              <a:t>la unión que ayer juramos</a:t>
            </a:r>
            <a:br>
              <a:rPr lang="es-ES" sz="1200" b="1" i="1" dirty="0" smtClean="0"/>
            </a:br>
            <a:r>
              <a:rPr lang="es-ES" sz="1200" dirty="0" smtClean="0"/>
              <a:t>ante la Patria y Dios</a:t>
            </a:r>
          </a:p>
          <a:p>
            <a:pPr lvl="0" algn="ctr">
              <a:spcBef>
                <a:spcPct val="20000"/>
              </a:spcBef>
            </a:pPr>
            <a:endParaRPr lang="es-ES" sz="1200" dirty="0" smtClean="0"/>
          </a:p>
        </p:txBody>
      </p:sp>
      <p:sp>
        <p:nvSpPr>
          <p:cNvPr id="6" name="2 Marcador de contenido"/>
          <p:cNvSpPr txBox="1">
            <a:spLocks/>
          </p:cNvSpPr>
          <p:nvPr/>
        </p:nvSpPr>
        <p:spPr>
          <a:xfrm>
            <a:off x="6357950" y="1428736"/>
            <a:ext cx="2043098" cy="4525963"/>
          </a:xfrm>
          <a:prstGeom prst="rect">
            <a:avLst/>
          </a:prstGeom>
        </p:spPr>
        <p:txBody>
          <a:bodyPr vert="horz" lIns="91440" tIns="45720" rIns="91440" bIns="45720" rtlCol="0">
            <a:normAutofit/>
          </a:bodyPr>
          <a:lstStyle/>
          <a:p>
            <a:pPr lvl="0" algn="ctr">
              <a:spcBef>
                <a:spcPct val="20000"/>
              </a:spcBef>
            </a:pPr>
            <a:r>
              <a:rPr lang="es-ES" sz="1200" b="1" i="1" dirty="0" smtClean="0"/>
              <a:t>X</a:t>
            </a:r>
          </a:p>
          <a:p>
            <a:pPr lvl="0" algn="ctr">
              <a:spcBef>
                <a:spcPct val="20000"/>
              </a:spcBef>
            </a:pPr>
            <a:r>
              <a:rPr lang="es-ES" sz="1200" b="1" i="1" dirty="0" smtClean="0"/>
              <a:t>¡Arriba cordobeses!</a:t>
            </a:r>
            <a:br>
              <a:rPr lang="es-ES" sz="1200" b="1" i="1" dirty="0" smtClean="0"/>
            </a:br>
            <a:r>
              <a:rPr lang="es-ES" sz="1200" b="1" i="1" dirty="0" smtClean="0"/>
              <a:t>¡Arriba a combatir!</a:t>
            </a:r>
            <a:br>
              <a:rPr lang="es-ES" sz="1200" b="1" i="1" dirty="0" smtClean="0"/>
            </a:br>
            <a:r>
              <a:rPr lang="es-ES" sz="1200" b="1" i="1" dirty="0" smtClean="0"/>
              <a:t>¡Granados, heredades,</a:t>
            </a:r>
            <a:br>
              <a:rPr lang="es-ES" sz="1200" b="1" i="1" dirty="0" smtClean="0"/>
            </a:br>
            <a:r>
              <a:rPr lang="es-ES" sz="1200" b="1" i="1" dirty="0" smtClean="0"/>
              <a:t>y surcos mil a mil</a:t>
            </a:r>
            <a:br>
              <a:rPr lang="es-ES" sz="1200" b="1" i="1" dirty="0" smtClean="0"/>
            </a:br>
            <a:r>
              <a:rPr lang="es-ES" sz="1200" b="1" i="1" dirty="0" smtClean="0"/>
              <a:t>preludian la grandeza</a:t>
            </a:r>
            <a:br>
              <a:rPr lang="es-ES" sz="1200" b="1" i="1" dirty="0" smtClean="0"/>
            </a:br>
            <a:r>
              <a:rPr lang="es-ES" sz="1200" b="1" i="1" dirty="0" smtClean="0"/>
              <a:t>de nuestro porvenir.</a:t>
            </a:r>
          </a:p>
          <a:p>
            <a:pPr lvl="0" algn="ctr">
              <a:spcBef>
                <a:spcPct val="20000"/>
              </a:spcBef>
            </a:pPr>
            <a:r>
              <a:rPr lang="es-ES" sz="1200" b="1" i="1" dirty="0" smtClean="0"/>
              <a:t>XI</a:t>
            </a:r>
          </a:p>
          <a:p>
            <a:pPr lvl="0" algn="ctr">
              <a:spcBef>
                <a:spcPct val="20000"/>
              </a:spcBef>
            </a:pPr>
            <a:r>
              <a:rPr lang="es-ES" sz="1200" b="1" i="1" dirty="0" smtClean="0"/>
              <a:t>Tu grito Montería</a:t>
            </a:r>
            <a:br>
              <a:rPr lang="es-ES" sz="1200" b="1" i="1" dirty="0" smtClean="0"/>
            </a:br>
            <a:r>
              <a:rPr lang="es-ES" sz="1200" b="1" i="1" dirty="0" smtClean="0"/>
              <a:t>de justa rebelión</a:t>
            </a:r>
            <a:br>
              <a:rPr lang="es-ES" sz="1200" b="1" i="1" dirty="0" smtClean="0"/>
            </a:br>
            <a:r>
              <a:rPr lang="es-ES" sz="1200" b="1" i="1" dirty="0" smtClean="0"/>
              <a:t>fue el grito de arrebato</a:t>
            </a:r>
            <a:br>
              <a:rPr lang="es-ES" sz="1200" b="1" i="1" dirty="0" smtClean="0"/>
            </a:br>
            <a:r>
              <a:rPr lang="es-ES" sz="1200" b="1" i="1" dirty="0" smtClean="0"/>
              <a:t>que el prócer esculpió:</a:t>
            </a:r>
            <a:br>
              <a:rPr lang="es-ES" sz="1200" b="1" i="1" dirty="0" smtClean="0"/>
            </a:br>
            <a:r>
              <a:rPr lang="es-ES" sz="1200" b="1" i="1" dirty="0" smtClean="0"/>
              <a:t>¡Paso de Vencedores!</a:t>
            </a:r>
            <a:br>
              <a:rPr lang="es-ES" sz="1200" b="1" i="1" dirty="0" smtClean="0"/>
            </a:br>
            <a:r>
              <a:rPr lang="es-ES" sz="1200" b="1" i="1" dirty="0" smtClean="0"/>
              <a:t>¡Armas a Discreción</a:t>
            </a:r>
          </a:p>
        </p:txBody>
      </p:sp>
    </p:spTree>
  </p:cSld>
  <p:clrMapOvr>
    <a:masterClrMapping/>
  </p:clrMapOvr>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rgbClr val="00FFFF"/>
          </a:solidFill>
        </p:spPr>
        <p:txBody>
          <a:bodyPr/>
          <a:lstStyle/>
          <a:p>
            <a:r>
              <a:rPr lang="es-ES_tradnl" dirty="0" smtClean="0"/>
              <a:t>GEOGRAFIA  </a:t>
            </a:r>
            <a:endParaRPr lang="es-ES_tradnl" dirty="0"/>
          </a:p>
        </p:txBody>
      </p:sp>
      <p:sp>
        <p:nvSpPr>
          <p:cNvPr id="3" name="2 Marcador de contenido"/>
          <p:cNvSpPr>
            <a:spLocks noGrp="1"/>
          </p:cNvSpPr>
          <p:nvPr>
            <p:ph idx="1"/>
          </p:nvPr>
        </p:nvSpPr>
        <p:spPr/>
        <p:txBody>
          <a:bodyPr>
            <a:normAutofit fontScale="47500" lnSpcReduction="20000"/>
          </a:bodyPr>
          <a:lstStyle/>
          <a:p>
            <a:r>
              <a:rPr lang="es-ES" dirty="0" smtClean="0"/>
              <a:t>El Municipio de Ciénaga de Oro, está localizado al Nororiente del Departamento de Córdoba (Ver Plano 1), a una distancia de 36 kilómetros de la capital, Montería. Tiene una extensión de 751 Km2 y presenta una altura sobre el nivel del mar máxima de 25 metros y una mínima de 8 metros (altura promedio de 13 m sobre el nivel del mar) en la cabecera urbana. La cabecera urbana se localiza a los 8° 52’ 41” de Latitud Norte y 75° 37’ 27” de Longitud Oeste del Meridiano de Greenwich. Ciénaga de Oro limita: Al Norte con los Municipios de San Andrés de Sotavento y </a:t>
            </a:r>
            <a:r>
              <a:rPr lang="es-ES" dirty="0" err="1" smtClean="0"/>
              <a:t>Chimá</a:t>
            </a:r>
            <a:r>
              <a:rPr lang="es-ES" dirty="0" smtClean="0"/>
              <a:t>; al Sur con el Municipio de Pueblo Nuevo; al Oeste con </a:t>
            </a:r>
            <a:r>
              <a:rPr lang="es-ES" dirty="0" err="1" smtClean="0"/>
              <a:t>Cereté</a:t>
            </a:r>
            <a:r>
              <a:rPr lang="es-ES" dirty="0" smtClean="0"/>
              <a:t>, San Pelayo y San Carlos y al Este con </a:t>
            </a:r>
            <a:r>
              <a:rPr lang="es-ES" dirty="0" err="1" smtClean="0"/>
              <a:t>Chinú</a:t>
            </a:r>
            <a:r>
              <a:rPr lang="es-ES" dirty="0" smtClean="0"/>
              <a:t> y Sahagún. Según el Plan Básico de Ordenamiento Territorial 2004 - 2015, el Municipio cuenta con 109 localidades entre corregimientos, caseríos y veredas. Los corregimientos son: </a:t>
            </a:r>
            <a:r>
              <a:rPr lang="es-ES" dirty="0" err="1" smtClean="0"/>
              <a:t>Berástegui</a:t>
            </a:r>
            <a:r>
              <a:rPr lang="es-ES" dirty="0" smtClean="0"/>
              <a:t>, El Siglo, </a:t>
            </a:r>
            <a:r>
              <a:rPr lang="es-ES" dirty="0" err="1" smtClean="0"/>
              <a:t>Laguneta</a:t>
            </a:r>
            <a:r>
              <a:rPr lang="es-ES" dirty="0" smtClean="0"/>
              <a:t>, Los Mimbres, </a:t>
            </a:r>
            <a:r>
              <a:rPr lang="es-ES" dirty="0" err="1" smtClean="0"/>
              <a:t>Pijiguayal</a:t>
            </a:r>
            <a:r>
              <a:rPr lang="es-ES" dirty="0" smtClean="0"/>
              <a:t>, Las Palmitas, Punta de Yánez, San Antonio del Táchira y Santiago del Sur. Los principales caseríos son: Rosa Vieja, Las Balsas, El Charcón, El Salado, Egipto, Playa Blanca, Barro Prieto, Las Piedras, </a:t>
            </a:r>
            <a:r>
              <a:rPr lang="es-ES" dirty="0" err="1" smtClean="0"/>
              <a:t>Bugre</a:t>
            </a:r>
            <a:r>
              <a:rPr lang="es-ES" dirty="0" smtClean="0"/>
              <a:t>, Puerto de la Cruz, Las Palmas, El </a:t>
            </a:r>
            <a:r>
              <a:rPr lang="es-ES" dirty="0" err="1" smtClean="0"/>
              <a:t>Higal</a:t>
            </a:r>
            <a:r>
              <a:rPr lang="es-ES" dirty="0" smtClean="0"/>
              <a:t>, Las Palomas, La Barra, Salguero, Malagana, La Gloria, La Seca, Poza Redonda, La Arena, Noche Azul, Puerto de la Cruz, Santiago Arriba, La Draga, El Bobo y Venado Central. Las principales veredas son: La Gran China, Romero, Rivero, San Antonio, Los Cocos, Bruselas, Venado Abajo, Venado Arriba, Venado Amarillo, El Brujo, El Ceibal, El Sabanal, El Guáimaro, Los Copeles, San Francisco, Cascajal, El Templo, Aguas Coloradas, El Manglar, Santiaguito y Santiaguito Arriba. </a:t>
            </a:r>
            <a:endParaRPr lang="es-ES_tradnl" dirty="0" smtClean="0"/>
          </a:p>
          <a:p>
            <a:r>
              <a:rPr lang="es-MX" dirty="0" smtClean="0"/>
              <a:t>Ciénaga de Oro, se halla ubicado a los 8° 52’ 41” de Latitud Norte y 75° 37’ 27” de Longitud al Oeste del Meridiano de Greenwich. Limita al Norte con los municipios de San Andrés de Sotavento y </a:t>
            </a:r>
            <a:r>
              <a:rPr lang="es-MX" dirty="0" err="1" smtClean="0"/>
              <a:t>Chimá</a:t>
            </a:r>
            <a:r>
              <a:rPr lang="es-MX" dirty="0" smtClean="0"/>
              <a:t>. Al Sur con los Municipios de Pueblo Nuevo, al Oeste con </a:t>
            </a:r>
            <a:r>
              <a:rPr lang="es-MX" dirty="0" err="1" smtClean="0"/>
              <a:t>Cereté</a:t>
            </a:r>
            <a:r>
              <a:rPr lang="es-MX" dirty="0" smtClean="0"/>
              <a:t> y San Carlos y al Este con </a:t>
            </a:r>
            <a:r>
              <a:rPr lang="es-MX" dirty="0" err="1" smtClean="0"/>
              <a:t>Chinú</a:t>
            </a:r>
            <a:r>
              <a:rPr lang="es-MX" dirty="0" smtClean="0"/>
              <a:t> y Sahagún. </a:t>
            </a:r>
            <a:endParaRPr lang="es-ES_tradnl" dirty="0" smtClean="0"/>
          </a:p>
          <a:p>
            <a:endParaRPr lang="es-ES_tradnl" dirty="0"/>
          </a:p>
        </p:txBody>
      </p:sp>
    </p:spTree>
  </p:cSld>
  <p:clrMapOvr>
    <a:masterClrMapping/>
  </p:clrMapOvr>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rgbClr val="FF33CC"/>
          </a:solidFill>
        </p:spPr>
        <p:txBody>
          <a:bodyPr/>
          <a:lstStyle/>
          <a:p>
            <a:r>
              <a:rPr lang="es-ES_tradnl" dirty="0" smtClean="0"/>
              <a:t>MUNICIPIO  DE  COTORRA </a:t>
            </a:r>
            <a:endParaRPr lang="es-ES_tradnl" dirty="0"/>
          </a:p>
        </p:txBody>
      </p:sp>
      <p:sp>
        <p:nvSpPr>
          <p:cNvPr id="3" name="2 Marcador de contenido"/>
          <p:cNvSpPr>
            <a:spLocks noGrp="1"/>
          </p:cNvSpPr>
          <p:nvPr>
            <p:ph idx="1"/>
          </p:nvPr>
        </p:nvSpPr>
        <p:spPr/>
        <p:txBody>
          <a:bodyPr/>
          <a:lstStyle/>
          <a:p>
            <a:r>
              <a:rPr lang="es-ES" sz="4400" b="1" dirty="0" smtClean="0"/>
              <a:t>Nombre del municipio:</a:t>
            </a:r>
            <a:r>
              <a:rPr lang="es-ES" sz="4400" dirty="0" smtClean="0"/>
              <a:t> Municipio de Cotorra</a:t>
            </a:r>
            <a:endParaRPr lang="es-ES_tradnl" sz="4400" dirty="0" smtClean="0"/>
          </a:p>
          <a:p>
            <a:r>
              <a:rPr lang="es-ES" sz="4400" b="1" dirty="0" smtClean="0"/>
              <a:t>NIT:</a:t>
            </a:r>
            <a:r>
              <a:rPr lang="es-ES" sz="4400" dirty="0" smtClean="0"/>
              <a:t> 812001675-1</a:t>
            </a:r>
            <a:endParaRPr lang="es-ES_tradnl" sz="4400" dirty="0" smtClean="0"/>
          </a:p>
          <a:p>
            <a:endParaRPr lang="es-ES_tradnl" dirty="0"/>
          </a:p>
        </p:txBody>
      </p:sp>
    </p:spTree>
  </p:cSld>
  <p:clrMapOvr>
    <a:masterClrMapping/>
  </p:clrMapOvr>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725470"/>
          </a:xfrm>
          <a:solidFill>
            <a:srgbClr val="FF33CC"/>
          </a:solidFill>
        </p:spPr>
        <p:txBody>
          <a:bodyPr>
            <a:normAutofit fontScale="90000"/>
          </a:bodyPr>
          <a:lstStyle/>
          <a:p>
            <a:r>
              <a:rPr lang="es-ES_tradnl" dirty="0" smtClean="0"/>
              <a:t>SIMBOLOS  PATRIOS  DE  COTORRA</a:t>
            </a:r>
            <a:endParaRPr lang="es-ES_tradnl" dirty="0"/>
          </a:p>
        </p:txBody>
      </p:sp>
      <p:sp>
        <p:nvSpPr>
          <p:cNvPr id="3" name="2 Marcador de contenido"/>
          <p:cNvSpPr>
            <a:spLocks noGrp="1"/>
          </p:cNvSpPr>
          <p:nvPr>
            <p:ph idx="1"/>
          </p:nvPr>
        </p:nvSpPr>
        <p:spPr>
          <a:xfrm>
            <a:off x="457200" y="1071546"/>
            <a:ext cx="8229600" cy="5054617"/>
          </a:xfrm>
        </p:spPr>
        <p:txBody>
          <a:bodyPr numCol="2">
            <a:noAutofit/>
          </a:bodyPr>
          <a:lstStyle/>
          <a:p>
            <a:r>
              <a:rPr lang="es-ES_tradnl" sz="1200" dirty="0" smtClean="0"/>
              <a:t> </a:t>
            </a:r>
            <a:r>
              <a:rPr lang="es-ES" sz="1200" dirty="0" smtClean="0"/>
              <a:t>Himno </a:t>
            </a:r>
            <a:endParaRPr lang="es-ES_tradnl" sz="1200" dirty="0" smtClean="0"/>
          </a:p>
          <a:p>
            <a:r>
              <a:rPr lang="es-ES" sz="1200" dirty="0" smtClean="0"/>
              <a:t>Coro </a:t>
            </a:r>
            <a:endParaRPr lang="es-ES_tradnl" sz="1200" dirty="0" smtClean="0"/>
          </a:p>
          <a:p>
            <a:r>
              <a:rPr lang="es-ES" sz="1200" dirty="0" smtClean="0"/>
              <a:t>A Cotorra su himno entonamos que enaltece nuestro Municipio muchas gracias oh gran Nazareno por la tierra de Paz en que habito (Bis) </a:t>
            </a:r>
            <a:endParaRPr lang="es-ES_tradnl" sz="1200" dirty="0" smtClean="0"/>
          </a:p>
          <a:p>
            <a:r>
              <a:rPr lang="es-ES" sz="1200" dirty="0" smtClean="0"/>
              <a:t>I </a:t>
            </a:r>
            <a:endParaRPr lang="es-ES_tradnl" sz="1200" dirty="0" smtClean="0"/>
          </a:p>
          <a:p>
            <a:r>
              <a:rPr lang="es-ES" sz="1200" dirty="0" smtClean="0"/>
              <a:t>En las fértiles tierras </a:t>
            </a:r>
            <a:r>
              <a:rPr lang="es-ES" sz="1200" dirty="0" err="1" smtClean="0"/>
              <a:t>sinuanas</a:t>
            </a:r>
            <a:r>
              <a:rPr lang="es-ES" sz="1200" dirty="0" smtClean="0"/>
              <a:t> se percibe un alegre parlotear es el ave trepadora americana que a esta tierra su nombre vino a dar </a:t>
            </a:r>
            <a:endParaRPr lang="es-ES_tradnl" sz="1200" dirty="0" smtClean="0"/>
          </a:p>
          <a:p>
            <a:r>
              <a:rPr lang="es-ES" sz="1200" dirty="0" smtClean="0"/>
              <a:t>II </a:t>
            </a:r>
            <a:endParaRPr lang="es-ES_tradnl" sz="1200" dirty="0" smtClean="0"/>
          </a:p>
          <a:p>
            <a:r>
              <a:rPr lang="es-ES" sz="1200" dirty="0" smtClean="0"/>
              <a:t>En el campo se ve cabalgar el vaquero que arrea su ganado la cotorra acompaña su andar siempre fiel a sus antepasados (Bis) </a:t>
            </a:r>
            <a:endParaRPr lang="es-ES_tradnl" sz="1200" dirty="0" smtClean="0"/>
          </a:p>
          <a:p>
            <a:r>
              <a:rPr lang="es-ES" sz="1200" dirty="0" smtClean="0"/>
              <a:t>III </a:t>
            </a:r>
            <a:endParaRPr lang="es-ES_tradnl" sz="1200" dirty="0" smtClean="0"/>
          </a:p>
          <a:p>
            <a:r>
              <a:rPr lang="es-ES" sz="1200" dirty="0" smtClean="0"/>
              <a:t>En la fiesta del Sábado de Gloria muy famosa en toda la región se recuerdan las grandes memorias que a los toros le dieron valor </a:t>
            </a:r>
            <a:endParaRPr lang="es-ES_tradnl" sz="1200" dirty="0" smtClean="0"/>
          </a:p>
          <a:p>
            <a:r>
              <a:rPr lang="es-ES" sz="1200" dirty="0" smtClean="0"/>
              <a:t>IV </a:t>
            </a:r>
            <a:endParaRPr lang="es-ES_tradnl" sz="1200" dirty="0" smtClean="0"/>
          </a:p>
          <a:p>
            <a:r>
              <a:rPr lang="es-ES" sz="1200" dirty="0" smtClean="0"/>
              <a:t>Las corrientes del </a:t>
            </a:r>
            <a:r>
              <a:rPr lang="es-ES" sz="1200" dirty="0" err="1" smtClean="0"/>
              <a:t>Bugre</a:t>
            </a:r>
            <a:r>
              <a:rPr lang="es-ES" sz="1200" dirty="0" smtClean="0"/>
              <a:t> y </a:t>
            </a:r>
            <a:r>
              <a:rPr lang="es-ES" sz="1200" dirty="0" err="1" smtClean="0"/>
              <a:t>Sinú</a:t>
            </a:r>
            <a:r>
              <a:rPr lang="es-ES" sz="1200" dirty="0" smtClean="0"/>
              <a:t> embellecen la flora y la fauna aquí nace el valiente Cebú que en la arena demuestra su raza (Bis) </a:t>
            </a:r>
            <a:endParaRPr lang="es-ES_tradnl" sz="1200" dirty="0" smtClean="0"/>
          </a:p>
          <a:p>
            <a:r>
              <a:rPr lang="es-ES" sz="1200" dirty="0" smtClean="0"/>
              <a:t>Coro </a:t>
            </a:r>
            <a:endParaRPr lang="es-ES_tradnl" sz="1200" dirty="0" smtClean="0"/>
          </a:p>
          <a:p>
            <a:r>
              <a:rPr lang="es-ES" sz="1200" dirty="0" smtClean="0"/>
              <a:t>V </a:t>
            </a:r>
            <a:endParaRPr lang="es-ES_tradnl" sz="1200" dirty="0" smtClean="0"/>
          </a:p>
          <a:p>
            <a:r>
              <a:rPr lang="es-ES" sz="1200" dirty="0" smtClean="0"/>
              <a:t>Es Cotorra un jardín de talentos en deporte saber y cultura ya germinan en grandes proyectos los esfuerzos de nobles figuras </a:t>
            </a:r>
            <a:endParaRPr lang="es-ES_tradnl" sz="1200" dirty="0" smtClean="0"/>
          </a:p>
          <a:p>
            <a:r>
              <a:rPr lang="es-ES" sz="1200" dirty="0" smtClean="0"/>
              <a:t>VI </a:t>
            </a:r>
            <a:endParaRPr lang="es-ES_tradnl" sz="1200" dirty="0" smtClean="0"/>
          </a:p>
          <a:p>
            <a:r>
              <a:rPr lang="es-ES" sz="1200" dirty="0" smtClean="0"/>
              <a:t>El progreso ha tocado las puertas revestido como un municipio siempre unido alcancemos las metas siendo fieles a sanos principios (Bis) </a:t>
            </a:r>
            <a:endParaRPr lang="es-ES_tradnl" sz="1200" dirty="0" smtClean="0"/>
          </a:p>
          <a:p>
            <a:r>
              <a:rPr lang="es-ES" sz="1200" dirty="0" smtClean="0"/>
              <a:t>VII </a:t>
            </a:r>
            <a:endParaRPr lang="es-ES_tradnl" sz="1200" dirty="0" smtClean="0"/>
          </a:p>
          <a:p>
            <a:r>
              <a:rPr lang="es-ES" sz="1200" dirty="0" smtClean="0"/>
              <a:t>A San Roque oremos por siempre celebremos con banda en las calles y en el Bongo el Once de Noviembre se oye el eco en la Ciénaga Grande </a:t>
            </a:r>
            <a:endParaRPr lang="es-ES_tradnl" sz="1200" dirty="0" smtClean="0"/>
          </a:p>
          <a:p>
            <a:endParaRPr lang="es-ES_tradnl" sz="1200" dirty="0"/>
          </a:p>
        </p:txBody>
      </p:sp>
      <p:pic>
        <p:nvPicPr>
          <p:cNvPr id="4" name="3 Imagen" descr="Escudo de Municipio de Cotorra">
            <a:hlinkClick r:id="rId2" tgtFrame="_blank" tooltip="&quot;Ver escudo del tamaño original&quot;"/>
          </p:cNvPr>
          <p:cNvPicPr/>
          <p:nvPr/>
        </p:nvPicPr>
        <p:blipFill>
          <a:blip r:embed="rId3"/>
          <a:srcRect/>
          <a:stretch>
            <a:fillRect/>
          </a:stretch>
        </p:blipFill>
        <p:spPr bwMode="auto">
          <a:xfrm>
            <a:off x="6715140" y="2928934"/>
            <a:ext cx="1571625" cy="1790700"/>
          </a:xfrm>
          <a:prstGeom prst="rect">
            <a:avLst/>
          </a:prstGeom>
          <a:noFill/>
          <a:ln w="9525">
            <a:noFill/>
            <a:miter lim="800000"/>
            <a:headEnd/>
            <a:tailEnd/>
          </a:ln>
        </p:spPr>
      </p:pic>
      <p:pic>
        <p:nvPicPr>
          <p:cNvPr id="5" name="4 Imagen" descr="Bandera de Municipio de Cotorra">
            <a:hlinkClick r:id="rId4" tgtFrame="_blank" tooltip="&quot;Ver bandera de mayor tamaño&quot;"/>
          </p:cNvPr>
          <p:cNvPicPr/>
          <p:nvPr/>
        </p:nvPicPr>
        <p:blipFill>
          <a:blip r:embed="rId5"/>
          <a:srcRect/>
          <a:stretch>
            <a:fillRect/>
          </a:stretch>
        </p:blipFill>
        <p:spPr bwMode="auto">
          <a:xfrm>
            <a:off x="6858016" y="5143512"/>
            <a:ext cx="1333500" cy="1333500"/>
          </a:xfrm>
          <a:prstGeom prst="rect">
            <a:avLst/>
          </a:prstGeom>
          <a:noFill/>
          <a:ln w="9525">
            <a:noFill/>
            <a:miter lim="800000"/>
            <a:headEnd/>
            <a:tailEnd/>
          </a:ln>
        </p:spPr>
      </p:pic>
      <p:sp>
        <p:nvSpPr>
          <p:cNvPr id="6" name="5 Rectángulo"/>
          <p:cNvSpPr/>
          <p:nvPr/>
        </p:nvSpPr>
        <p:spPr>
          <a:xfrm>
            <a:off x="7715272" y="6000768"/>
            <a:ext cx="981102" cy="369332"/>
          </a:xfrm>
          <a:prstGeom prst="rect">
            <a:avLst/>
          </a:prstGeom>
        </p:spPr>
        <p:txBody>
          <a:bodyPr wrap="none">
            <a:spAutoFit/>
          </a:bodyPr>
          <a:lstStyle/>
          <a:p>
            <a:r>
              <a:rPr lang="es-ES" b="1" dirty="0" smtClean="0"/>
              <a:t>Bandera</a:t>
            </a:r>
            <a:endParaRPr lang="es-ES_tradnl" b="1" dirty="0"/>
          </a:p>
        </p:txBody>
      </p:sp>
      <p:sp>
        <p:nvSpPr>
          <p:cNvPr id="7" name="6 Rectángulo"/>
          <p:cNvSpPr/>
          <p:nvPr/>
        </p:nvSpPr>
        <p:spPr>
          <a:xfrm>
            <a:off x="8143900" y="3714752"/>
            <a:ext cx="854721" cy="369332"/>
          </a:xfrm>
          <a:prstGeom prst="rect">
            <a:avLst/>
          </a:prstGeom>
        </p:spPr>
        <p:txBody>
          <a:bodyPr wrap="none">
            <a:spAutoFit/>
          </a:bodyPr>
          <a:lstStyle/>
          <a:p>
            <a:r>
              <a:rPr lang="es-ES" b="1" dirty="0" smtClean="0"/>
              <a:t>Escudo</a:t>
            </a:r>
            <a:endParaRPr lang="es-ES_tradnl" b="1" dirty="0"/>
          </a:p>
        </p:txBody>
      </p:sp>
    </p:spTree>
  </p:cSld>
  <p:clrMapOvr>
    <a:masterClrMapping/>
  </p:clrMapOvr>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rgbClr val="FF33CC"/>
          </a:solidFill>
        </p:spPr>
        <p:txBody>
          <a:bodyPr/>
          <a:lstStyle/>
          <a:p>
            <a:r>
              <a:rPr lang="es-ES_tradnl" dirty="0" smtClean="0"/>
              <a:t>HISTORIA DE  COTORRA</a:t>
            </a:r>
            <a:endParaRPr lang="es-ES_tradnl" dirty="0"/>
          </a:p>
        </p:txBody>
      </p:sp>
      <p:sp>
        <p:nvSpPr>
          <p:cNvPr id="3" name="2 Marcador de contenido"/>
          <p:cNvSpPr>
            <a:spLocks noGrp="1"/>
          </p:cNvSpPr>
          <p:nvPr>
            <p:ph idx="1"/>
          </p:nvPr>
        </p:nvSpPr>
        <p:spPr/>
        <p:txBody>
          <a:bodyPr>
            <a:noAutofit/>
          </a:bodyPr>
          <a:lstStyle/>
          <a:p>
            <a:r>
              <a:rPr lang="es-ES" sz="1400" b="1" dirty="0" smtClean="0"/>
              <a:t>RESEÑA HISTÓRICA</a:t>
            </a:r>
            <a:r>
              <a:rPr lang="es-ES" sz="1400" dirty="0" smtClean="0"/>
              <a:t> Según el documento “Sembrando Huellas para un mejor futuro 2004 – 2007” el Municipio de Cotorra tiene un historial cultural que data del siglo XIX; en efecto el Caserío Cotorra nació como un asentamiento de paso y la versión generalizada y de aceptación popular es la que sostiene que en el sitio donde fue edificada la población, pernoctaban los arrieros de ganado procedentes de Chima y </a:t>
            </a:r>
            <a:r>
              <a:rPr lang="es-ES" sz="1400" dirty="0" err="1" smtClean="0"/>
              <a:t>Arache</a:t>
            </a:r>
            <a:r>
              <a:rPr lang="es-ES" sz="1400" dirty="0" smtClean="0"/>
              <a:t> con destino al puerto de Carrillo sobre el río </a:t>
            </a:r>
            <a:r>
              <a:rPr lang="es-ES" sz="1400" dirty="0" err="1" smtClean="0"/>
              <a:t>Sinú</a:t>
            </a:r>
            <a:r>
              <a:rPr lang="es-ES" sz="1400" dirty="0" smtClean="0"/>
              <a:t>. Los vaqueros cansados después de una jornada diaria extenuante avistaban en la lejanía el perfil de las copas de los árboles y apuraban el paso de las reses para llegar, lo más pronto, al sitio de “Las Cotorras”; el mayor deleite era escuchar el canto de cientos de cotorras que llegaban en bandadas a dormir y a anidar en la trama de los árboles milenarios. Según versiones del señor Javier </a:t>
            </a:r>
            <a:r>
              <a:rPr lang="es-ES" sz="1400" dirty="0" err="1" smtClean="0"/>
              <a:t>Espitia</a:t>
            </a:r>
            <a:r>
              <a:rPr lang="es-ES" sz="1400" dirty="0" smtClean="0"/>
              <a:t> cuenta que a finales del siglo XIX ya existían varias casas que conformaban dos sectores; los bajeros que hoy corresponde al barrio San Roque y los Arribanos que corresponde a los Barrios El Carmen y El Bongo; entonces el caserío se fundó alrededor del año 1900 por los señores Eugenio Sánchez y José Manuel Bolaños; el caserío pertenecía al territorio del Municipio de Lorica. Dice don Javier </a:t>
            </a:r>
            <a:r>
              <a:rPr lang="es-ES" sz="1400" dirty="0" err="1" smtClean="0"/>
              <a:t>Espitia</a:t>
            </a:r>
            <a:r>
              <a:rPr lang="es-ES" sz="1400" dirty="0" smtClean="0"/>
              <a:t> que a principios del siglo XX la autoridad en el caserío estaba representada por los Cabos de Justicia; hasta cuando el 11 de noviembre de 1928 fue elevado a la categoría de Corregimiento del Municipio de Santa Cruz de Lorica. El caserío fue creciendo como también sus problemas en materia de Desarrollo Social y en consecuencia los personajes importantes de la cabecera </a:t>
            </a:r>
            <a:r>
              <a:rPr lang="es-ES" sz="1400" dirty="0" err="1" smtClean="0"/>
              <a:t>Corregimental</a:t>
            </a:r>
            <a:r>
              <a:rPr lang="es-ES" sz="1400" dirty="0" smtClean="0"/>
              <a:t>, pensando en futuro, crearon un Comité pro Municipio de Cotorra. Este comité era presidido por la Doctora </a:t>
            </a:r>
            <a:r>
              <a:rPr lang="es-ES" sz="1400" dirty="0" err="1" smtClean="0"/>
              <a:t>Nelfi</a:t>
            </a:r>
            <a:r>
              <a:rPr lang="es-ES" sz="1400" dirty="0" smtClean="0"/>
              <a:t> Narváez </a:t>
            </a:r>
            <a:r>
              <a:rPr lang="es-ES" sz="1400" dirty="0" err="1" smtClean="0"/>
              <a:t>Espitia</a:t>
            </a:r>
            <a:r>
              <a:rPr lang="es-ES" sz="1400" dirty="0" smtClean="0"/>
              <a:t>; como Vicepresidente fue elegido el Señor Jesús </a:t>
            </a:r>
            <a:r>
              <a:rPr lang="es-ES" sz="1400" dirty="0" err="1" smtClean="0"/>
              <a:t>Rodiño</a:t>
            </a:r>
            <a:r>
              <a:rPr lang="es-ES" sz="1400" dirty="0" smtClean="0"/>
              <a:t>; como Secretario el Señor Luis Alfredo Hoyos; Tesorera Sixta Luz Romero y varios vocales entre los cuales se encontraban el Ex Alcalde Mario </a:t>
            </a:r>
            <a:r>
              <a:rPr lang="es-ES" sz="1400" dirty="0" err="1" smtClean="0"/>
              <a:t>Nisperuza</a:t>
            </a:r>
            <a:r>
              <a:rPr lang="es-ES" sz="1400" dirty="0" smtClean="0"/>
              <a:t> Moreno y el actual Alcalde Martín Emilio </a:t>
            </a:r>
            <a:r>
              <a:rPr lang="es-ES" sz="1400" dirty="0" err="1" smtClean="0"/>
              <a:t>Jalal</a:t>
            </a:r>
            <a:r>
              <a:rPr lang="es-ES" sz="1400" dirty="0" smtClean="0"/>
              <a:t> </a:t>
            </a:r>
            <a:r>
              <a:rPr lang="es-ES" sz="1400" dirty="0" err="1" smtClean="0"/>
              <a:t>Agamez</a:t>
            </a:r>
            <a:r>
              <a:rPr lang="es-ES" sz="1400" dirty="0" smtClean="0"/>
              <a:t>, entre otros. A instancias y aprovechando la coyuntura política del momento, el Honorable Diputado Doctor Adolfo </a:t>
            </a:r>
            <a:r>
              <a:rPr lang="es-ES" sz="1400" dirty="0" err="1" smtClean="0"/>
              <a:t>Jalal</a:t>
            </a:r>
            <a:r>
              <a:rPr lang="es-ES" sz="1400" dirty="0" smtClean="0"/>
              <a:t> </a:t>
            </a:r>
            <a:r>
              <a:rPr lang="es-ES" sz="1400" dirty="0" err="1" smtClean="0"/>
              <a:t>Agamez</a:t>
            </a:r>
            <a:r>
              <a:rPr lang="es-ES" sz="1400" dirty="0" smtClean="0"/>
              <a:t> presentó a la Asamblea Departamental de Córdoba el correspondiente proyecto; y felizmente el 18 de Abril de 1997 fue erigido Municipio mediante la Ordenanza Nº 003 de 1997 de la Asamblea Departamental de Córdoba</a:t>
            </a:r>
            <a:endParaRPr lang="es-ES_tradnl" sz="1400" dirty="0"/>
          </a:p>
        </p:txBody>
      </p:sp>
    </p:spTree>
  </p:cSld>
  <p:clrMapOvr>
    <a:masterClrMapping/>
  </p:clrMapOvr>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rgbClr val="FF33CC"/>
          </a:solidFill>
        </p:spPr>
        <p:txBody>
          <a:bodyPr/>
          <a:lstStyle/>
          <a:p>
            <a:r>
              <a:rPr lang="es-ES_tradnl" dirty="0" smtClean="0"/>
              <a:t>GEOGRAFIA</a:t>
            </a:r>
            <a:endParaRPr lang="es-ES_tradnl" dirty="0"/>
          </a:p>
        </p:txBody>
      </p:sp>
      <p:sp>
        <p:nvSpPr>
          <p:cNvPr id="3" name="2 Marcador de contenido"/>
          <p:cNvSpPr>
            <a:spLocks noGrp="1"/>
          </p:cNvSpPr>
          <p:nvPr>
            <p:ph idx="1"/>
          </p:nvPr>
        </p:nvSpPr>
        <p:spPr/>
        <p:txBody>
          <a:bodyPr>
            <a:normAutofit fontScale="92500" lnSpcReduction="10000"/>
          </a:bodyPr>
          <a:lstStyle/>
          <a:p>
            <a:r>
              <a:rPr lang="es-ES" sz="1800" dirty="0" smtClean="0"/>
              <a:t>El departamento de Córdoba se encuentra situado en la parte noroccidental de la República de Colombia, en la región </a:t>
            </a:r>
            <a:r>
              <a:rPr lang="es-ES" sz="1800" dirty="0" err="1" smtClean="0"/>
              <a:t>caribe</a:t>
            </a:r>
            <a:r>
              <a:rPr lang="es-ES" sz="1800" dirty="0" smtClean="0"/>
              <a:t> en la siguiente posición geográfica: El punto más septentrional sobre el mar de las Antillas 99 grados 29` de latitud norte, el punto mas meridional en los límites con el departamento de Antioquía a 7 grados 19` de latitud norte, el extremo mas occidental el alto de </a:t>
            </a:r>
            <a:r>
              <a:rPr lang="es-ES" sz="1800" dirty="0" err="1" smtClean="0"/>
              <a:t>Carepa</a:t>
            </a:r>
            <a:r>
              <a:rPr lang="es-ES" sz="1800" dirty="0" smtClean="0"/>
              <a:t> sobre la Serranía de </a:t>
            </a:r>
            <a:r>
              <a:rPr lang="es-ES" sz="1800" dirty="0" err="1" smtClean="0"/>
              <a:t>Abibe</a:t>
            </a:r>
            <a:r>
              <a:rPr lang="es-ES" sz="1800" dirty="0" smtClean="0"/>
              <a:t>. a 79 grados 26` al oeste de Greenwich y el punto mas oriental a 79 grados 10` al oeste de Greenwich. El departamento cuenta con una extensión de 25020 Km2, la cual corresponde al 2% del área total del país (1`141.748 Km2), limita al norte con el mar </a:t>
            </a:r>
            <a:r>
              <a:rPr lang="es-ES" sz="1800" dirty="0" err="1" smtClean="0"/>
              <a:t>caribe</a:t>
            </a:r>
            <a:r>
              <a:rPr lang="es-ES" sz="1800" dirty="0" smtClean="0"/>
              <a:t>, al sur y occidente con el departamento de Antioquía y al oriente con los departamentos de Sucre y Bolívar. La configuración topográfica del   </a:t>
            </a:r>
          </a:p>
          <a:p>
            <a:r>
              <a:rPr lang="es-ES" sz="1800" dirty="0" smtClean="0"/>
              <a:t>departamento de Córdoba, es variada, con un relieve plano que parte de los 0,00m sobre el nivel del mar y es equivalente a un 70% del área departamental. El relieve montañoso alcanza una altura máxima de 2200 m sobre el nivel del mar, corresponde al 30% del área departamental. El clima está determinado por dos factores principales como son la situación geográfica y topográfica, predominando de seco-tropical a húmedo tropical, con una temperatura anual promedio de 27oC. El río </a:t>
            </a:r>
            <a:r>
              <a:rPr lang="es-ES" sz="1800" dirty="0" err="1" smtClean="0"/>
              <a:t>Sinú</a:t>
            </a:r>
            <a:r>
              <a:rPr lang="es-ES" sz="1800" dirty="0" smtClean="0"/>
              <a:t> forma a través de su recorrido de 415 Km uno de los valles más fértiles del país como lo es el valle del </a:t>
            </a:r>
            <a:r>
              <a:rPr lang="es-ES" sz="1800" dirty="0" err="1" smtClean="0"/>
              <a:t>Sinú</a:t>
            </a:r>
            <a:r>
              <a:rPr lang="es-ES" sz="1800" dirty="0" smtClean="0"/>
              <a:t>, extiende su cuenca cerca de 600.000 Ha, potencialmente cultivables. </a:t>
            </a:r>
            <a:endParaRPr lang="es-ES_tradnl" sz="1800" dirty="0" smtClean="0"/>
          </a:p>
          <a:p>
            <a:endParaRPr lang="es-ES_tradnl" sz="1800" dirty="0"/>
          </a:p>
        </p:txBody>
      </p:sp>
    </p:spTree>
  </p:cSld>
  <p:clrMapOvr>
    <a:masterClrMapping/>
  </p:clrMapOvr>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rgbClr val="FF33CC"/>
          </a:solidFill>
        </p:spPr>
        <p:txBody>
          <a:bodyPr/>
          <a:lstStyle/>
          <a:p>
            <a:r>
              <a:rPr lang="es-ES_tradnl" dirty="0" smtClean="0"/>
              <a:t>ECOLOGIA</a:t>
            </a:r>
            <a:endParaRPr lang="es-ES_tradnl" dirty="0"/>
          </a:p>
        </p:txBody>
      </p:sp>
      <p:sp>
        <p:nvSpPr>
          <p:cNvPr id="3" name="2 Marcador de contenido"/>
          <p:cNvSpPr>
            <a:spLocks noGrp="1"/>
          </p:cNvSpPr>
          <p:nvPr>
            <p:ph idx="1"/>
          </p:nvPr>
        </p:nvSpPr>
        <p:spPr/>
        <p:txBody>
          <a:bodyPr>
            <a:normAutofit fontScale="47500" lnSpcReduction="20000"/>
          </a:bodyPr>
          <a:lstStyle/>
          <a:p>
            <a:r>
              <a:rPr lang="es-ES" b="1" dirty="0" smtClean="0"/>
              <a:t>SUELOS:</a:t>
            </a:r>
            <a:r>
              <a:rPr lang="es-ES" dirty="0" smtClean="0"/>
              <a:t> El territorio correspondiente al municipio de Cotorra, está constituido por tierras que pertenecen a la siguiente categoría: Suelos planos: Son suelos cuya pendiente no excede del 7% . Son tierras misceláneas (dunas, aluviales, misceláneas y playones salinos), los cuales se han desarrollado principalmente a partir de depósitos de sedimentos de espesor variables compuestos por arcillas limas, arena o gravillas de origen aluvial, lacustres marinos o eólico, depositados sobre arcillas terciarias. Son suelos que mediante obras apropiadas de riego y de drenaje, son aptos para la agricultura intensiva con cultivos de arroz, maíz, algodón, frijol, tabaco y para la ganadería. Su aptitud está limitada por los siguientes factores: escasez de lluvias, </a:t>
            </a:r>
            <a:r>
              <a:rPr lang="es-ES" dirty="0" err="1" smtClean="0"/>
              <a:t>inundabilidad</a:t>
            </a:r>
            <a:r>
              <a:rPr lang="es-ES" dirty="0" smtClean="0"/>
              <a:t> en algunos sectores durante el período de invierno y por la presencia en algunas áreas de sales y álcalis que en algunos casos lo inhabilitan para el uso agrícola o imponen para ello la necesidad de efectuar prácticas de recuperación mediante la adición de sustancias correctoras (yeso, azufre, </a:t>
            </a:r>
            <a:r>
              <a:rPr lang="es-ES" dirty="0" err="1" smtClean="0"/>
              <a:t>etc</a:t>
            </a:r>
            <a:r>
              <a:rPr lang="es-ES" dirty="0" smtClean="0"/>
              <a:t>) y lavados periódicos del exceso de sales mediante riegos y drenajes. Los suelos de esta región se caracterizan por ser en su gran mayoría, arcillosos, y por esto encontramos suelos expansivos, que son suelos de textura fina, principalmente arcillosos. Por su afinidad con el agua, la absorben y retienen expandiéndose por lo cual se originan fuertes movimientos internos. Al secarse se contraen lo que provoca </a:t>
            </a:r>
            <a:r>
              <a:rPr lang="es-ES" dirty="0" err="1" smtClean="0"/>
              <a:t>agrietamientos.También</a:t>
            </a:r>
            <a:r>
              <a:rPr lang="es-ES" dirty="0" smtClean="0"/>
              <a:t> se identifica en esta región la arcilla limosa. En términos generales, por ser esta una zona del bajó </a:t>
            </a:r>
            <a:r>
              <a:rPr lang="es-ES" dirty="0" err="1" smtClean="0"/>
              <a:t>sinú</a:t>
            </a:r>
            <a:r>
              <a:rPr lang="es-ES" dirty="0" smtClean="0"/>
              <a:t>, los suelos son altamente orgánicos, presentando un buen deposito de sedimentos, la capa vegetal es gruesa, por lo tanto nos encontramos en una zona de alta fertilidad, pero con poca resistencia al peso y debido a la cantidad de agua que retienen pueden dañar las construcciones, pero son suelos adecuados para pastoreo de ganado y agricultura. Aptitud del suelo: La posibilidad de desarrollo que tiene el tipo de suelo pertenecientes al territorio de Cotorra, es muy amplia debido a su vocación ya que pueden ser </a:t>
            </a:r>
            <a:endParaRPr lang="es-ES_tradnl" dirty="0"/>
          </a:p>
        </p:txBody>
      </p:sp>
    </p:spTree>
  </p:cSld>
  <p:clrMapOvr>
    <a:masterClrMapping/>
  </p:clrMapOvr>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rgbClr val="6600CC"/>
          </a:solidFill>
        </p:spPr>
        <p:txBody>
          <a:bodyPr/>
          <a:lstStyle/>
          <a:p>
            <a:r>
              <a:rPr lang="es-ES_tradnl" dirty="0" smtClean="0"/>
              <a:t>MUNICIPIO   DE  LA  APARTADA</a:t>
            </a:r>
            <a:endParaRPr lang="es-ES_tradnl" dirty="0"/>
          </a:p>
        </p:txBody>
      </p:sp>
      <p:sp>
        <p:nvSpPr>
          <p:cNvPr id="3" name="2 Marcador de contenido"/>
          <p:cNvSpPr>
            <a:spLocks noGrp="1"/>
          </p:cNvSpPr>
          <p:nvPr>
            <p:ph idx="1"/>
          </p:nvPr>
        </p:nvSpPr>
        <p:spPr/>
        <p:txBody>
          <a:bodyPr/>
          <a:lstStyle/>
          <a:p>
            <a:r>
              <a:rPr lang="es-ES" b="1" dirty="0" smtClean="0"/>
              <a:t>Nombre del municipio:</a:t>
            </a:r>
            <a:r>
              <a:rPr lang="es-ES" dirty="0" smtClean="0"/>
              <a:t> La Apartada</a:t>
            </a:r>
            <a:endParaRPr lang="es-ES_tradnl" dirty="0" smtClean="0"/>
          </a:p>
          <a:p>
            <a:r>
              <a:rPr lang="es-ES" b="1" dirty="0" smtClean="0"/>
              <a:t>NIT:</a:t>
            </a:r>
            <a:r>
              <a:rPr lang="es-ES" dirty="0" smtClean="0"/>
              <a:t> 812.001.681 - 6</a:t>
            </a:r>
            <a:endParaRPr lang="es-ES_tradnl" dirty="0" smtClean="0"/>
          </a:p>
          <a:p>
            <a:r>
              <a:rPr lang="es-ES" b="1" dirty="0" smtClean="0"/>
              <a:t>Código </a:t>
            </a:r>
            <a:r>
              <a:rPr lang="es-ES" b="1" dirty="0" err="1" smtClean="0"/>
              <a:t>Dane</a:t>
            </a:r>
            <a:r>
              <a:rPr lang="es-ES" b="1" dirty="0" smtClean="0"/>
              <a:t>:</a:t>
            </a:r>
            <a:r>
              <a:rPr lang="es-ES" dirty="0" smtClean="0"/>
              <a:t> 23350</a:t>
            </a:r>
            <a:endParaRPr lang="es-ES_tradnl" dirty="0" smtClean="0"/>
          </a:p>
          <a:p>
            <a:r>
              <a:rPr lang="es-ES" b="1" dirty="0" smtClean="0"/>
              <a:t>Gentilicio:</a:t>
            </a:r>
            <a:r>
              <a:rPr lang="es-ES" dirty="0" smtClean="0"/>
              <a:t> </a:t>
            </a:r>
            <a:r>
              <a:rPr lang="es-ES" dirty="0" err="1" smtClean="0"/>
              <a:t>Apartadense</a:t>
            </a:r>
            <a:endParaRPr lang="es-ES_tradnl" dirty="0" smtClean="0"/>
          </a:p>
          <a:p>
            <a:endParaRPr lang="es-ES_tradnl" dirty="0"/>
          </a:p>
        </p:txBody>
      </p:sp>
    </p:spTree>
  </p:cSld>
  <p:clrMapOvr>
    <a:masterClrMapping/>
  </p:clrMapOvr>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rgbClr val="6600CC"/>
          </a:solidFill>
        </p:spPr>
        <p:txBody>
          <a:bodyPr>
            <a:normAutofit fontScale="90000"/>
          </a:bodyPr>
          <a:lstStyle/>
          <a:p>
            <a:r>
              <a:rPr lang="es-ES_tradnl" dirty="0" smtClean="0"/>
              <a:t>SIMBOLOS   PATRIOS  DE  LA  APARTADA</a:t>
            </a:r>
            <a:endParaRPr lang="es-ES_tradnl" dirty="0"/>
          </a:p>
        </p:txBody>
      </p:sp>
      <p:sp>
        <p:nvSpPr>
          <p:cNvPr id="3" name="2 Marcador de contenido"/>
          <p:cNvSpPr>
            <a:spLocks noGrp="1"/>
          </p:cNvSpPr>
          <p:nvPr>
            <p:ph idx="1"/>
          </p:nvPr>
        </p:nvSpPr>
        <p:spPr>
          <a:xfrm>
            <a:off x="457200" y="1600200"/>
            <a:ext cx="8229600" cy="5257800"/>
          </a:xfrm>
        </p:spPr>
        <p:txBody>
          <a:bodyPr>
            <a:normAutofit fontScale="25000" lnSpcReduction="20000"/>
          </a:bodyPr>
          <a:lstStyle/>
          <a:p>
            <a:r>
              <a:rPr lang="es-ES" dirty="0" smtClean="0"/>
              <a:t>Coro</a:t>
            </a:r>
            <a:br>
              <a:rPr lang="es-ES" dirty="0" smtClean="0"/>
            </a:br>
            <a:r>
              <a:rPr lang="es-ES" dirty="0" smtClean="0"/>
              <a:t/>
            </a:r>
            <a:br>
              <a:rPr lang="es-ES" dirty="0" smtClean="0"/>
            </a:br>
            <a:r>
              <a:rPr lang="es-ES" dirty="0" smtClean="0"/>
              <a:t/>
            </a:r>
            <a:br>
              <a:rPr lang="es-ES" dirty="0" smtClean="0"/>
            </a:br>
            <a:r>
              <a:rPr lang="es-ES" dirty="0" smtClean="0"/>
              <a:t>A la entrada de la Costa Atlántica</a:t>
            </a:r>
            <a:br>
              <a:rPr lang="es-ES" dirty="0" smtClean="0"/>
            </a:br>
            <a:r>
              <a:rPr lang="es-ES" dirty="0" smtClean="0"/>
              <a:t>Allí esta La Apartada de Córdoba</a:t>
            </a:r>
            <a:br>
              <a:rPr lang="es-ES" dirty="0" smtClean="0"/>
            </a:br>
            <a:r>
              <a:rPr lang="es-ES" dirty="0" smtClean="0"/>
              <a:t>Puerta de Oro de la Costa</a:t>
            </a:r>
            <a:br>
              <a:rPr lang="es-ES" dirty="0" smtClean="0"/>
            </a:br>
            <a:r>
              <a:rPr lang="es-ES" dirty="0" smtClean="0"/>
              <a:t>Municipio pujante y luchador</a:t>
            </a:r>
            <a:br>
              <a:rPr lang="es-ES" dirty="0" smtClean="0"/>
            </a:br>
            <a:r>
              <a:rPr lang="es-ES" dirty="0" smtClean="0"/>
              <a:t>Que lucho por su independencia</a:t>
            </a:r>
            <a:br>
              <a:rPr lang="es-ES" dirty="0" smtClean="0"/>
            </a:br>
            <a:r>
              <a:rPr lang="es-ES" dirty="0" smtClean="0"/>
              <a:t>Igual que el Libertador</a:t>
            </a:r>
            <a:br>
              <a:rPr lang="es-ES" dirty="0" smtClean="0"/>
            </a:br>
            <a:r>
              <a:rPr lang="es-ES" dirty="0" smtClean="0"/>
              <a:t/>
            </a:r>
            <a:br>
              <a:rPr lang="es-ES" dirty="0" smtClean="0"/>
            </a:br>
            <a:r>
              <a:rPr lang="es-ES" dirty="0" smtClean="0"/>
              <a:t>I</a:t>
            </a:r>
            <a:br>
              <a:rPr lang="es-ES" dirty="0" smtClean="0"/>
            </a:br>
            <a:r>
              <a:rPr lang="es-ES" dirty="0" smtClean="0"/>
              <a:t/>
            </a:r>
            <a:br>
              <a:rPr lang="es-ES" dirty="0" smtClean="0"/>
            </a:br>
            <a:r>
              <a:rPr lang="es-ES" dirty="0" smtClean="0"/>
              <a:t>Su pueblo con ansia de progreso</a:t>
            </a:r>
            <a:br>
              <a:rPr lang="es-ES" dirty="0" smtClean="0"/>
            </a:br>
            <a:r>
              <a:rPr lang="es-ES" dirty="0" smtClean="0"/>
              <a:t>Sus mujeres que son de gran valor</a:t>
            </a:r>
            <a:br>
              <a:rPr lang="es-ES" dirty="0" smtClean="0"/>
            </a:br>
            <a:r>
              <a:rPr lang="es-ES" dirty="0" smtClean="0"/>
              <a:t>Siempre lucha uniendo sus esfuerzos</a:t>
            </a:r>
            <a:br>
              <a:rPr lang="es-ES" dirty="0" smtClean="0"/>
            </a:br>
            <a:r>
              <a:rPr lang="es-ES" dirty="0" smtClean="0"/>
              <a:t>Por tener un municipio mejor</a:t>
            </a:r>
            <a:br>
              <a:rPr lang="es-ES" dirty="0" smtClean="0"/>
            </a:br>
            <a:r>
              <a:rPr lang="es-ES" dirty="0" smtClean="0"/>
              <a:t/>
            </a:r>
            <a:br>
              <a:rPr lang="es-ES" dirty="0" smtClean="0"/>
            </a:br>
            <a:r>
              <a:rPr lang="es-ES" dirty="0" smtClean="0"/>
              <a:t>Dios ha bendecido a nuestra tierra</a:t>
            </a:r>
            <a:br>
              <a:rPr lang="es-ES" dirty="0" smtClean="0"/>
            </a:br>
            <a:r>
              <a:rPr lang="es-ES" dirty="0" smtClean="0"/>
              <a:t>En Colombia por su ubicación</a:t>
            </a:r>
            <a:br>
              <a:rPr lang="es-ES" dirty="0" smtClean="0"/>
            </a:br>
            <a:r>
              <a:rPr lang="es-ES" dirty="0" smtClean="0"/>
              <a:t>Es ahí por donde todos pasan </a:t>
            </a:r>
            <a:br>
              <a:rPr lang="es-ES" dirty="0" smtClean="0"/>
            </a:br>
            <a:r>
              <a:rPr lang="es-ES" dirty="0" smtClean="0"/>
              <a:t>A la costa o al interior</a:t>
            </a:r>
            <a:br>
              <a:rPr lang="es-ES" dirty="0" smtClean="0"/>
            </a:br>
            <a:r>
              <a:rPr lang="es-ES" dirty="0" smtClean="0"/>
              <a:t/>
            </a:r>
            <a:br>
              <a:rPr lang="es-ES" dirty="0" smtClean="0"/>
            </a:br>
            <a:r>
              <a:rPr lang="es-ES" dirty="0" smtClean="0"/>
              <a:t>II</a:t>
            </a:r>
            <a:br>
              <a:rPr lang="es-ES" dirty="0" smtClean="0"/>
            </a:br>
            <a:r>
              <a:rPr lang="es-ES" dirty="0" smtClean="0"/>
              <a:t/>
            </a:r>
            <a:br>
              <a:rPr lang="es-ES" dirty="0" smtClean="0"/>
            </a:br>
            <a:r>
              <a:rPr lang="es-ES" dirty="0" smtClean="0"/>
              <a:t>El imponente rió San Jorge </a:t>
            </a:r>
            <a:br>
              <a:rPr lang="es-ES" dirty="0" smtClean="0"/>
            </a:br>
            <a:r>
              <a:rPr lang="es-ES" dirty="0" smtClean="0"/>
              <a:t>Baña sus tierras con orgullo y amor</a:t>
            </a:r>
            <a:br>
              <a:rPr lang="es-ES" dirty="0" smtClean="0"/>
            </a:br>
            <a:r>
              <a:rPr lang="es-ES" dirty="0" smtClean="0"/>
              <a:t>Con sus peces brinda el alimento </a:t>
            </a:r>
            <a:br>
              <a:rPr lang="es-ES" dirty="0" smtClean="0"/>
            </a:br>
            <a:r>
              <a:rPr lang="es-ES" dirty="0" smtClean="0"/>
              <a:t>A un pueblo trabajador</a:t>
            </a:r>
            <a:br>
              <a:rPr lang="es-ES" dirty="0" smtClean="0"/>
            </a:br>
            <a:r>
              <a:rPr lang="es-ES" dirty="0" smtClean="0"/>
              <a:t>Su escudo insignia de nuestra tierra</a:t>
            </a:r>
            <a:br>
              <a:rPr lang="es-ES" dirty="0" smtClean="0"/>
            </a:br>
            <a:r>
              <a:rPr lang="es-ES" dirty="0" smtClean="0"/>
              <a:t>Que nos muestra con gran esplendor</a:t>
            </a:r>
            <a:br>
              <a:rPr lang="es-ES" dirty="0" smtClean="0"/>
            </a:br>
            <a:r>
              <a:rPr lang="es-ES" dirty="0" smtClean="0"/>
              <a:t>La riqueza y historia de un pueblo</a:t>
            </a:r>
            <a:br>
              <a:rPr lang="es-ES" dirty="0" smtClean="0"/>
            </a:br>
            <a:r>
              <a:rPr lang="es-ES" dirty="0" smtClean="0"/>
              <a:t>Que es amable y de mucho valor.</a:t>
            </a:r>
            <a:br>
              <a:rPr lang="es-ES" dirty="0" smtClean="0"/>
            </a:br>
            <a:r>
              <a:rPr lang="es-ES" dirty="0" smtClean="0"/>
              <a:t/>
            </a:r>
            <a:br>
              <a:rPr lang="es-ES" dirty="0" smtClean="0"/>
            </a:br>
            <a:r>
              <a:rPr lang="es-ES" dirty="0" smtClean="0"/>
              <a:t>III</a:t>
            </a:r>
            <a:br>
              <a:rPr lang="es-ES" dirty="0" smtClean="0"/>
            </a:br>
            <a:r>
              <a:rPr lang="es-ES" dirty="0" smtClean="0"/>
              <a:t/>
            </a:r>
            <a:br>
              <a:rPr lang="es-ES" dirty="0" smtClean="0"/>
            </a:br>
            <a:r>
              <a:rPr lang="es-ES" dirty="0" smtClean="0"/>
              <a:t>Fueron dos pueblos hermanos que se unieron</a:t>
            </a:r>
            <a:br>
              <a:rPr lang="es-ES" dirty="0" smtClean="0"/>
            </a:br>
            <a:r>
              <a:rPr lang="es-ES" dirty="0" smtClean="0"/>
              <a:t>Con esperanza y con gran ilusión</a:t>
            </a:r>
            <a:br>
              <a:rPr lang="es-ES" dirty="0" smtClean="0"/>
            </a:br>
            <a:r>
              <a:rPr lang="es-ES" dirty="0" smtClean="0"/>
              <a:t>De hacer de los dos un municipio</a:t>
            </a:r>
            <a:br>
              <a:rPr lang="es-ES" dirty="0" smtClean="0"/>
            </a:br>
            <a:r>
              <a:rPr lang="es-ES" dirty="0" smtClean="0"/>
              <a:t>Y tener un futuro mejor</a:t>
            </a:r>
            <a:br>
              <a:rPr lang="es-ES" dirty="0" smtClean="0"/>
            </a:br>
            <a:r>
              <a:rPr lang="es-ES" dirty="0" smtClean="0"/>
              <a:t>Aquellos hombres que juntos liberaron </a:t>
            </a:r>
            <a:br>
              <a:rPr lang="es-ES" dirty="0" smtClean="0"/>
            </a:br>
            <a:r>
              <a:rPr lang="es-ES" dirty="0" smtClean="0"/>
              <a:t>Este sueño con alma y corazón</a:t>
            </a:r>
            <a:br>
              <a:rPr lang="es-ES" dirty="0" smtClean="0"/>
            </a:br>
            <a:r>
              <a:rPr lang="es-ES" dirty="0" smtClean="0"/>
              <a:t>Vivirán en la memoria de este pueblo</a:t>
            </a:r>
            <a:br>
              <a:rPr lang="es-ES" dirty="0" smtClean="0"/>
            </a:br>
            <a:r>
              <a:rPr lang="es-ES" dirty="0" smtClean="0"/>
              <a:t>Que es valiente y también soñador</a:t>
            </a:r>
            <a:endParaRPr lang="es-ES_tradnl" dirty="0" smtClean="0"/>
          </a:p>
          <a:p>
            <a:r>
              <a:rPr lang="es-ES" b="1" dirty="0" smtClean="0"/>
              <a:t>Otros símbolos</a:t>
            </a:r>
            <a:endParaRPr lang="es-ES_tradnl" b="1" dirty="0" smtClean="0"/>
          </a:p>
          <a:p>
            <a:pPr>
              <a:buNone/>
            </a:pPr>
            <a:endParaRPr lang="es-ES_tradnl" dirty="0" smtClean="0"/>
          </a:p>
          <a:p>
            <a:endParaRPr lang="es-ES_tradnl" dirty="0"/>
          </a:p>
        </p:txBody>
      </p:sp>
      <p:pic>
        <p:nvPicPr>
          <p:cNvPr id="4" name="3 Imagen" descr="Escudo de La Apartada">
            <a:hlinkClick r:id="rId2" tgtFrame="_blank" tooltip="&quot;Ver escudo del tamaño original&quot;"/>
          </p:cNvPr>
          <p:cNvPicPr/>
          <p:nvPr/>
        </p:nvPicPr>
        <p:blipFill>
          <a:blip r:embed="rId3"/>
          <a:srcRect/>
          <a:stretch>
            <a:fillRect/>
          </a:stretch>
        </p:blipFill>
        <p:spPr bwMode="auto">
          <a:xfrm>
            <a:off x="6786578" y="1785926"/>
            <a:ext cx="1571636" cy="1928826"/>
          </a:xfrm>
          <a:prstGeom prst="rect">
            <a:avLst/>
          </a:prstGeom>
          <a:noFill/>
          <a:ln w="9525">
            <a:noFill/>
            <a:miter lim="800000"/>
            <a:headEnd/>
            <a:tailEnd/>
          </a:ln>
        </p:spPr>
      </p:pic>
      <p:pic>
        <p:nvPicPr>
          <p:cNvPr id="5" name="4 Imagen" descr="Bandera de La Apartada">
            <a:hlinkClick r:id="rId4" tgtFrame="_blank" tooltip="&quot;Ver bandera de mayor tamaño&quot;"/>
          </p:cNvPr>
          <p:cNvPicPr/>
          <p:nvPr/>
        </p:nvPicPr>
        <p:blipFill>
          <a:blip r:embed="rId5"/>
          <a:srcRect/>
          <a:stretch>
            <a:fillRect/>
          </a:stretch>
        </p:blipFill>
        <p:spPr bwMode="auto">
          <a:xfrm>
            <a:off x="7000892" y="4929198"/>
            <a:ext cx="1428760" cy="1143002"/>
          </a:xfrm>
          <a:prstGeom prst="rect">
            <a:avLst/>
          </a:prstGeom>
          <a:noFill/>
          <a:ln w="9525">
            <a:noFill/>
            <a:miter lim="800000"/>
            <a:headEnd/>
            <a:tailEnd/>
          </a:ln>
        </p:spPr>
      </p:pic>
      <p:sp>
        <p:nvSpPr>
          <p:cNvPr id="6" name="5 Rectángulo"/>
          <p:cNvSpPr/>
          <p:nvPr/>
        </p:nvSpPr>
        <p:spPr>
          <a:xfrm>
            <a:off x="7072330" y="6215082"/>
            <a:ext cx="981102" cy="369332"/>
          </a:xfrm>
          <a:prstGeom prst="rect">
            <a:avLst/>
          </a:prstGeom>
        </p:spPr>
        <p:txBody>
          <a:bodyPr wrap="none">
            <a:spAutoFit/>
          </a:bodyPr>
          <a:lstStyle/>
          <a:p>
            <a:r>
              <a:rPr lang="es-ES" b="1" dirty="0" smtClean="0"/>
              <a:t>Bandera</a:t>
            </a:r>
            <a:endParaRPr lang="es-ES_tradnl" b="1" dirty="0"/>
          </a:p>
        </p:txBody>
      </p:sp>
      <p:sp>
        <p:nvSpPr>
          <p:cNvPr id="7" name="6 Rectángulo"/>
          <p:cNvSpPr/>
          <p:nvPr/>
        </p:nvSpPr>
        <p:spPr>
          <a:xfrm>
            <a:off x="7215206" y="3786190"/>
            <a:ext cx="854721" cy="369332"/>
          </a:xfrm>
          <a:prstGeom prst="rect">
            <a:avLst/>
          </a:prstGeom>
        </p:spPr>
        <p:txBody>
          <a:bodyPr wrap="none">
            <a:spAutoFit/>
          </a:bodyPr>
          <a:lstStyle/>
          <a:p>
            <a:r>
              <a:rPr lang="es-ES" b="1" dirty="0" smtClean="0"/>
              <a:t>Escudo</a:t>
            </a:r>
            <a:endParaRPr lang="es-ES_tradnl" b="1" dirty="0"/>
          </a:p>
        </p:txBody>
      </p:sp>
    </p:spTree>
  </p:cSld>
  <p:clrMapOvr>
    <a:masterClrMapping/>
  </p:clrMapOvr>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rgbClr val="6600CC"/>
          </a:solidFill>
        </p:spPr>
        <p:txBody>
          <a:bodyPr/>
          <a:lstStyle/>
          <a:p>
            <a:r>
              <a:rPr lang="es-ES_tradnl" dirty="0" smtClean="0"/>
              <a:t>HISTORIA    DE  LA  APARTADA</a:t>
            </a:r>
            <a:endParaRPr lang="es-ES_tradnl" dirty="0"/>
          </a:p>
        </p:txBody>
      </p:sp>
      <p:sp>
        <p:nvSpPr>
          <p:cNvPr id="3" name="2 Marcador de contenido"/>
          <p:cNvSpPr>
            <a:spLocks noGrp="1"/>
          </p:cNvSpPr>
          <p:nvPr>
            <p:ph idx="1"/>
          </p:nvPr>
        </p:nvSpPr>
        <p:spPr/>
        <p:txBody>
          <a:bodyPr>
            <a:normAutofit fontScale="25000" lnSpcReduction="20000"/>
          </a:bodyPr>
          <a:lstStyle/>
          <a:p>
            <a:r>
              <a:rPr lang="es-ES" sz="5600" dirty="0" smtClean="0"/>
              <a:t>El origen del Municipio de la Apartada se remonta al año 1957, cuando se comienza a conformar un asentamiento de personas provenientes de distintas partes del país, atraídos por la construcción del puente sobre el Río San Jorge y los </a:t>
            </a:r>
            <a:r>
              <a:rPr lang="es-ES" sz="5600" dirty="0" err="1" smtClean="0"/>
              <a:t>carreteables</a:t>
            </a:r>
            <a:r>
              <a:rPr lang="es-ES" sz="5600" dirty="0" smtClean="0"/>
              <a:t> que comunican a los Municipios de </a:t>
            </a:r>
            <a:r>
              <a:rPr lang="es-ES" sz="5600" dirty="0" err="1" smtClean="0"/>
              <a:t>Ayapel</a:t>
            </a:r>
            <a:r>
              <a:rPr lang="es-ES" sz="5600" dirty="0" smtClean="0"/>
              <a:t> y </a:t>
            </a:r>
            <a:r>
              <a:rPr lang="es-ES" sz="5600" dirty="0" err="1" smtClean="0"/>
              <a:t>Montelibano</a:t>
            </a:r>
            <a:r>
              <a:rPr lang="es-ES" sz="5600" dirty="0" smtClean="0"/>
              <a:t>. Las primeras viviendas fueron construidas como especies de enramadas en las cuales se vendían fritos y comidas, aprovechando las bondades que les brindaba el Río San Jorge con la pesca. </a:t>
            </a:r>
            <a:br>
              <a:rPr lang="es-ES" sz="5600" dirty="0" smtClean="0"/>
            </a:br>
            <a:r>
              <a:rPr lang="es-ES" sz="5600" dirty="0" smtClean="0"/>
              <a:t/>
            </a:r>
            <a:br>
              <a:rPr lang="es-ES" sz="5600" dirty="0" smtClean="0"/>
            </a:br>
            <a:r>
              <a:rPr lang="es-ES" sz="5600" dirty="0" smtClean="0"/>
              <a:t>El comercio comenzó a surgir poco a poco, los habitantes de la zona, la mayoría provenientes del Departamento de Antioquia, comenzaron a montar diferentes tipos de negocios como graneros, cantinas, entre otros. La población fue creciendo y se comenzaron las construcciones de casa a lado y lado de la carretera Troncal de Occidente. El espacio para habitar se fue reduciendo y hubo la necesidad de expandirse. Fue cuan do entonces se creo la primera Junta de Acción Comunal, la cual gestionó ante las haciendas vecinas de la zona la sucesión de más tierra para la construcción de viviendas.</a:t>
            </a:r>
            <a:br>
              <a:rPr lang="es-ES" sz="5600" dirty="0" smtClean="0"/>
            </a:br>
            <a:r>
              <a:rPr lang="es-ES" sz="5600" dirty="0" smtClean="0"/>
              <a:t/>
            </a:r>
            <a:br>
              <a:rPr lang="es-ES" sz="5600" dirty="0" smtClean="0"/>
            </a:br>
            <a:r>
              <a:rPr lang="es-ES" sz="5600" dirty="0" smtClean="0"/>
              <a:t>Debido a la expansión de la población, las administraciones de los Municipios de </a:t>
            </a:r>
            <a:r>
              <a:rPr lang="es-ES" sz="5600" dirty="0" err="1" smtClean="0"/>
              <a:t>Ayapel</a:t>
            </a:r>
            <a:r>
              <a:rPr lang="es-ES" sz="5600" dirty="0" smtClean="0"/>
              <a:t> y </a:t>
            </a:r>
            <a:r>
              <a:rPr lang="es-ES" sz="5600" dirty="0" err="1" smtClean="0"/>
              <a:t>Montelibano</a:t>
            </a:r>
            <a:r>
              <a:rPr lang="es-ES" sz="5600" dirty="0" smtClean="0"/>
              <a:t> decidieron colocar como limite de los dos Municipios la carretera troncal, originándose la división de la comunidad en dos corregimientos, la Apartada de </a:t>
            </a:r>
            <a:r>
              <a:rPr lang="es-ES" sz="5600" dirty="0" err="1" smtClean="0"/>
              <a:t>Montelibano</a:t>
            </a:r>
            <a:r>
              <a:rPr lang="es-ES" sz="5600" dirty="0" smtClean="0"/>
              <a:t> y la Frontera de </a:t>
            </a:r>
            <a:r>
              <a:rPr lang="es-ES" sz="5600" dirty="0" err="1" smtClean="0"/>
              <a:t>Ayapel</a:t>
            </a:r>
            <a:r>
              <a:rPr lang="es-ES" sz="5600" dirty="0" smtClean="0"/>
              <a:t>. Debido a la división y al crecimiento poblacional de la zona se generaron muchas necesidades, </a:t>
            </a:r>
            <a:r>
              <a:rPr lang="es-ES" sz="5600" dirty="0" err="1" smtClean="0"/>
              <a:t>convirtiense</a:t>
            </a:r>
            <a:r>
              <a:rPr lang="es-ES" sz="5600" dirty="0" smtClean="0"/>
              <a:t> los servicios públicos como la mayor prioridad de la zona en esos momentos. </a:t>
            </a:r>
            <a:br>
              <a:rPr lang="es-ES" sz="5600" dirty="0" smtClean="0"/>
            </a:br>
            <a:r>
              <a:rPr lang="es-ES" sz="5600" dirty="0" smtClean="0"/>
              <a:t/>
            </a:r>
            <a:br>
              <a:rPr lang="es-ES" sz="5600" dirty="0" smtClean="0"/>
            </a:br>
            <a:r>
              <a:rPr lang="es-ES" sz="5600" dirty="0" smtClean="0"/>
              <a:t>El ferviente deseo de los pobladores por el desarrollo y progreso de la zona, los motivó para trabajar por la municipalización de la Apartada. Parte de este logro lo resume le líder Octavio Montoya, miembro del Comité Pro Municipio de la Apartada, aprovechando las bondades que en el momento les ofrecía la Ley 136 para la creación de nuevos entes territoriales. Realizaron los estudios necesarios para tal fin y convencidos de que cumplían con los requisitos necesarios para la municipalización de la Apartada, elaboraron el proyecto. Luego de realizar todos los tramites requeridos, fue presentado el proyecto de ordenanza 07 de 1997 ante la Asamblea Departamental de Córdoba, mediante el cual se crea el Municipio de la Apartada, segregándose así de los Municipios de </a:t>
            </a:r>
            <a:r>
              <a:rPr lang="es-ES" sz="5600" dirty="0" err="1" smtClean="0"/>
              <a:t>Ayapel</a:t>
            </a:r>
            <a:r>
              <a:rPr lang="es-ES" sz="5600" dirty="0" smtClean="0"/>
              <a:t> y </a:t>
            </a:r>
            <a:r>
              <a:rPr lang="es-ES" sz="5600" dirty="0" err="1" smtClean="0"/>
              <a:t>Montelibano</a:t>
            </a:r>
            <a:r>
              <a:rPr lang="es-ES" sz="5600" dirty="0" smtClean="0"/>
              <a:t>. </a:t>
            </a:r>
            <a:endParaRPr lang="es-ES_tradnl" sz="5600" dirty="0" smtClean="0"/>
          </a:p>
          <a:p>
            <a:endParaRPr lang="es-ES_tradnl" b="1" dirty="0" smtClean="0"/>
          </a:p>
          <a:p>
            <a:endParaRPr lang="es-ES_tradnl" dirty="0"/>
          </a:p>
        </p:txBody>
      </p:sp>
    </p:spTree>
  </p:cSld>
  <p:clrMapOvr>
    <a:masterClrMapping/>
  </p:clrMapOvr>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rgbClr val="6600CC"/>
          </a:solidFill>
        </p:spPr>
        <p:txBody>
          <a:bodyPr/>
          <a:lstStyle/>
          <a:p>
            <a:r>
              <a:rPr lang="es-ES_tradnl" dirty="0" smtClean="0"/>
              <a:t>GEOGRAFIA</a:t>
            </a:r>
            <a:endParaRPr lang="es-ES_tradnl" dirty="0"/>
          </a:p>
        </p:txBody>
      </p:sp>
      <p:sp>
        <p:nvSpPr>
          <p:cNvPr id="3" name="2 Marcador de contenido"/>
          <p:cNvSpPr>
            <a:spLocks noGrp="1"/>
          </p:cNvSpPr>
          <p:nvPr>
            <p:ph idx="1"/>
          </p:nvPr>
        </p:nvSpPr>
        <p:spPr/>
        <p:txBody>
          <a:bodyPr>
            <a:normAutofit fontScale="62500" lnSpcReduction="20000"/>
          </a:bodyPr>
          <a:lstStyle/>
          <a:p>
            <a:r>
              <a:rPr lang="es-ES" sz="2900" dirty="0" smtClean="0"/>
              <a:t>El Municipio de La Apartada está localizado en la zona denominada Costa Caribe, ubicado al sureste del Departamento de Córdoba en la Sub-región del Río San Jorge, entre la margen derecha de este y los limites con el Departamento de Antioquia. </a:t>
            </a:r>
            <a:br>
              <a:rPr lang="es-ES" sz="2900" dirty="0" smtClean="0"/>
            </a:br>
            <a:r>
              <a:rPr lang="es-ES" sz="2900" dirty="0" smtClean="0"/>
              <a:t>El territorio presenta una topografía poco accidentada, con una altura promedio de 60 m.s.n.m. y con ligeras ondulaciones que no sobrepasan los 100 m.s.n.m. </a:t>
            </a:r>
            <a:endParaRPr lang="es-ES_tradnl" sz="2900" dirty="0" smtClean="0"/>
          </a:p>
          <a:p>
            <a:r>
              <a:rPr lang="es-ES" sz="2900" dirty="0" smtClean="0"/>
              <a:t>Al Norte con el Municipio de Buenavista y el Río San Jorge</a:t>
            </a:r>
            <a:br>
              <a:rPr lang="es-ES" sz="2900" dirty="0" smtClean="0"/>
            </a:br>
            <a:r>
              <a:rPr lang="es-ES" sz="2900" dirty="0" smtClean="0"/>
              <a:t>Al Sur con el Departamento de Antioquia</a:t>
            </a:r>
            <a:br>
              <a:rPr lang="es-ES" sz="2900" dirty="0" smtClean="0"/>
            </a:br>
            <a:r>
              <a:rPr lang="es-ES" sz="2900" dirty="0" smtClean="0"/>
              <a:t>Al Este con el Municipio de </a:t>
            </a:r>
            <a:r>
              <a:rPr lang="es-ES" sz="2900" dirty="0" err="1" smtClean="0"/>
              <a:t>Ayapel</a:t>
            </a:r>
            <a:r>
              <a:rPr lang="es-ES" sz="2900" dirty="0" smtClean="0"/>
              <a:t/>
            </a:r>
            <a:br>
              <a:rPr lang="es-ES" sz="2900" dirty="0" smtClean="0"/>
            </a:br>
            <a:r>
              <a:rPr lang="es-ES" sz="2900" dirty="0" smtClean="0"/>
              <a:t>Al Oeste con el Municipio de </a:t>
            </a:r>
            <a:r>
              <a:rPr lang="es-ES" sz="2900" dirty="0" err="1" smtClean="0"/>
              <a:t>Montelibano</a:t>
            </a:r>
            <a:r>
              <a:rPr lang="es-ES" sz="2900" dirty="0" smtClean="0"/>
              <a:t>.</a:t>
            </a:r>
            <a:endParaRPr lang="es-ES_tradnl" sz="2900" dirty="0" smtClean="0"/>
          </a:p>
          <a:p>
            <a:r>
              <a:rPr lang="es-ES" sz="2900" b="1" dirty="0" smtClean="0"/>
              <a:t>Extensión total:</a:t>
            </a:r>
            <a:r>
              <a:rPr lang="es-ES" sz="2900" dirty="0" smtClean="0"/>
              <a:t> 27,081 Km2</a:t>
            </a:r>
            <a:endParaRPr lang="es-ES_tradnl" sz="2900" dirty="0" smtClean="0"/>
          </a:p>
          <a:p>
            <a:r>
              <a:rPr lang="es-ES" sz="2900" b="1" dirty="0" smtClean="0"/>
              <a:t>Extensión área urbana:</a:t>
            </a:r>
            <a:r>
              <a:rPr lang="es-ES" sz="2900" dirty="0" smtClean="0"/>
              <a:t> 1,430 Km2</a:t>
            </a:r>
            <a:endParaRPr lang="es-ES_tradnl" sz="2900" dirty="0" smtClean="0"/>
          </a:p>
          <a:p>
            <a:r>
              <a:rPr lang="es-ES" sz="2900" b="1" dirty="0" smtClean="0"/>
              <a:t>Extensión área rural:</a:t>
            </a:r>
            <a:r>
              <a:rPr lang="es-ES" sz="2900" dirty="0" smtClean="0"/>
              <a:t> 238,57 Km2</a:t>
            </a:r>
            <a:endParaRPr lang="es-ES_tradnl" sz="2900" dirty="0" smtClean="0"/>
          </a:p>
          <a:p>
            <a:r>
              <a:rPr lang="es-ES" sz="2900" b="1" dirty="0" smtClean="0"/>
              <a:t>Altitud de la cabecera municipal (metros sobre el nivel del mar):</a:t>
            </a:r>
            <a:r>
              <a:rPr lang="es-ES" sz="2900" dirty="0" smtClean="0"/>
              <a:t> 50</a:t>
            </a:r>
            <a:endParaRPr lang="es-ES_tradnl" sz="2900" dirty="0" smtClean="0"/>
          </a:p>
          <a:p>
            <a:r>
              <a:rPr lang="es-ES" sz="2900" b="1" dirty="0" smtClean="0"/>
              <a:t>Temperatura media:</a:t>
            </a:r>
            <a:r>
              <a:rPr lang="es-ES" sz="2900" dirty="0" smtClean="0"/>
              <a:t> 28º C</a:t>
            </a:r>
            <a:endParaRPr lang="es-ES_tradnl" sz="2900" dirty="0" smtClean="0"/>
          </a:p>
          <a:p>
            <a:r>
              <a:rPr lang="es-ES" sz="2900" b="1" dirty="0" smtClean="0"/>
              <a:t>Distancia de referencia:</a:t>
            </a:r>
            <a:r>
              <a:rPr lang="es-ES" sz="2900" dirty="0" smtClean="0"/>
              <a:t> 100</a:t>
            </a:r>
            <a:endParaRPr lang="es-ES_tradnl" sz="2900" dirty="0" smtClean="0"/>
          </a:p>
          <a:p>
            <a:endParaRPr lang="es-ES_tradnl" dirty="0"/>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rgbClr val="1DB341"/>
          </a:solidFill>
          <a:effectLst>
            <a:glow rad="101600">
              <a:schemeClr val="accent4">
                <a:satMod val="175000"/>
                <a:alpha val="40000"/>
              </a:schemeClr>
            </a:glow>
          </a:effectLst>
        </p:spPr>
        <p:txBody>
          <a:bodyPr>
            <a:noAutofit/>
          </a:bodyPr>
          <a:lstStyle/>
          <a:p>
            <a:r>
              <a:rPr lang="es-ES_tradnl" sz="8800" dirty="0" smtClean="0">
                <a:solidFill>
                  <a:schemeClr val="bg1"/>
                </a:solidFill>
              </a:rPr>
              <a:t>HISTORIA</a:t>
            </a:r>
            <a:endParaRPr lang="es-ES_tradnl" sz="8800" dirty="0">
              <a:solidFill>
                <a:schemeClr val="bg1"/>
              </a:solidFill>
            </a:endParaRPr>
          </a:p>
        </p:txBody>
      </p:sp>
      <p:sp>
        <p:nvSpPr>
          <p:cNvPr id="3" name="2 Marcador de contenido"/>
          <p:cNvSpPr>
            <a:spLocks noGrp="1"/>
          </p:cNvSpPr>
          <p:nvPr>
            <p:ph idx="1"/>
          </p:nvPr>
        </p:nvSpPr>
        <p:spPr/>
        <p:txBody>
          <a:bodyPr>
            <a:normAutofit fontScale="92500" lnSpcReduction="10000"/>
          </a:bodyPr>
          <a:lstStyle/>
          <a:p>
            <a:r>
              <a:rPr lang="es-ES" sz="2400" b="1" i="1" dirty="0" smtClean="0"/>
              <a:t>El territorio que hoy ocupa el departamento de Córdoba fue habitado por los </a:t>
            </a:r>
            <a:r>
              <a:rPr lang="es-ES" sz="2400" b="1" i="1" dirty="0" err="1" smtClean="0"/>
              <a:t>zenúes</a:t>
            </a:r>
            <a:r>
              <a:rPr lang="es-ES" sz="2400" b="1" i="1" dirty="0" smtClean="0"/>
              <a:t>, también llamados los Señores del Valle del Sol, una de las culturas precolombinas de mayor importancia en Colombia, que se caracterizaron como maestros de la orfebrería y la cerámica, cuyos productos constituyen verdaderas obras de arte.</a:t>
            </a:r>
          </a:p>
          <a:p>
            <a:r>
              <a:rPr lang="es-ES" sz="2400" b="1" i="1" dirty="0" smtClean="0"/>
              <a:t>La antigua cultura indígena </a:t>
            </a:r>
            <a:r>
              <a:rPr lang="es-ES" sz="2400" b="1" i="1" dirty="0" err="1" smtClean="0"/>
              <a:t>Zenú</a:t>
            </a:r>
            <a:r>
              <a:rPr lang="es-ES" sz="2400" b="1" i="1" dirty="0" smtClean="0"/>
              <a:t> tuvo un vasto imperio dividido en tres importantes zonas: </a:t>
            </a:r>
            <a:r>
              <a:rPr lang="es-ES" sz="2400" b="1" i="1" dirty="0" err="1" smtClean="0"/>
              <a:t>Finzenú</a:t>
            </a:r>
            <a:r>
              <a:rPr lang="es-ES" sz="2400" b="1" i="1" dirty="0" smtClean="0"/>
              <a:t>, que comprendía el valle del río </a:t>
            </a:r>
            <a:r>
              <a:rPr lang="es-ES" sz="2400" b="1" i="1" dirty="0" err="1" smtClean="0"/>
              <a:t>Sinú</a:t>
            </a:r>
            <a:r>
              <a:rPr lang="es-ES" sz="2400" b="1" i="1" dirty="0" smtClean="0"/>
              <a:t> y las áreas de Tolú, San Benito Abad y </a:t>
            </a:r>
            <a:r>
              <a:rPr lang="es-ES" sz="2400" b="1" i="1" dirty="0" err="1" smtClean="0"/>
              <a:t>Ayapel</a:t>
            </a:r>
            <a:r>
              <a:rPr lang="es-ES" sz="2400" b="1" i="1" dirty="0" smtClean="0"/>
              <a:t>, y era la sede religiosa del Imperio; </a:t>
            </a:r>
            <a:r>
              <a:rPr lang="es-ES" sz="2400" b="1" i="1" dirty="0" err="1" smtClean="0"/>
              <a:t>Panzenú</a:t>
            </a:r>
            <a:r>
              <a:rPr lang="es-ES" sz="2400" b="1" i="1" dirty="0" smtClean="0"/>
              <a:t>, entre el valle del río San Jorge y la parte baja del río Cauca, que producía los alimentos y las materias primas; y </a:t>
            </a:r>
            <a:r>
              <a:rPr lang="es-ES" sz="2400" b="1" i="1" dirty="0" err="1" smtClean="0"/>
              <a:t>Zenúfana</a:t>
            </a:r>
            <a:r>
              <a:rPr lang="es-ES" sz="2400" b="1" i="1" dirty="0" smtClean="0"/>
              <a:t>, la sede central de gobierno, que llegaba hasta el centro del actual departamento de Antioquia, y de donde procedían la mayoría de las riquezas auríferas</a:t>
            </a:r>
            <a:endParaRPr lang="es-ES_tradnl" sz="2400" b="1" i="1" dirty="0" smtClean="0"/>
          </a:p>
          <a:p>
            <a:endParaRPr lang="es-ES_tradnl" dirty="0"/>
          </a:p>
        </p:txBody>
      </p:sp>
    </p:spTree>
  </p:cSld>
  <p:clrMapOvr>
    <a:masterClrMapping/>
  </p:clrMapOvr>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rgbClr val="6600CC"/>
          </a:solidFill>
        </p:spPr>
        <p:txBody>
          <a:bodyPr/>
          <a:lstStyle/>
          <a:p>
            <a:r>
              <a:rPr lang="es-ES_tradnl" dirty="0" smtClean="0"/>
              <a:t>ECONOMIA</a:t>
            </a:r>
            <a:endParaRPr lang="es-ES_tradnl" dirty="0"/>
          </a:p>
        </p:txBody>
      </p:sp>
      <p:sp>
        <p:nvSpPr>
          <p:cNvPr id="3" name="2 Marcador de contenido"/>
          <p:cNvSpPr>
            <a:spLocks noGrp="1"/>
          </p:cNvSpPr>
          <p:nvPr>
            <p:ph idx="1"/>
          </p:nvPr>
        </p:nvSpPr>
        <p:spPr/>
        <p:txBody>
          <a:bodyPr>
            <a:normAutofit lnSpcReduction="10000"/>
          </a:bodyPr>
          <a:lstStyle/>
          <a:p>
            <a:r>
              <a:rPr lang="es-ES" dirty="0" err="1" smtClean="0"/>
              <a:t>Ganaderia</a:t>
            </a:r>
            <a:r>
              <a:rPr lang="es-ES" dirty="0" smtClean="0"/>
              <a:t>, Agricultura, </a:t>
            </a:r>
            <a:r>
              <a:rPr lang="es-ES" dirty="0" err="1" smtClean="0"/>
              <a:t>Pezca</a:t>
            </a:r>
            <a:r>
              <a:rPr lang="es-ES" dirty="0" smtClean="0"/>
              <a:t> y </a:t>
            </a:r>
            <a:r>
              <a:rPr lang="es-ES" dirty="0" err="1" smtClean="0"/>
              <a:t>Mineria</a:t>
            </a:r>
            <a:endParaRPr lang="es-ES_tradnl" dirty="0" smtClean="0"/>
          </a:p>
          <a:p>
            <a:r>
              <a:rPr lang="es-ES" dirty="0" smtClean="0">
                <a:hlinkClick r:id="rId2" tooltip="ir arriba"/>
              </a:rPr>
              <a:t>Arriba</a:t>
            </a:r>
            <a:endParaRPr lang="es-ES_tradnl" dirty="0" smtClean="0"/>
          </a:p>
          <a:p>
            <a:r>
              <a:rPr lang="es-ES" b="1" dirty="0" smtClean="0"/>
              <a:t>Vías de comunicación  </a:t>
            </a:r>
            <a:endParaRPr lang="es-ES_tradnl" b="1" dirty="0" smtClean="0"/>
          </a:p>
          <a:p>
            <a:r>
              <a:rPr lang="es-ES" b="1" dirty="0" smtClean="0"/>
              <a:t>Aéreas:</a:t>
            </a:r>
            <a:r>
              <a:rPr lang="es-ES" dirty="0" smtClean="0"/>
              <a:t/>
            </a:r>
            <a:br>
              <a:rPr lang="es-ES" dirty="0" smtClean="0"/>
            </a:br>
            <a:r>
              <a:rPr lang="es-ES" dirty="0" smtClean="0"/>
              <a:t>tiene </a:t>
            </a:r>
            <a:r>
              <a:rPr lang="es-ES" dirty="0" err="1" smtClean="0"/>
              <a:t>uan</a:t>
            </a:r>
            <a:r>
              <a:rPr lang="es-ES" dirty="0" smtClean="0"/>
              <a:t> </a:t>
            </a:r>
            <a:r>
              <a:rPr lang="es-ES" dirty="0" err="1" smtClean="0"/>
              <a:t>extensio</a:t>
            </a:r>
            <a:r>
              <a:rPr lang="es-ES" dirty="0" smtClean="0"/>
              <a:t> territorial de 240 Km2, es decir una 24.138 </a:t>
            </a:r>
            <a:r>
              <a:rPr lang="es-ES" dirty="0" err="1" smtClean="0"/>
              <a:t>Hectareas</a:t>
            </a:r>
            <a:r>
              <a:rPr lang="es-ES" dirty="0" smtClean="0"/>
              <a:t> </a:t>
            </a:r>
            <a:endParaRPr lang="es-ES_tradnl" dirty="0" smtClean="0"/>
          </a:p>
          <a:p>
            <a:r>
              <a:rPr lang="es-ES" b="1" dirty="0" smtClean="0"/>
              <a:t>Terrestres:</a:t>
            </a:r>
            <a:r>
              <a:rPr lang="es-ES" dirty="0" smtClean="0"/>
              <a:t/>
            </a:r>
            <a:br>
              <a:rPr lang="es-ES" dirty="0" smtClean="0"/>
            </a:br>
            <a:r>
              <a:rPr lang="es-ES" dirty="0" smtClean="0"/>
              <a:t>tiene </a:t>
            </a:r>
            <a:r>
              <a:rPr lang="es-ES" dirty="0" err="1" smtClean="0"/>
              <a:t>uan</a:t>
            </a:r>
            <a:r>
              <a:rPr lang="es-ES" dirty="0" smtClean="0"/>
              <a:t> </a:t>
            </a:r>
            <a:r>
              <a:rPr lang="es-ES" dirty="0" err="1" smtClean="0"/>
              <a:t>extensio</a:t>
            </a:r>
            <a:r>
              <a:rPr lang="es-ES" dirty="0" smtClean="0"/>
              <a:t> territorial de 240 Km2, es decir una 24.138 </a:t>
            </a:r>
            <a:r>
              <a:rPr lang="es-ES" dirty="0" err="1" smtClean="0"/>
              <a:t>Hectareas</a:t>
            </a:r>
            <a:r>
              <a:rPr lang="es-ES" dirty="0" smtClean="0"/>
              <a:t> </a:t>
            </a:r>
            <a:endParaRPr lang="es-ES_tradnl" dirty="0"/>
          </a:p>
        </p:txBody>
      </p:sp>
    </p:spTree>
  </p:cSld>
  <p:clrMapOvr>
    <a:masterClrMapping/>
  </p:clrMapOvr>
  <p:transition/>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rgbClr val="666633"/>
          </a:solidFill>
        </p:spPr>
        <p:txBody>
          <a:bodyPr/>
          <a:lstStyle/>
          <a:p>
            <a:r>
              <a:rPr lang="es-ES_tradnl" dirty="0" smtClean="0"/>
              <a:t>MUNICIPIO  DE  LORICA</a:t>
            </a:r>
            <a:endParaRPr lang="es-ES_tradnl" dirty="0"/>
          </a:p>
        </p:txBody>
      </p:sp>
      <p:sp>
        <p:nvSpPr>
          <p:cNvPr id="3" name="2 Marcador de contenido"/>
          <p:cNvSpPr>
            <a:spLocks noGrp="1"/>
          </p:cNvSpPr>
          <p:nvPr>
            <p:ph idx="1"/>
          </p:nvPr>
        </p:nvSpPr>
        <p:spPr/>
        <p:txBody>
          <a:bodyPr/>
          <a:lstStyle/>
          <a:p>
            <a:r>
              <a:rPr lang="es-ES" b="1" dirty="0" smtClean="0"/>
              <a:t>Nombre del municipio:</a:t>
            </a:r>
            <a:r>
              <a:rPr lang="es-ES" dirty="0" smtClean="0"/>
              <a:t> SANTA CRUZ DE LORICA</a:t>
            </a:r>
            <a:endParaRPr lang="es-ES_tradnl" dirty="0" smtClean="0"/>
          </a:p>
          <a:p>
            <a:r>
              <a:rPr lang="es-ES" b="1" dirty="0" smtClean="0"/>
              <a:t>NIT:</a:t>
            </a:r>
            <a:r>
              <a:rPr lang="es-ES" dirty="0" smtClean="0"/>
              <a:t> 800096758-8</a:t>
            </a:r>
            <a:endParaRPr lang="es-ES_tradnl" dirty="0" smtClean="0"/>
          </a:p>
          <a:p>
            <a:r>
              <a:rPr lang="es-ES" b="1" dirty="0" smtClean="0"/>
              <a:t>Código </a:t>
            </a:r>
            <a:r>
              <a:rPr lang="es-ES" b="1" dirty="0" err="1" smtClean="0"/>
              <a:t>Dane</a:t>
            </a:r>
            <a:r>
              <a:rPr lang="es-ES" b="1" dirty="0" smtClean="0"/>
              <a:t>:</a:t>
            </a:r>
            <a:r>
              <a:rPr lang="es-ES" dirty="0" smtClean="0"/>
              <a:t> 23417</a:t>
            </a:r>
            <a:endParaRPr lang="es-ES_tradnl" dirty="0" smtClean="0"/>
          </a:p>
          <a:p>
            <a:endParaRPr lang="es-ES_tradnl" dirty="0"/>
          </a:p>
        </p:txBody>
      </p:sp>
    </p:spTree>
  </p:cSld>
  <p:clrMapOvr>
    <a:masterClrMapping/>
  </p:clrMapOvr>
  <p:transition/>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rgbClr val="666633"/>
          </a:solidFill>
        </p:spPr>
        <p:txBody>
          <a:bodyPr/>
          <a:lstStyle/>
          <a:p>
            <a:r>
              <a:rPr lang="es-ES_tradnl" dirty="0" smtClean="0"/>
              <a:t>SIMBOLOS   PATRIOS  DE  LORICA</a:t>
            </a:r>
            <a:endParaRPr lang="es-ES_tradnl" dirty="0"/>
          </a:p>
        </p:txBody>
      </p:sp>
      <p:sp>
        <p:nvSpPr>
          <p:cNvPr id="3" name="2 Marcador de contenido"/>
          <p:cNvSpPr>
            <a:spLocks noGrp="1"/>
          </p:cNvSpPr>
          <p:nvPr>
            <p:ph idx="1"/>
          </p:nvPr>
        </p:nvSpPr>
        <p:spPr>
          <a:xfrm>
            <a:off x="428596" y="1600200"/>
            <a:ext cx="8229600" cy="5257800"/>
          </a:xfrm>
        </p:spPr>
        <p:txBody>
          <a:bodyPr>
            <a:noAutofit/>
          </a:bodyPr>
          <a:lstStyle/>
          <a:p>
            <a:r>
              <a:rPr lang="es-ES" sz="1000" dirty="0" smtClean="0"/>
              <a:t>CORO</a:t>
            </a:r>
            <a:br>
              <a:rPr lang="es-ES" sz="1000" dirty="0" smtClean="0"/>
            </a:br>
            <a:r>
              <a:rPr lang="es-ES" sz="1000" dirty="0" smtClean="0"/>
              <a:t/>
            </a:r>
            <a:br>
              <a:rPr lang="es-ES" sz="1000" dirty="0" smtClean="0"/>
            </a:br>
            <a:r>
              <a:rPr lang="es-ES" sz="1000" dirty="0" smtClean="0"/>
              <a:t>Un himno entonemos</a:t>
            </a:r>
            <a:br>
              <a:rPr lang="es-ES" sz="1000" dirty="0" smtClean="0"/>
            </a:br>
            <a:r>
              <a:rPr lang="es-ES" sz="1000" dirty="0" smtClean="0"/>
              <a:t>con actitud triunfal,</a:t>
            </a:r>
            <a:br>
              <a:rPr lang="es-ES" sz="1000" dirty="0" smtClean="0"/>
            </a:br>
            <a:r>
              <a:rPr lang="es-ES" sz="1000" dirty="0" smtClean="0"/>
              <a:t>y felices cantaremos </a:t>
            </a:r>
            <a:br>
              <a:rPr lang="es-ES" sz="1000" dirty="0" smtClean="0"/>
            </a:br>
            <a:r>
              <a:rPr lang="es-ES" sz="1000" dirty="0" smtClean="0"/>
              <a:t>a la antigua y señorial,</a:t>
            </a:r>
            <a:br>
              <a:rPr lang="es-ES" sz="1000" dirty="0" smtClean="0"/>
            </a:br>
            <a:r>
              <a:rPr lang="es-ES" sz="1000" dirty="0" smtClean="0"/>
              <a:t>Santa Cruz de Lorica</a:t>
            </a:r>
            <a:br>
              <a:rPr lang="es-ES" sz="1000" dirty="0" smtClean="0"/>
            </a:br>
            <a:r>
              <a:rPr lang="es-ES" sz="1000" dirty="0" smtClean="0"/>
              <a:t>paraíso terrenal</a:t>
            </a:r>
            <a:endParaRPr lang="es-ES_tradnl" sz="1000" b="1" dirty="0" smtClean="0"/>
          </a:p>
          <a:p>
            <a:pPr>
              <a:buNone/>
            </a:pPr>
            <a:endParaRPr lang="es-ES_tradnl" sz="1000" b="1" dirty="0" smtClean="0"/>
          </a:p>
          <a:p>
            <a:pPr>
              <a:buNone/>
            </a:pPr>
            <a:r>
              <a:rPr lang="es-ES" sz="1000" dirty="0" smtClean="0"/>
              <a:t>donde el señor del cielo</a:t>
            </a:r>
            <a:br>
              <a:rPr lang="es-ES" sz="1000" dirty="0" smtClean="0"/>
            </a:br>
            <a:r>
              <a:rPr lang="es-ES" sz="1000" dirty="0" smtClean="0"/>
              <a:t>erigiera un altar.</a:t>
            </a:r>
            <a:br>
              <a:rPr lang="es-ES" sz="1000" dirty="0" smtClean="0"/>
            </a:br>
            <a:r>
              <a:rPr lang="es-ES" sz="1000" dirty="0" smtClean="0"/>
              <a:t/>
            </a:r>
            <a:br>
              <a:rPr lang="es-ES" sz="1000" dirty="0" smtClean="0"/>
            </a:br>
            <a:r>
              <a:rPr lang="es-ES" sz="1000" dirty="0" smtClean="0"/>
              <a:t>I</a:t>
            </a:r>
            <a:br>
              <a:rPr lang="es-ES" sz="1000" dirty="0" smtClean="0"/>
            </a:br>
            <a:r>
              <a:rPr lang="es-ES" sz="1000" dirty="0" smtClean="0"/>
              <a:t>Desde el hondo crisol</a:t>
            </a:r>
            <a:br>
              <a:rPr lang="es-ES" sz="1000" dirty="0" smtClean="0"/>
            </a:br>
            <a:r>
              <a:rPr lang="es-ES" sz="1000" dirty="0" smtClean="0"/>
              <a:t>de la tierra dormida</a:t>
            </a:r>
            <a:br>
              <a:rPr lang="es-ES" sz="1000" dirty="0" smtClean="0"/>
            </a:br>
            <a:r>
              <a:rPr lang="es-ES" sz="1000" dirty="0" smtClean="0"/>
              <a:t>brota serena y altiva</a:t>
            </a:r>
            <a:br>
              <a:rPr lang="es-ES" sz="1000" dirty="0" smtClean="0"/>
            </a:br>
            <a:r>
              <a:rPr lang="es-ES" sz="1000" dirty="0" smtClean="0"/>
              <a:t>la antigua y señorial                                                                                                                                                                    ESCUDO</a:t>
            </a:r>
            <a:endParaRPr lang="es-ES_tradnl" sz="1000" b="1" dirty="0" smtClean="0"/>
          </a:p>
          <a:p>
            <a:r>
              <a:rPr lang="es-ES" sz="1000" dirty="0" smtClean="0"/>
              <a:t/>
            </a:r>
            <a:br>
              <a:rPr lang="es-ES" sz="1000" dirty="0" smtClean="0"/>
            </a:br>
            <a:r>
              <a:rPr lang="es-ES" sz="1000" dirty="0" smtClean="0"/>
              <a:t>Santa Cruz de Lorica</a:t>
            </a:r>
            <a:br>
              <a:rPr lang="es-ES" sz="1000" dirty="0" smtClean="0"/>
            </a:br>
            <a:r>
              <a:rPr lang="es-ES" sz="1000" dirty="0" smtClean="0"/>
              <a:t>la amante preferida</a:t>
            </a:r>
            <a:br>
              <a:rPr lang="es-ES" sz="1000" dirty="0" smtClean="0"/>
            </a:br>
            <a:r>
              <a:rPr lang="es-ES" sz="1000" dirty="0" smtClean="0"/>
              <a:t>del </a:t>
            </a:r>
            <a:r>
              <a:rPr lang="es-ES" sz="1000" dirty="0" err="1" smtClean="0"/>
              <a:t>Sinú</a:t>
            </a:r>
            <a:r>
              <a:rPr lang="es-ES" sz="1000" dirty="0" smtClean="0"/>
              <a:t> que te mira   </a:t>
            </a:r>
          </a:p>
          <a:p>
            <a:r>
              <a:rPr lang="es-ES" sz="1000" dirty="0" smtClean="0"/>
              <a:t>y te besa al pasar.</a:t>
            </a:r>
            <a:br>
              <a:rPr lang="es-ES" sz="1000" dirty="0" smtClean="0"/>
            </a:br>
            <a:r>
              <a:rPr lang="es-ES" sz="1000" dirty="0" smtClean="0"/>
              <a:t/>
            </a:r>
            <a:br>
              <a:rPr lang="es-ES" sz="1000" dirty="0" smtClean="0"/>
            </a:br>
            <a:r>
              <a:rPr lang="es-ES" sz="1000" dirty="0" smtClean="0"/>
              <a:t>II</a:t>
            </a:r>
            <a:endParaRPr lang="es-ES_tradnl" sz="1000" b="1" dirty="0" smtClean="0"/>
          </a:p>
          <a:p>
            <a:r>
              <a:rPr lang="es-ES" sz="1000" dirty="0" smtClean="0"/>
              <a:t/>
            </a:r>
            <a:br>
              <a:rPr lang="es-ES" sz="1000" dirty="0" smtClean="0"/>
            </a:br>
            <a:r>
              <a:rPr lang="es-ES" sz="1000" dirty="0" smtClean="0"/>
              <a:t>Más un futuro nuevo</a:t>
            </a:r>
            <a:endParaRPr lang="es-ES_tradnl" sz="1000" b="1" dirty="0" smtClean="0"/>
          </a:p>
          <a:p>
            <a:r>
              <a:rPr lang="es-ES" sz="1000" dirty="0" smtClean="0"/>
              <a:t>III</a:t>
            </a:r>
            <a:br>
              <a:rPr lang="es-ES" sz="1000" dirty="0" smtClean="0"/>
            </a:br>
            <a:r>
              <a:rPr lang="es-ES" sz="1000" dirty="0" smtClean="0"/>
              <a:t>te espera cual quimera,</a:t>
            </a:r>
            <a:br>
              <a:rPr lang="es-ES" sz="1000" dirty="0" smtClean="0"/>
            </a:br>
            <a:r>
              <a:rPr lang="es-ES" sz="1000" dirty="0" smtClean="0"/>
              <a:t>el pueblo que te quiere </a:t>
            </a:r>
            <a:br>
              <a:rPr lang="es-ES" sz="1000" dirty="0" smtClean="0"/>
            </a:br>
            <a:r>
              <a:rPr lang="es-ES" sz="1000" dirty="0" smtClean="0"/>
              <a:t>trabaja arduo febril,</a:t>
            </a:r>
            <a:br>
              <a:rPr lang="es-ES" sz="1000" dirty="0" smtClean="0"/>
            </a:br>
            <a:r>
              <a:rPr lang="es-ES" sz="1000" dirty="0" smtClean="0"/>
              <a:t>generaciones que vienen                                                                                                                                                                        BANDERA</a:t>
            </a:r>
            <a:br>
              <a:rPr lang="es-ES" sz="1000" dirty="0" smtClean="0"/>
            </a:br>
            <a:r>
              <a:rPr lang="es-ES" sz="1000" dirty="0" smtClean="0"/>
              <a:t>de estirpe </a:t>
            </a:r>
            <a:r>
              <a:rPr lang="es-ES" sz="1000" dirty="0" err="1" smtClean="0"/>
              <a:t>Loriquera</a:t>
            </a:r>
            <a:r>
              <a:rPr lang="es-ES" sz="1000" dirty="0" smtClean="0"/>
              <a:t/>
            </a:r>
            <a:br>
              <a:rPr lang="es-ES" sz="1000" dirty="0" smtClean="0"/>
            </a:br>
            <a:r>
              <a:rPr lang="es-ES" sz="1000" dirty="0" smtClean="0"/>
              <a:t>te brindaran lo nuevo</a:t>
            </a:r>
            <a:br>
              <a:rPr lang="es-ES" sz="1000" dirty="0" smtClean="0"/>
            </a:br>
            <a:endParaRPr lang="es-ES_tradnl" sz="1000" b="1" dirty="0" smtClean="0"/>
          </a:p>
          <a:p>
            <a:endParaRPr lang="es-ES_tradnl" sz="1000" b="1" dirty="0" smtClean="0"/>
          </a:p>
          <a:p>
            <a:endParaRPr lang="es-ES_tradnl" sz="1000" dirty="0"/>
          </a:p>
        </p:txBody>
      </p:sp>
      <p:pic>
        <p:nvPicPr>
          <p:cNvPr id="4" name="3 Imagen" descr="Bandera de SANTA CRUZ DE LORICA">
            <a:hlinkClick r:id="rId2" tgtFrame="_blank" tooltip="&quot;Ver bandera de mayor tamaño&quot;"/>
          </p:cNvPr>
          <p:cNvPicPr/>
          <p:nvPr/>
        </p:nvPicPr>
        <p:blipFill>
          <a:blip r:embed="rId3"/>
          <a:srcRect/>
          <a:stretch>
            <a:fillRect/>
          </a:stretch>
        </p:blipFill>
        <p:spPr bwMode="auto">
          <a:xfrm>
            <a:off x="6143636" y="5072074"/>
            <a:ext cx="2214578" cy="1104901"/>
          </a:xfrm>
          <a:prstGeom prst="rect">
            <a:avLst/>
          </a:prstGeom>
          <a:noFill/>
          <a:ln w="9525">
            <a:noFill/>
            <a:miter lim="800000"/>
            <a:headEnd/>
            <a:tailEnd/>
          </a:ln>
        </p:spPr>
      </p:pic>
      <p:pic>
        <p:nvPicPr>
          <p:cNvPr id="5" name="4 Imagen" descr="Escudo de SANTA CRUZ DE LORICA">
            <a:hlinkClick r:id="rId4" tgtFrame="_blank" tooltip="&quot;Ver escudo del tamaño original&quot;"/>
          </p:cNvPr>
          <p:cNvPicPr/>
          <p:nvPr/>
        </p:nvPicPr>
        <p:blipFill>
          <a:blip r:embed="rId5"/>
          <a:srcRect/>
          <a:stretch>
            <a:fillRect/>
          </a:stretch>
        </p:blipFill>
        <p:spPr bwMode="auto">
          <a:xfrm>
            <a:off x="6429388" y="2214554"/>
            <a:ext cx="1647828" cy="1500198"/>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rgbClr val="666633"/>
          </a:solidFill>
        </p:spPr>
        <p:txBody>
          <a:bodyPr/>
          <a:lstStyle/>
          <a:p>
            <a:r>
              <a:rPr lang="es-ES_tradnl" dirty="0" smtClean="0"/>
              <a:t>HISTORIA   DE  LORICA</a:t>
            </a:r>
            <a:endParaRPr lang="es-ES_tradnl" dirty="0"/>
          </a:p>
        </p:txBody>
      </p:sp>
      <p:sp>
        <p:nvSpPr>
          <p:cNvPr id="3" name="2 Marcador de contenido"/>
          <p:cNvSpPr>
            <a:spLocks noGrp="1"/>
          </p:cNvSpPr>
          <p:nvPr>
            <p:ph idx="1"/>
          </p:nvPr>
        </p:nvSpPr>
        <p:spPr/>
        <p:txBody>
          <a:bodyPr>
            <a:normAutofit fontScale="47500" lnSpcReduction="20000"/>
          </a:bodyPr>
          <a:lstStyle/>
          <a:p>
            <a:r>
              <a:rPr lang="es-ES" dirty="0" smtClean="0"/>
              <a:t>Se tiene como año de su fundación en 1740 el 3 de mayo por esto es que se conmemora la fecha de cumpleaños en este día.</a:t>
            </a:r>
            <a:br>
              <a:rPr lang="es-ES" dirty="0" smtClean="0"/>
            </a:br>
            <a:r>
              <a:rPr lang="es-ES" dirty="0" smtClean="0"/>
              <a:t/>
            </a:r>
            <a:br>
              <a:rPr lang="es-ES" dirty="0" smtClean="0"/>
            </a:br>
            <a:r>
              <a:rPr lang="es-ES" dirty="0" smtClean="0"/>
              <a:t>Después del primer asentamiento, situado en la pequeña isla de Gaita, los habitantes de esta fueron guiados por el colonizador Antonio de la Torre y Miranda a un sitio más alto, ya que toda la zona era inundable por ser parte del ecosistema de la </a:t>
            </a:r>
            <a:r>
              <a:rPr lang="es-ES" dirty="0" err="1" smtClean="0"/>
              <a:t>Cienaga</a:t>
            </a:r>
            <a:r>
              <a:rPr lang="es-ES" dirty="0" smtClean="0"/>
              <a:t> Grande de Lorica.</a:t>
            </a:r>
            <a:br>
              <a:rPr lang="es-ES" dirty="0" smtClean="0"/>
            </a:br>
            <a:r>
              <a:rPr lang="es-ES" dirty="0" smtClean="0"/>
              <a:t/>
            </a:r>
            <a:br>
              <a:rPr lang="es-ES" dirty="0" smtClean="0"/>
            </a:br>
            <a:r>
              <a:rPr lang="es-ES" dirty="0" smtClean="0"/>
              <a:t>Se situaron en la isla de </a:t>
            </a:r>
            <a:r>
              <a:rPr lang="es-ES" dirty="0" err="1" smtClean="0"/>
              <a:t>Orica</a:t>
            </a:r>
            <a:r>
              <a:rPr lang="es-ES" dirty="0" smtClean="0"/>
              <a:t>, gobernada por el cacique del mismo nombre por lo cual la población dejó de llamarse Santa Cruz de Gaita para llamarse Santa Cruz de Lorica, en honor al cacique. </a:t>
            </a:r>
            <a:br>
              <a:rPr lang="es-ES" dirty="0" smtClean="0"/>
            </a:br>
            <a:r>
              <a:rPr lang="es-ES" dirty="0" smtClean="0"/>
              <a:t/>
            </a:r>
            <a:br>
              <a:rPr lang="es-ES" dirty="0" smtClean="0"/>
            </a:br>
            <a:r>
              <a:rPr lang="es-ES" dirty="0" smtClean="0"/>
              <a:t>La población se inicio con 35 familias que se dedicaban a las actividades agropecuarias y al comercio fluvial, lo cual influyó para que él se extendiera y destacara como puerto debido a su ubicación estratégica.</a:t>
            </a:r>
            <a:br>
              <a:rPr lang="es-ES" dirty="0" smtClean="0"/>
            </a:br>
            <a:r>
              <a:rPr lang="es-ES" dirty="0" smtClean="0"/>
              <a:t/>
            </a:r>
            <a:br>
              <a:rPr lang="es-ES" dirty="0" smtClean="0"/>
            </a:br>
            <a:r>
              <a:rPr lang="es-ES" dirty="0" smtClean="0"/>
              <a:t>Aspecto importante para que muchos inmigrantes turcos, sirios y libaneses, le tomaran como lugar de posesión; se convierte entonces Santa Cruz de Lorica en un importante puerto donde se comercializaban todos los productos de la región y donde habitaban muchas familias pudientes, terratenientes poderosos de la región, como la familia Martínez </a:t>
            </a:r>
            <a:r>
              <a:rPr lang="es-ES" dirty="0" err="1" smtClean="0"/>
              <a:t>Sossa</a:t>
            </a:r>
            <a:r>
              <a:rPr lang="es-ES" dirty="0" smtClean="0"/>
              <a:t>.</a:t>
            </a:r>
            <a:br>
              <a:rPr lang="es-ES" dirty="0" smtClean="0"/>
            </a:br>
            <a:r>
              <a:rPr lang="es-ES" dirty="0" smtClean="0"/>
              <a:t/>
            </a:r>
            <a:br>
              <a:rPr lang="es-ES" dirty="0" smtClean="0"/>
            </a:br>
            <a:r>
              <a:rPr lang="es-ES" dirty="0" smtClean="0"/>
              <a:t>A finales de 1800 llega a Lorica procedente de Cartagena, el Vicario </a:t>
            </a:r>
            <a:r>
              <a:rPr lang="es-ES" dirty="0" err="1" smtClean="0"/>
              <a:t>Lácides</a:t>
            </a:r>
            <a:r>
              <a:rPr lang="es-ES" dirty="0" smtClean="0"/>
              <a:t> Ceferino </a:t>
            </a:r>
            <a:r>
              <a:rPr lang="es-ES" dirty="0" err="1" smtClean="0"/>
              <a:t>Bersal</a:t>
            </a:r>
            <a:r>
              <a:rPr lang="es-ES" dirty="0" smtClean="0"/>
              <a:t> </a:t>
            </a:r>
            <a:r>
              <a:rPr lang="es-ES" dirty="0" err="1" smtClean="0"/>
              <a:t>Rossi</a:t>
            </a:r>
            <a:r>
              <a:rPr lang="es-ES" dirty="0" smtClean="0"/>
              <a:t>; personaje muy influyente en el progreso de esta localidad debido a sus múltiples cualidades y relaciones.</a:t>
            </a:r>
            <a:br>
              <a:rPr lang="es-ES" dirty="0" smtClean="0"/>
            </a:br>
            <a:endParaRPr lang="es-ES_tradnl" dirty="0"/>
          </a:p>
        </p:txBody>
      </p:sp>
    </p:spTree>
  </p:cSld>
  <p:clrMapOvr>
    <a:masterClrMapping/>
  </p:clrMapOvr>
  <p:transition/>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rgbClr val="666633"/>
          </a:solidFill>
        </p:spPr>
        <p:txBody>
          <a:bodyPr/>
          <a:lstStyle/>
          <a:p>
            <a:r>
              <a:rPr lang="es-ES_tradnl" dirty="0" smtClean="0"/>
              <a:t>GEOGRAFIA</a:t>
            </a:r>
            <a:endParaRPr lang="es-ES_tradnl" dirty="0"/>
          </a:p>
        </p:txBody>
      </p:sp>
      <p:sp>
        <p:nvSpPr>
          <p:cNvPr id="3" name="2 Marcador de contenido"/>
          <p:cNvSpPr>
            <a:spLocks noGrp="1"/>
          </p:cNvSpPr>
          <p:nvPr>
            <p:ph idx="1"/>
          </p:nvPr>
        </p:nvSpPr>
        <p:spPr/>
        <p:txBody>
          <a:bodyPr>
            <a:normAutofit/>
          </a:bodyPr>
          <a:lstStyle/>
          <a:p>
            <a:r>
              <a:rPr lang="es-ES" sz="2000" dirty="0" smtClean="0"/>
              <a:t>Santa Cruz de Lorica se encuentra ubicada al norte del departamento de Córdoba, en la zona baja del río </a:t>
            </a:r>
            <a:r>
              <a:rPr lang="es-ES" sz="2000" dirty="0" err="1" smtClean="0"/>
              <a:t>Sinú</a:t>
            </a:r>
            <a:r>
              <a:rPr lang="es-ES" sz="2000" dirty="0" smtClean="0"/>
              <a:t> y próxima al litoral del mar Caribe a una distancia de 29 kilómetros de </a:t>
            </a:r>
            <a:r>
              <a:rPr lang="es-ES" sz="2000" dirty="0" err="1" smtClean="0"/>
              <a:t>Coveñas</a:t>
            </a:r>
            <a:r>
              <a:rPr lang="es-ES" sz="2000" dirty="0" smtClean="0"/>
              <a:t>, 50 kilómetros de Tolú y 60 kilómetros de Montería. La cabecera municipal está localizada sobre la margen derecha del río </a:t>
            </a:r>
            <a:r>
              <a:rPr lang="es-ES" sz="2000" dirty="0" err="1" smtClean="0"/>
              <a:t>Sinú</a:t>
            </a:r>
            <a:r>
              <a:rPr lang="es-ES" sz="2000" dirty="0" smtClean="0"/>
              <a:t>.   </a:t>
            </a:r>
          </a:p>
          <a:p>
            <a:r>
              <a:rPr lang="es-ES" sz="2000" dirty="0" smtClean="0"/>
              <a:t>En el departamento de Córdoba Santa Cruz de Lorica limita con los siguientes municipios: </a:t>
            </a:r>
            <a:br>
              <a:rPr lang="es-ES" sz="2000" dirty="0" smtClean="0"/>
            </a:br>
            <a:r>
              <a:rPr lang="es-ES" sz="2000" dirty="0" smtClean="0"/>
              <a:t/>
            </a:r>
            <a:br>
              <a:rPr lang="es-ES" sz="2000" dirty="0" smtClean="0"/>
            </a:br>
            <a:r>
              <a:rPr lang="es-ES" sz="2000" dirty="0" smtClean="0"/>
              <a:t>Al norte: con San Antero, San Bernardo del Viento, Purísima y </a:t>
            </a:r>
            <a:r>
              <a:rPr lang="es-ES" sz="2000" dirty="0" err="1" smtClean="0"/>
              <a:t>Momil</a:t>
            </a:r>
            <a:r>
              <a:rPr lang="es-ES" sz="2000" dirty="0" smtClean="0"/>
              <a:t>.</a:t>
            </a:r>
            <a:br>
              <a:rPr lang="es-ES" sz="2000" dirty="0" smtClean="0"/>
            </a:br>
            <a:r>
              <a:rPr lang="es-ES" sz="2000" dirty="0" smtClean="0"/>
              <a:t>Al sur: con San Pelayo. Cotorra.</a:t>
            </a:r>
            <a:br>
              <a:rPr lang="es-ES" sz="2000" dirty="0" smtClean="0"/>
            </a:br>
            <a:r>
              <a:rPr lang="es-ES" sz="2000" dirty="0" smtClean="0"/>
              <a:t>Al este: con </a:t>
            </a:r>
            <a:r>
              <a:rPr lang="es-ES" sz="2000" dirty="0" err="1" smtClean="0"/>
              <a:t>Momil</a:t>
            </a:r>
            <a:r>
              <a:rPr lang="es-ES" sz="2000" dirty="0" smtClean="0"/>
              <a:t> y </a:t>
            </a:r>
            <a:r>
              <a:rPr lang="es-ES" sz="2000" dirty="0" err="1" smtClean="0"/>
              <a:t>Chimá</a:t>
            </a:r>
            <a:r>
              <a:rPr lang="es-ES" sz="2000" dirty="0" smtClean="0"/>
              <a:t>.</a:t>
            </a:r>
            <a:br>
              <a:rPr lang="es-ES" sz="2000" dirty="0" smtClean="0"/>
            </a:br>
            <a:r>
              <a:rPr lang="es-ES" sz="2000" dirty="0" smtClean="0"/>
              <a:t>Al oeste: con San Bernardo del Viento, Puerto Escondido y Moñitos</a:t>
            </a:r>
            <a:endParaRPr lang="es-ES_tradnl" sz="2000" dirty="0"/>
          </a:p>
        </p:txBody>
      </p:sp>
    </p:spTree>
  </p:cSld>
  <p:clrMapOvr>
    <a:masterClrMapping/>
  </p:clrMapOvr>
  <p:transition/>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rgbClr val="666633"/>
          </a:solidFill>
        </p:spPr>
        <p:txBody>
          <a:bodyPr/>
          <a:lstStyle/>
          <a:p>
            <a:r>
              <a:rPr lang="es-ES_tradnl" dirty="0" smtClean="0"/>
              <a:t>ECOLOGIA</a:t>
            </a:r>
            <a:endParaRPr lang="es-ES_tradnl" dirty="0"/>
          </a:p>
        </p:txBody>
      </p:sp>
      <p:sp>
        <p:nvSpPr>
          <p:cNvPr id="3" name="2 Marcador de contenido"/>
          <p:cNvSpPr>
            <a:spLocks noGrp="1"/>
          </p:cNvSpPr>
          <p:nvPr>
            <p:ph idx="1"/>
          </p:nvPr>
        </p:nvSpPr>
        <p:spPr/>
        <p:txBody>
          <a:bodyPr>
            <a:normAutofit fontScale="92500"/>
          </a:bodyPr>
          <a:lstStyle/>
          <a:p>
            <a:r>
              <a:rPr lang="es-ES" sz="3000" dirty="0" smtClean="0"/>
              <a:t>Oferta ambiental</a:t>
            </a:r>
            <a:br>
              <a:rPr lang="es-ES" sz="3000" dirty="0" smtClean="0"/>
            </a:br>
            <a:r>
              <a:rPr lang="es-ES" sz="3000" dirty="0" smtClean="0"/>
              <a:t>Ciénaga grande del bajo </a:t>
            </a:r>
            <a:r>
              <a:rPr lang="es-ES" sz="3000" dirty="0" err="1" smtClean="0"/>
              <a:t>Sinú</a:t>
            </a:r>
            <a:r>
              <a:rPr lang="es-ES" sz="3000" dirty="0" smtClean="0"/>
              <a:t/>
            </a:r>
            <a:br>
              <a:rPr lang="es-ES" sz="3000" dirty="0" smtClean="0"/>
            </a:br>
            <a:r>
              <a:rPr lang="es-ES" sz="3000" dirty="0" smtClean="0"/>
              <a:t>Espejo de agua: 20Km2 (meses de baja precipitación) a 400Km2 (en los meses de alta precipitación)</a:t>
            </a:r>
            <a:br>
              <a:rPr lang="es-ES" sz="3000" dirty="0" smtClean="0"/>
            </a:br>
            <a:r>
              <a:rPr lang="es-ES" sz="3000" dirty="0" smtClean="0"/>
              <a:t>Río </a:t>
            </a:r>
            <a:r>
              <a:rPr lang="es-ES" sz="3000" dirty="0" err="1" smtClean="0"/>
              <a:t>Sinú</a:t>
            </a:r>
            <a:r>
              <a:rPr lang="es-ES" sz="3000" dirty="0" smtClean="0"/>
              <a:t>.</a:t>
            </a:r>
            <a:br>
              <a:rPr lang="es-ES" sz="3000" dirty="0" smtClean="0"/>
            </a:br>
            <a:r>
              <a:rPr lang="es-ES" sz="3000" dirty="0" smtClean="0"/>
              <a:t>Paisaje </a:t>
            </a:r>
            <a:r>
              <a:rPr lang="es-ES" sz="3000" dirty="0" err="1" smtClean="0"/>
              <a:t>colinado</a:t>
            </a:r>
            <a:r>
              <a:rPr lang="es-ES" sz="3000" dirty="0" smtClean="0"/>
              <a:t> y de los humedales</a:t>
            </a:r>
            <a:br>
              <a:rPr lang="es-ES" sz="3000" dirty="0" smtClean="0"/>
            </a:br>
            <a:r>
              <a:rPr lang="es-ES" sz="3000" dirty="0" smtClean="0"/>
              <a:t>Cerros del norte (Bueno Aires, el descanso, Las mujeres)</a:t>
            </a:r>
            <a:br>
              <a:rPr lang="es-ES" sz="3000" dirty="0" smtClean="0"/>
            </a:br>
            <a:r>
              <a:rPr lang="es-ES" sz="3000" dirty="0" smtClean="0"/>
              <a:t>Bosques aislados (extensión que varían entre 300 Ha – 6 ha)</a:t>
            </a:r>
            <a:endParaRPr lang="es-ES_tradnl" sz="3000" dirty="0" smtClean="0"/>
          </a:p>
          <a:p>
            <a:endParaRPr lang="es-ES_tradnl" dirty="0"/>
          </a:p>
        </p:txBody>
      </p:sp>
    </p:spTree>
  </p:cSld>
  <p:clrMapOvr>
    <a:masterClrMapping/>
  </p:clrMapOvr>
  <p:transition/>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rgbClr val="666633"/>
          </a:solidFill>
        </p:spPr>
        <p:txBody>
          <a:bodyPr/>
          <a:lstStyle/>
          <a:p>
            <a:r>
              <a:rPr lang="es-ES_tradnl" dirty="0" smtClean="0"/>
              <a:t>ECONOMIA</a:t>
            </a:r>
            <a:endParaRPr lang="es-ES_tradnl" dirty="0"/>
          </a:p>
        </p:txBody>
      </p:sp>
      <p:sp>
        <p:nvSpPr>
          <p:cNvPr id="3" name="2 Marcador de contenido"/>
          <p:cNvSpPr>
            <a:spLocks noGrp="1"/>
          </p:cNvSpPr>
          <p:nvPr>
            <p:ph idx="1"/>
          </p:nvPr>
        </p:nvSpPr>
        <p:spPr/>
        <p:txBody>
          <a:bodyPr/>
          <a:lstStyle/>
          <a:p>
            <a:r>
              <a:rPr lang="es-ES" dirty="0" smtClean="0"/>
              <a:t>Principales actividades económicas:</a:t>
            </a:r>
            <a:br>
              <a:rPr lang="es-ES" dirty="0" smtClean="0"/>
            </a:br>
            <a:r>
              <a:rPr lang="es-ES" dirty="0" smtClean="0"/>
              <a:t>Agricultura</a:t>
            </a:r>
            <a:br>
              <a:rPr lang="es-ES" dirty="0" smtClean="0"/>
            </a:br>
            <a:r>
              <a:rPr lang="es-ES" dirty="0" smtClean="0"/>
              <a:t>Ganadería</a:t>
            </a:r>
            <a:br>
              <a:rPr lang="es-ES" dirty="0" smtClean="0"/>
            </a:br>
            <a:r>
              <a:rPr lang="es-ES" dirty="0" smtClean="0"/>
              <a:t>Pesca</a:t>
            </a:r>
            <a:br>
              <a:rPr lang="es-ES" dirty="0" smtClean="0"/>
            </a:br>
            <a:r>
              <a:rPr lang="es-ES" dirty="0" smtClean="0"/>
              <a:t>Artesanía</a:t>
            </a:r>
            <a:endParaRPr lang="es-ES_tradnl" dirty="0" smtClean="0"/>
          </a:p>
          <a:p>
            <a:endParaRPr lang="es-ES_tradnl" dirty="0"/>
          </a:p>
        </p:txBody>
      </p:sp>
    </p:spTree>
  </p:cSld>
  <p:clrMapOvr>
    <a:masterClrMapping/>
  </p:clrMapOvr>
  <p:transition/>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rgbClr val="FF9900"/>
          </a:solidFill>
        </p:spPr>
        <p:txBody>
          <a:bodyPr/>
          <a:lstStyle/>
          <a:p>
            <a:r>
              <a:rPr lang="es-ES_tradnl" dirty="0" smtClean="0"/>
              <a:t>MUNICIPIO   DE  LOS  CORDOBAS</a:t>
            </a:r>
            <a:endParaRPr lang="es-ES_tradnl" dirty="0"/>
          </a:p>
        </p:txBody>
      </p:sp>
      <p:sp>
        <p:nvSpPr>
          <p:cNvPr id="3" name="2 Marcador de contenido"/>
          <p:cNvSpPr>
            <a:spLocks noGrp="1"/>
          </p:cNvSpPr>
          <p:nvPr>
            <p:ph idx="1"/>
          </p:nvPr>
        </p:nvSpPr>
        <p:spPr>
          <a:xfrm>
            <a:off x="500034" y="1785926"/>
            <a:ext cx="8229600" cy="4525963"/>
          </a:xfrm>
        </p:spPr>
        <p:txBody>
          <a:bodyPr/>
          <a:lstStyle/>
          <a:p>
            <a:r>
              <a:rPr lang="es-ES" b="1" dirty="0" smtClean="0"/>
              <a:t>Código </a:t>
            </a:r>
            <a:r>
              <a:rPr lang="es-ES" b="1" dirty="0" err="1" smtClean="0"/>
              <a:t>Dane</a:t>
            </a:r>
            <a:r>
              <a:rPr lang="es-ES" b="1" dirty="0" smtClean="0"/>
              <a:t>:</a:t>
            </a:r>
            <a:r>
              <a:rPr lang="es-ES" dirty="0" smtClean="0"/>
              <a:t> 23419</a:t>
            </a:r>
            <a:endParaRPr lang="es-ES_tradnl" dirty="0" smtClean="0"/>
          </a:p>
          <a:p>
            <a:r>
              <a:rPr lang="es-ES" b="1" dirty="0" smtClean="0"/>
              <a:t>Gentilicio:</a:t>
            </a:r>
            <a:r>
              <a:rPr lang="es-ES" dirty="0" smtClean="0"/>
              <a:t> Cordobés, Cordobesa</a:t>
            </a:r>
            <a:endParaRPr lang="es-ES_tradnl" dirty="0" smtClean="0"/>
          </a:p>
          <a:p>
            <a:endParaRPr lang="es-ES_tradnl" dirty="0" smtClean="0"/>
          </a:p>
          <a:p>
            <a:endParaRPr lang="es-ES_tradnl" dirty="0"/>
          </a:p>
        </p:txBody>
      </p:sp>
    </p:spTree>
  </p:cSld>
  <p:clrMapOvr>
    <a:masterClrMapping/>
  </p:clrMapOvr>
  <p:transition/>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rgbClr val="FF9900"/>
          </a:solidFill>
        </p:spPr>
        <p:txBody>
          <a:bodyPr>
            <a:normAutofit fontScale="90000"/>
          </a:bodyPr>
          <a:lstStyle/>
          <a:p>
            <a:r>
              <a:rPr lang="es-ES_tradnl" dirty="0" smtClean="0"/>
              <a:t>SIMBOLOS  PATRIOS  DE  LOS   CORDOBAS</a:t>
            </a:r>
            <a:endParaRPr lang="es-ES_tradnl" dirty="0"/>
          </a:p>
        </p:txBody>
      </p:sp>
      <p:sp>
        <p:nvSpPr>
          <p:cNvPr id="3" name="2 Marcador de contenido"/>
          <p:cNvSpPr>
            <a:spLocks noGrp="1"/>
          </p:cNvSpPr>
          <p:nvPr>
            <p:ph idx="1"/>
          </p:nvPr>
        </p:nvSpPr>
        <p:spPr/>
        <p:txBody>
          <a:bodyPr>
            <a:normAutofit fontScale="92500" lnSpcReduction="10000"/>
          </a:bodyPr>
          <a:lstStyle/>
          <a:p>
            <a:r>
              <a:rPr lang="es-ES" b="1" dirty="0" smtClean="0"/>
              <a:t>Himno</a:t>
            </a:r>
            <a:endParaRPr lang="es-ES_tradnl" b="1" dirty="0" smtClean="0"/>
          </a:p>
          <a:p>
            <a:r>
              <a:rPr lang="es-ES" dirty="0" smtClean="0"/>
              <a:t>oh mi tierra de los </a:t>
            </a:r>
            <a:r>
              <a:rPr lang="es-ES" dirty="0" err="1" smtClean="0"/>
              <a:t>cordobas</a:t>
            </a:r>
            <a:r>
              <a:rPr lang="es-ES" dirty="0" smtClean="0"/>
              <a:t/>
            </a:r>
            <a:br>
              <a:rPr lang="es-ES" dirty="0" smtClean="0"/>
            </a:br>
            <a:r>
              <a:rPr lang="es-ES" dirty="0" smtClean="0"/>
              <a:t>que en el horizonte brillas</a:t>
            </a:r>
            <a:br>
              <a:rPr lang="es-ES" dirty="0" smtClean="0"/>
            </a:br>
            <a:r>
              <a:rPr lang="es-ES" dirty="0" smtClean="0"/>
              <a:t>que con tu </a:t>
            </a:r>
            <a:r>
              <a:rPr lang="es-ES" dirty="0" err="1" smtClean="0"/>
              <a:t>alegria</a:t>
            </a:r>
            <a:r>
              <a:rPr lang="es-ES" dirty="0" smtClean="0"/>
              <a:t> brindas</a:t>
            </a:r>
            <a:br>
              <a:rPr lang="es-ES" dirty="0" smtClean="0"/>
            </a:br>
            <a:r>
              <a:rPr lang="es-ES" dirty="0" smtClean="0"/>
              <a:t>la mejor de las vidas</a:t>
            </a:r>
            <a:br>
              <a:rPr lang="es-ES" dirty="0" smtClean="0"/>
            </a:br>
            <a:r>
              <a:rPr lang="es-ES" dirty="0" smtClean="0"/>
              <a:t/>
            </a:r>
            <a:br>
              <a:rPr lang="es-ES" dirty="0" smtClean="0"/>
            </a:br>
            <a:r>
              <a:rPr lang="es-ES" dirty="0" smtClean="0"/>
              <a:t>tierra rica donde sembramos</a:t>
            </a:r>
            <a:br>
              <a:rPr lang="es-ES" dirty="0" smtClean="0"/>
            </a:br>
            <a:r>
              <a:rPr lang="es-ES" dirty="0" smtClean="0"/>
              <a:t>toda clase de </a:t>
            </a:r>
            <a:r>
              <a:rPr lang="es-ES" dirty="0" err="1" smtClean="0"/>
              <a:t>agricutura</a:t>
            </a:r>
            <a:r>
              <a:rPr lang="es-ES" dirty="0" smtClean="0"/>
              <a:t/>
            </a:r>
            <a:br>
              <a:rPr lang="es-ES" dirty="0" smtClean="0"/>
            </a:br>
            <a:r>
              <a:rPr lang="es-ES" dirty="0" smtClean="0"/>
              <a:t>y </a:t>
            </a:r>
            <a:r>
              <a:rPr lang="es-ES" dirty="0" err="1" smtClean="0"/>
              <a:t>tambien</a:t>
            </a:r>
            <a:r>
              <a:rPr lang="es-ES" dirty="0" smtClean="0"/>
              <a:t> generamos</a:t>
            </a:r>
            <a:br>
              <a:rPr lang="es-ES" dirty="0" smtClean="0"/>
            </a:br>
            <a:r>
              <a:rPr lang="es-ES" dirty="0" smtClean="0"/>
              <a:t>mucha </a:t>
            </a:r>
            <a:r>
              <a:rPr lang="es-ES" dirty="0" err="1" smtClean="0"/>
              <a:t>ganaderia</a:t>
            </a:r>
            <a:endParaRPr lang="es-ES_tradnl" dirty="0" smtClean="0"/>
          </a:p>
          <a:p>
            <a:endParaRPr lang="es-ES_tradnl" dirty="0"/>
          </a:p>
        </p:txBody>
      </p:sp>
      <p:pic>
        <p:nvPicPr>
          <p:cNvPr id="4" name="3 Imagen" descr="Escudo de Los Córdobas">
            <a:hlinkClick r:id="rId2" tgtFrame="_blank" tooltip="&quot;Ver escudo del tamaño original&quot;"/>
          </p:cNvPr>
          <p:cNvPicPr/>
          <p:nvPr/>
        </p:nvPicPr>
        <p:blipFill>
          <a:blip r:embed="rId3"/>
          <a:srcRect/>
          <a:stretch>
            <a:fillRect/>
          </a:stretch>
        </p:blipFill>
        <p:spPr bwMode="auto">
          <a:xfrm>
            <a:off x="6929454" y="1714488"/>
            <a:ext cx="1785918" cy="1928826"/>
          </a:xfrm>
          <a:prstGeom prst="rect">
            <a:avLst/>
          </a:prstGeom>
          <a:noFill/>
          <a:ln w="9525">
            <a:noFill/>
            <a:miter lim="800000"/>
            <a:headEnd/>
            <a:tailEnd/>
          </a:ln>
        </p:spPr>
      </p:pic>
      <p:pic>
        <p:nvPicPr>
          <p:cNvPr id="5" name="4 Imagen" descr="Bandera de Los Córdobas">
            <a:hlinkClick r:id="rId4" tgtFrame="_blank" tooltip="&quot;Ver bandera de mayor tamaño&quot;"/>
          </p:cNvPr>
          <p:cNvPicPr/>
          <p:nvPr/>
        </p:nvPicPr>
        <p:blipFill>
          <a:blip r:embed="rId5"/>
          <a:srcRect/>
          <a:stretch>
            <a:fillRect/>
          </a:stretch>
        </p:blipFill>
        <p:spPr bwMode="auto">
          <a:xfrm>
            <a:off x="6858016" y="4500570"/>
            <a:ext cx="1905000" cy="1643074"/>
          </a:xfrm>
          <a:prstGeom prst="rect">
            <a:avLst/>
          </a:prstGeom>
          <a:noFill/>
          <a:ln w="9525">
            <a:noFill/>
            <a:miter lim="800000"/>
            <a:headEnd/>
            <a:tailEnd/>
          </a:ln>
        </p:spPr>
      </p:pic>
      <p:sp>
        <p:nvSpPr>
          <p:cNvPr id="6" name="5 Rectángulo"/>
          <p:cNvSpPr/>
          <p:nvPr/>
        </p:nvSpPr>
        <p:spPr>
          <a:xfrm>
            <a:off x="7286644" y="6215082"/>
            <a:ext cx="981102" cy="369332"/>
          </a:xfrm>
          <a:prstGeom prst="rect">
            <a:avLst/>
          </a:prstGeom>
        </p:spPr>
        <p:txBody>
          <a:bodyPr wrap="none">
            <a:spAutoFit/>
          </a:bodyPr>
          <a:lstStyle/>
          <a:p>
            <a:r>
              <a:rPr lang="es-ES" b="1" dirty="0" smtClean="0"/>
              <a:t>Bandera</a:t>
            </a:r>
            <a:endParaRPr lang="es-ES_tradnl" b="1" dirty="0"/>
          </a:p>
        </p:txBody>
      </p:sp>
      <p:sp>
        <p:nvSpPr>
          <p:cNvPr id="7" name="6 Rectángulo"/>
          <p:cNvSpPr/>
          <p:nvPr/>
        </p:nvSpPr>
        <p:spPr>
          <a:xfrm>
            <a:off x="7358082" y="3714752"/>
            <a:ext cx="854721" cy="369332"/>
          </a:xfrm>
          <a:prstGeom prst="rect">
            <a:avLst/>
          </a:prstGeom>
        </p:spPr>
        <p:txBody>
          <a:bodyPr wrap="none">
            <a:spAutoFit/>
          </a:bodyPr>
          <a:lstStyle/>
          <a:p>
            <a:r>
              <a:rPr lang="es-ES" b="1" dirty="0" smtClean="0"/>
              <a:t>Escudo</a:t>
            </a:r>
            <a:endParaRPr lang="es-ES_tradnl" b="1" dirty="0"/>
          </a:p>
        </p:txBody>
      </p:sp>
    </p:spTree>
  </p:cSld>
  <p:clrMapOvr>
    <a:masterClrMapping/>
  </p:clrMapOvr>
  <p:transition/>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rgbClr val="FF9900"/>
          </a:solidFill>
        </p:spPr>
        <p:txBody>
          <a:bodyPr/>
          <a:lstStyle/>
          <a:p>
            <a:r>
              <a:rPr lang="es-ES_tradnl" dirty="0" smtClean="0"/>
              <a:t>HISTORIA    DE  LOS   CORDOBAS</a:t>
            </a:r>
            <a:endParaRPr lang="es-ES_tradnl" dirty="0"/>
          </a:p>
        </p:txBody>
      </p:sp>
      <p:sp>
        <p:nvSpPr>
          <p:cNvPr id="3" name="2 Marcador de contenido"/>
          <p:cNvSpPr>
            <a:spLocks noGrp="1"/>
          </p:cNvSpPr>
          <p:nvPr>
            <p:ph idx="1"/>
          </p:nvPr>
        </p:nvSpPr>
        <p:spPr/>
        <p:txBody>
          <a:bodyPr>
            <a:normAutofit fontScale="40000" lnSpcReduction="20000"/>
          </a:bodyPr>
          <a:lstStyle/>
          <a:p>
            <a:r>
              <a:rPr lang="es-ES" dirty="0" smtClean="0"/>
              <a:t>HISTORIA DEL MUNICIPIO </a:t>
            </a:r>
            <a:br>
              <a:rPr lang="es-ES" dirty="0" smtClean="0"/>
            </a:br>
            <a:r>
              <a:rPr lang="es-ES" dirty="0" smtClean="0"/>
              <a:t/>
            </a:r>
            <a:br>
              <a:rPr lang="es-ES" dirty="0" smtClean="0"/>
            </a:br>
            <a:r>
              <a:rPr lang="es-ES" dirty="0" smtClean="0"/>
              <a:t>La historia comienza con una familia Córdoba, liderada por Pablo Córdoba, en 1862 fue gestora de la erección del poblado, eran de procedencia Chocoana, y quienes recorrían el litoral desde </a:t>
            </a:r>
            <a:r>
              <a:rPr lang="es-ES" dirty="0" err="1" smtClean="0"/>
              <a:t>Uraba</a:t>
            </a:r>
            <a:r>
              <a:rPr lang="es-ES" dirty="0" smtClean="0"/>
              <a:t> hasta la Ciudad Heroica intercambiado mercancías por productos de la tierra y semillas de tagua(</a:t>
            </a:r>
            <a:r>
              <a:rPr lang="es-ES" dirty="0" err="1" smtClean="0"/>
              <a:t>phytelephay</a:t>
            </a:r>
            <a:r>
              <a:rPr lang="es-ES" dirty="0" smtClean="0"/>
              <a:t> </a:t>
            </a:r>
            <a:r>
              <a:rPr lang="es-ES" dirty="0" err="1" smtClean="0"/>
              <a:t>pittieri</a:t>
            </a:r>
            <a:r>
              <a:rPr lang="es-ES" dirty="0" smtClean="0"/>
              <a:t>), palma que produce la materia prima denominada marfil vegetal, que era apreciada en Cartagena para la elaboración, de botones, collares, pocillos, platos, jarras, vasos, copas y diversos objetos de lujo.</a:t>
            </a:r>
            <a:br>
              <a:rPr lang="es-ES" dirty="0" smtClean="0"/>
            </a:br>
            <a:r>
              <a:rPr lang="es-ES" dirty="0" smtClean="0"/>
              <a:t/>
            </a:r>
            <a:br>
              <a:rPr lang="es-ES" dirty="0" smtClean="0"/>
            </a:br>
            <a:r>
              <a:rPr lang="es-ES" dirty="0" smtClean="0"/>
              <a:t>Llegaron Puerto Rey y luego a "Boca de Rió"(Los Córdobas), en donde a raíz de naufragio perecieron dos miembros de la familia, que fueron enterrado en el mismo sitio, decidieron los sobrevivientes levantar un poblado, en memoria y veneración a sus muerto y ancestros. Sus establecimiento fue temporal, ya que al no disponer de agua potable, y luego de hacer exploraciones en la zona descubrieron una fuente natural de agua dulce, a donde se trasladaron el caserío, justo donde se encuentra hoy erigido el Monumento a la Cruz, en el área urbana del Municipio.</a:t>
            </a:r>
            <a:br>
              <a:rPr lang="es-ES" dirty="0" smtClean="0"/>
            </a:br>
            <a:r>
              <a:rPr lang="es-ES" dirty="0" smtClean="0"/>
              <a:t/>
            </a:r>
            <a:br>
              <a:rPr lang="es-ES" dirty="0" smtClean="0"/>
            </a:br>
            <a:r>
              <a:rPr lang="es-ES" dirty="0" smtClean="0"/>
              <a:t>Mediante Ordenanza No. 0006 del 6 de junio de 1963 fuera declarado como nuevo Municipio del Departamento de Córdoba, siendo su primer alcalde Jesús </a:t>
            </a:r>
            <a:r>
              <a:rPr lang="es-ES" dirty="0" err="1" smtClean="0"/>
              <a:t>Maria</a:t>
            </a:r>
            <a:r>
              <a:rPr lang="es-ES" dirty="0" smtClean="0"/>
              <a:t> Zapata, quien se posesiono el 2 de agosto.</a:t>
            </a:r>
            <a:br>
              <a:rPr lang="es-ES" dirty="0" smtClean="0"/>
            </a:br>
            <a:r>
              <a:rPr lang="es-ES" dirty="0" smtClean="0"/>
              <a:t/>
            </a:r>
            <a:br>
              <a:rPr lang="es-ES" dirty="0" smtClean="0"/>
            </a:br>
            <a:r>
              <a:rPr lang="es-ES" dirty="0" smtClean="0"/>
              <a:t>Los Córdobas han sido azotados por varios eventos naturales y políticos que marcaron para siempre su historia.</a:t>
            </a:r>
            <a:br>
              <a:rPr lang="es-ES" dirty="0" smtClean="0"/>
            </a:br>
            <a:r>
              <a:rPr lang="es-ES" dirty="0" smtClean="0"/>
              <a:t>Del 20 a 23 de diciembre de 1943 sufrió los azotes de ciclón o mar de leva, además de las continuas lluvias que represaron el rió, por la que la comunidad sucumbió bajo las aguas y el caserío quedo prácticamente arrasado. El pueblo se inundo por completo y </a:t>
            </a:r>
            <a:endParaRPr lang="es-ES_tradnl" dirty="0"/>
          </a:p>
        </p:txBody>
      </p:sp>
      <p:pic>
        <p:nvPicPr>
          <p:cNvPr id="4" name="3 Imagen" descr="Historia de Los Córdobas">
            <a:hlinkClick r:id="rId2" tgtFrame="_blank" tooltip="&quot;Ver imágen del tamaño original&quot;"/>
          </p:cNvPr>
          <p:cNvPicPr/>
          <p:nvPr/>
        </p:nvPicPr>
        <p:blipFill>
          <a:blip r:embed="rId3"/>
          <a:srcRect/>
          <a:stretch>
            <a:fillRect/>
          </a:stretch>
        </p:blipFill>
        <p:spPr bwMode="auto">
          <a:xfrm>
            <a:off x="142844" y="5214950"/>
            <a:ext cx="8786874" cy="1643050"/>
          </a:xfrm>
          <a:prstGeom prst="rect">
            <a:avLst/>
          </a:prstGeom>
          <a:noFill/>
          <a:ln w="9525">
            <a:noFill/>
            <a:miter lim="800000"/>
            <a:headEnd/>
            <a:tailEnd/>
          </a:ln>
        </p:spPr>
      </p:pic>
    </p:spTree>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S_tradnl" dirty="0"/>
          </a:p>
        </p:txBody>
      </p:sp>
      <p:sp>
        <p:nvSpPr>
          <p:cNvPr id="3" name="2 Marcador de contenido"/>
          <p:cNvSpPr>
            <a:spLocks noGrp="1"/>
          </p:cNvSpPr>
          <p:nvPr>
            <p:ph idx="1"/>
          </p:nvPr>
        </p:nvSpPr>
        <p:spPr/>
        <p:txBody>
          <a:bodyPr>
            <a:noAutofit/>
          </a:bodyPr>
          <a:lstStyle/>
          <a:p>
            <a:r>
              <a:rPr lang="es-ES" sz="2000" b="1" i="1" dirty="0" smtClean="0"/>
              <a:t>Alcanzaron un alto grado de organización social y económica y desarrollaron una inigualable destreza en sus trabajos de orfebrería y cerámica, cuyos productos constituyen verdaderas obras de arte que se pueden apreciar en las sedes del Museo del Oro en Cartagena y Bogotá. De igual modo la civilización </a:t>
            </a:r>
            <a:r>
              <a:rPr lang="es-ES" sz="2000" b="1" i="1" dirty="0" err="1" smtClean="0"/>
              <a:t>Zenú</a:t>
            </a:r>
            <a:r>
              <a:rPr lang="es-ES" sz="2000" b="1" i="1" dirty="0" smtClean="0"/>
              <a:t> produjo expertos tejedores, cuyo legado se observa en los trabajos de trenzado del sombrero </a:t>
            </a:r>
            <a:r>
              <a:rPr lang="es-ES" sz="2000" b="1" i="1" dirty="0" err="1" smtClean="0"/>
              <a:t>vueltiao</a:t>
            </a:r>
            <a:r>
              <a:rPr lang="es-ES" sz="2000" b="1" i="1" dirty="0" smtClean="0"/>
              <a:t>, principalmente en los resguardos indígenas de san Andrés de Sotavento.</a:t>
            </a:r>
            <a:endParaRPr lang="es-ES_tradnl" sz="2000" b="1" i="1" dirty="0" smtClean="0"/>
          </a:p>
          <a:p>
            <a:r>
              <a:rPr lang="es-ES" sz="2000" b="1" i="1" dirty="0" smtClean="0"/>
              <a:t>También son admirables las obras de ingeniería hidráulica dejadas por los </a:t>
            </a:r>
            <a:r>
              <a:rPr lang="es-ES" sz="2000" b="1" i="1" dirty="0" err="1" smtClean="0"/>
              <a:t>Zenués</a:t>
            </a:r>
            <a:r>
              <a:rPr lang="es-ES" sz="2000" b="1" i="1" dirty="0" smtClean="0"/>
              <a:t>, de las cuales se destacan los canales de irrigación y drenaje en forma de espina de pescado, que ayudaban especialmente a prevenir las inundaciones. De esta actividad quedan vestigios en lo que era el cacicazgo de </a:t>
            </a:r>
            <a:r>
              <a:rPr lang="es-ES" sz="2000" b="1" i="1" dirty="0" err="1" smtClean="0"/>
              <a:t>Panzenú</a:t>
            </a:r>
            <a:r>
              <a:rPr lang="es-ES" sz="2000" b="1" i="1" dirty="0" smtClean="0"/>
              <a:t>, y que aún despierta el interés de investigadores nacionales y extranjeros</a:t>
            </a:r>
            <a:endParaRPr lang="es-ES_tradnl" sz="2000" b="1" i="1" dirty="0"/>
          </a:p>
        </p:txBody>
      </p:sp>
    </p:spTree>
  </p:cSld>
  <p:clrMapOvr>
    <a:masterClrMapping/>
  </p:clrMapOvr>
  <p:transition/>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rgbClr val="FF9900"/>
          </a:solidFill>
        </p:spPr>
        <p:txBody>
          <a:bodyPr/>
          <a:lstStyle/>
          <a:p>
            <a:r>
              <a:rPr lang="es-ES_tradnl" dirty="0" smtClean="0"/>
              <a:t>GOGRAFIA   </a:t>
            </a:r>
            <a:endParaRPr lang="es-ES_tradnl" dirty="0"/>
          </a:p>
        </p:txBody>
      </p:sp>
      <p:sp>
        <p:nvSpPr>
          <p:cNvPr id="3" name="2 Marcador de contenido"/>
          <p:cNvSpPr>
            <a:spLocks noGrp="1"/>
          </p:cNvSpPr>
          <p:nvPr>
            <p:ph idx="1"/>
          </p:nvPr>
        </p:nvSpPr>
        <p:spPr/>
        <p:txBody>
          <a:bodyPr>
            <a:normAutofit fontScale="55000" lnSpcReduction="20000"/>
          </a:bodyPr>
          <a:lstStyle/>
          <a:p>
            <a:r>
              <a:rPr lang="es-ES" dirty="0" smtClean="0"/>
              <a:t>El municipio esta cruzado por los ríos Canalete y Los Córdobas y numerosas quebradas que bajan de la Serranía de </a:t>
            </a:r>
            <a:r>
              <a:rPr lang="es-ES" dirty="0" err="1" smtClean="0"/>
              <a:t>Abibe</a:t>
            </a:r>
            <a:r>
              <a:rPr lang="es-ES" dirty="0" smtClean="0"/>
              <a:t>, las cuales casi irremediablemente se secan en el verano a causa de la deforestación.</a:t>
            </a:r>
            <a:endParaRPr lang="es-ES_tradnl" dirty="0" smtClean="0"/>
          </a:p>
          <a:p>
            <a:r>
              <a:rPr lang="es-ES" b="1" dirty="0" smtClean="0"/>
              <a:t>Límites del municipio:</a:t>
            </a:r>
            <a:r>
              <a:rPr lang="es-ES" dirty="0" smtClean="0"/>
              <a:t/>
            </a:r>
            <a:br>
              <a:rPr lang="es-ES" dirty="0" smtClean="0"/>
            </a:br>
            <a:r>
              <a:rPr lang="es-ES" dirty="0" smtClean="0"/>
              <a:t>El municipio de los córdobas</a:t>
            </a:r>
            <a:br>
              <a:rPr lang="es-ES" dirty="0" smtClean="0"/>
            </a:br>
            <a:r>
              <a:rPr lang="es-ES" dirty="0" smtClean="0"/>
              <a:t/>
            </a:r>
            <a:br>
              <a:rPr lang="es-ES" dirty="0" smtClean="0"/>
            </a:br>
            <a:r>
              <a:rPr lang="es-ES" dirty="0" smtClean="0"/>
              <a:t>Está ubicado al noroeste del departamento de córdoba, entre los 8 grados y 54</a:t>
            </a:r>
            <a:br>
              <a:rPr lang="es-ES" dirty="0" smtClean="0"/>
            </a:br>
            <a:r>
              <a:rPr lang="es-ES" dirty="0" smtClean="0"/>
              <a:t/>
            </a:r>
            <a:br>
              <a:rPr lang="es-ES" dirty="0" smtClean="0"/>
            </a:br>
            <a:r>
              <a:rPr lang="es-ES" dirty="0" smtClean="0"/>
              <a:t>Minutos de latitud norte y los 76 grados 21 segundos de longitud oeste del</a:t>
            </a:r>
            <a:br>
              <a:rPr lang="es-ES" dirty="0" smtClean="0"/>
            </a:br>
            <a:r>
              <a:rPr lang="es-ES" dirty="0" smtClean="0"/>
              <a:t/>
            </a:r>
            <a:br>
              <a:rPr lang="es-ES" dirty="0" smtClean="0"/>
            </a:br>
            <a:r>
              <a:rPr lang="es-ES" dirty="0" smtClean="0"/>
              <a:t>Meridiano de </a:t>
            </a:r>
            <a:r>
              <a:rPr lang="es-ES" dirty="0" err="1" smtClean="0"/>
              <a:t>greenwich</a:t>
            </a:r>
            <a:r>
              <a:rPr lang="es-ES" dirty="0" smtClean="0"/>
              <a:t>. Teniendo como limites: por el Norte con el mar </a:t>
            </a:r>
            <a:r>
              <a:rPr lang="es-ES" dirty="0" err="1" smtClean="0"/>
              <a:t>caribe</a:t>
            </a:r>
            <a:r>
              <a:rPr lang="es-ES" dirty="0" smtClean="0"/>
              <a:t> y</a:t>
            </a:r>
            <a:br>
              <a:rPr lang="es-ES" dirty="0" smtClean="0"/>
            </a:br>
            <a:r>
              <a:rPr lang="es-ES" dirty="0" smtClean="0"/>
              <a:t/>
            </a:r>
            <a:br>
              <a:rPr lang="es-ES" dirty="0" smtClean="0"/>
            </a:br>
            <a:r>
              <a:rPr lang="es-ES" dirty="0" smtClean="0"/>
              <a:t>El Municipio de Puerto Escondido; por el sur con el Municipio de canalete; por el</a:t>
            </a:r>
            <a:br>
              <a:rPr lang="es-ES" dirty="0" smtClean="0"/>
            </a:br>
            <a:r>
              <a:rPr lang="es-ES" dirty="0" smtClean="0"/>
              <a:t/>
            </a:r>
            <a:br>
              <a:rPr lang="es-ES" dirty="0" smtClean="0"/>
            </a:br>
            <a:r>
              <a:rPr lang="es-ES" dirty="0" smtClean="0"/>
              <a:t>este con el Municipio de Montería por el oeste con el departamento de Antioquia al</a:t>
            </a:r>
            <a:br>
              <a:rPr lang="es-ES" dirty="0" smtClean="0"/>
            </a:br>
            <a:r>
              <a:rPr lang="es-ES" dirty="0" smtClean="0"/>
              <a:t/>
            </a:r>
            <a:br>
              <a:rPr lang="es-ES" dirty="0" smtClean="0"/>
            </a:br>
            <a:r>
              <a:rPr lang="es-ES" dirty="0" smtClean="0"/>
              <a:t>(al Municipio de Arboletes).</a:t>
            </a:r>
            <a:br>
              <a:rPr lang="es-ES" dirty="0" smtClean="0"/>
            </a:br>
            <a:endParaRPr lang="es-ES_tradnl" dirty="0"/>
          </a:p>
        </p:txBody>
      </p:sp>
    </p:spTree>
  </p:cSld>
  <p:clrMapOvr>
    <a:masterClrMapping/>
  </p:clrMapOvr>
  <p:transition/>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rgbClr val="FF9900"/>
          </a:solidFill>
        </p:spPr>
        <p:txBody>
          <a:bodyPr/>
          <a:lstStyle/>
          <a:p>
            <a:r>
              <a:rPr lang="es-ES_tradnl" dirty="0" smtClean="0"/>
              <a:t>ECOLOGIA    </a:t>
            </a:r>
            <a:endParaRPr lang="es-ES_tradnl" dirty="0"/>
          </a:p>
        </p:txBody>
      </p:sp>
      <p:sp>
        <p:nvSpPr>
          <p:cNvPr id="3" name="2 Marcador de contenido"/>
          <p:cNvSpPr>
            <a:spLocks noGrp="1"/>
          </p:cNvSpPr>
          <p:nvPr>
            <p:ph idx="1"/>
          </p:nvPr>
        </p:nvSpPr>
        <p:spPr/>
        <p:txBody>
          <a:bodyPr/>
          <a:lstStyle/>
          <a:p>
            <a:r>
              <a:rPr lang="es-ES" dirty="0" smtClean="0"/>
              <a:t>El municipio esta cruzado por los ríos Canalete y Los Córdobas y numerosas quebradas que bajan de la Serranía de </a:t>
            </a:r>
            <a:r>
              <a:rPr lang="es-ES" dirty="0" err="1" smtClean="0"/>
              <a:t>Abibe</a:t>
            </a:r>
            <a:r>
              <a:rPr lang="es-ES" dirty="0" smtClean="0"/>
              <a:t>, las cuales casi irremediablemente se secan en el verano a causa de la deforestación.</a:t>
            </a:r>
            <a:endParaRPr lang="es-ES_tradnl" dirty="0" smtClean="0"/>
          </a:p>
          <a:p>
            <a:endParaRPr lang="es-ES_tradnl" dirty="0"/>
          </a:p>
        </p:txBody>
      </p:sp>
    </p:spTree>
  </p:cSld>
  <p:clrMapOvr>
    <a:masterClrMapping/>
  </p:clrMapOvr>
  <p:transition/>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rgbClr val="FF9900"/>
          </a:solidFill>
        </p:spPr>
        <p:txBody>
          <a:bodyPr/>
          <a:lstStyle/>
          <a:p>
            <a:r>
              <a:rPr lang="es-ES_tradnl" dirty="0" smtClean="0"/>
              <a:t>ECONOMIA</a:t>
            </a:r>
            <a:endParaRPr lang="es-ES_tradnl" dirty="0"/>
          </a:p>
        </p:txBody>
      </p:sp>
      <p:sp>
        <p:nvSpPr>
          <p:cNvPr id="3" name="2 Marcador de contenido"/>
          <p:cNvSpPr>
            <a:spLocks noGrp="1"/>
          </p:cNvSpPr>
          <p:nvPr>
            <p:ph idx="1"/>
          </p:nvPr>
        </p:nvSpPr>
        <p:spPr/>
        <p:txBody>
          <a:bodyPr>
            <a:normAutofit fontScale="55000" lnSpcReduction="20000"/>
          </a:bodyPr>
          <a:lstStyle/>
          <a:p>
            <a:r>
              <a:rPr lang="es-ES" dirty="0" smtClean="0"/>
              <a:t>La </a:t>
            </a:r>
            <a:r>
              <a:rPr lang="es-ES" dirty="0" err="1" smtClean="0"/>
              <a:t>economia</a:t>
            </a:r>
            <a:r>
              <a:rPr lang="es-ES" dirty="0" smtClean="0"/>
              <a:t> del municipio se basa en la agricultura y la </a:t>
            </a:r>
            <a:r>
              <a:rPr lang="es-ES" dirty="0" err="1" smtClean="0"/>
              <a:t>ganaderia</a:t>
            </a:r>
            <a:endParaRPr lang="es-ES_tradnl" dirty="0" smtClean="0"/>
          </a:p>
          <a:p>
            <a:pPr>
              <a:buNone/>
            </a:pPr>
            <a:endParaRPr lang="es-ES_tradnl" dirty="0" smtClean="0"/>
          </a:p>
          <a:p>
            <a:r>
              <a:rPr lang="es-ES" b="1" dirty="0" smtClean="0"/>
              <a:t>Vías de comunicación  </a:t>
            </a:r>
            <a:endParaRPr lang="es-ES_tradnl" b="1" dirty="0" smtClean="0"/>
          </a:p>
          <a:p>
            <a:r>
              <a:rPr lang="es-ES" b="1" dirty="0" smtClean="0"/>
              <a:t>Aéreas:</a:t>
            </a:r>
            <a:r>
              <a:rPr lang="es-ES" dirty="0" smtClean="0"/>
              <a:t/>
            </a:r>
            <a:br>
              <a:rPr lang="es-ES" dirty="0" smtClean="0"/>
            </a:br>
            <a:r>
              <a:rPr lang="es-ES" dirty="0" smtClean="0"/>
              <a:t>no existe aeropuerto </a:t>
            </a:r>
            <a:endParaRPr lang="es-ES_tradnl" dirty="0" smtClean="0"/>
          </a:p>
          <a:p>
            <a:r>
              <a:rPr lang="es-ES" b="1" dirty="0" smtClean="0"/>
              <a:t>Terrestres:</a:t>
            </a:r>
            <a:r>
              <a:rPr lang="es-ES" dirty="0" smtClean="0"/>
              <a:t/>
            </a:r>
            <a:br>
              <a:rPr lang="es-ES" dirty="0" smtClean="0"/>
            </a:br>
            <a:r>
              <a:rPr lang="es-ES" dirty="0" smtClean="0"/>
              <a:t>Por la carretera nacional Vía Puerto Rey – Montería 1 circulan 1719 vehículos / día aproximadamente. De estos, el 70% son autos, el 8% buses y el 22 % restante camiones. Sobre esta Vía fue instalado recientemente y está en operación un peaje tipo B.</a:t>
            </a:r>
            <a:br>
              <a:rPr lang="es-ES" dirty="0" smtClean="0"/>
            </a:br>
            <a:r>
              <a:rPr lang="es-ES" dirty="0" smtClean="0"/>
              <a:t/>
            </a:r>
            <a:br>
              <a:rPr lang="es-ES" dirty="0" smtClean="0"/>
            </a:br>
            <a:r>
              <a:rPr lang="es-ES" dirty="0" smtClean="0"/>
              <a:t>De acuerdo con los anteriores cifras, el municipio cuenta con 87 KM. de vías /1000 KM2 de superficie y con 190 KM. Vías/1000 KM2 de superficie (solo se toman las vías que están en buen y regular estado).</a:t>
            </a:r>
            <a:br>
              <a:rPr lang="es-ES" dirty="0" smtClean="0"/>
            </a:br>
            <a:r>
              <a:rPr lang="es-ES" dirty="0" smtClean="0"/>
              <a:t/>
            </a:r>
            <a:br>
              <a:rPr lang="es-ES" dirty="0" smtClean="0"/>
            </a:br>
            <a:r>
              <a:rPr lang="es-ES" dirty="0" smtClean="0"/>
              <a:t>El transporte intermunicipal es prestado básicamente por la empresa SOTRACOR. Existe también servicio de taxis que comunican al Municipio con Arboletes y Montería. El municipio no cuenta con Terminal de Transporte. </a:t>
            </a:r>
            <a:endParaRPr lang="es-ES_tradnl" dirty="0"/>
          </a:p>
        </p:txBody>
      </p:sp>
    </p:spTree>
  </p:cSld>
  <p:clrMapOvr>
    <a:masterClrMapping/>
  </p:clrMapOvr>
  <p:transition/>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rot="16200000">
            <a:off x="-1928862" y="2928938"/>
            <a:ext cx="5572164" cy="1143000"/>
          </a:xfrm>
          <a:solidFill>
            <a:srgbClr val="19DD3E"/>
          </a:solidFill>
          <a:effectLst>
            <a:innerShdw blurRad="63500" dist="50800" dir="2700000">
              <a:prstClr val="black">
                <a:alpha val="50000"/>
              </a:prstClr>
            </a:innerShdw>
          </a:effectLst>
        </p:spPr>
        <p:style>
          <a:lnRef idx="3">
            <a:schemeClr val="lt1"/>
          </a:lnRef>
          <a:fillRef idx="1">
            <a:schemeClr val="accent1"/>
          </a:fillRef>
          <a:effectRef idx="1">
            <a:schemeClr val="accent1"/>
          </a:effectRef>
          <a:fontRef idx="minor">
            <a:schemeClr val="lt1"/>
          </a:fontRef>
        </p:style>
        <p:txBody>
          <a:bodyPr>
            <a:noAutofit/>
          </a:bodyPr>
          <a:lstStyle/>
          <a:p>
            <a:r>
              <a:rPr lang="es-ES_tradnl" sz="8000" b="1" dirty="0" smtClean="0">
                <a:effectLst>
                  <a:glow rad="101600">
                    <a:schemeClr val="accent2">
                      <a:satMod val="175000"/>
                      <a:alpha val="40000"/>
                    </a:schemeClr>
                  </a:glow>
                  <a:outerShdw blurRad="38100" dist="38100" dir="2700000" algn="tl">
                    <a:srgbClr val="000000">
                      <a:alpha val="43137"/>
                    </a:srgbClr>
                  </a:outerShdw>
                </a:effectLst>
              </a:rPr>
              <a:t>MOMIL</a:t>
            </a:r>
            <a:endParaRPr lang="es-ES_tradnl" sz="8000" b="1" dirty="0">
              <a:effectLst>
                <a:glow rad="101600">
                  <a:schemeClr val="accent2">
                    <a:satMod val="175000"/>
                    <a:alpha val="40000"/>
                  </a:schemeClr>
                </a:glow>
                <a:outerShdw blurRad="38100" dist="38100" dir="2700000" algn="tl">
                  <a:srgbClr val="000000">
                    <a:alpha val="43137"/>
                  </a:srgbClr>
                </a:outerShdw>
              </a:effectLst>
            </a:endParaRPr>
          </a:p>
        </p:txBody>
      </p:sp>
      <p:sp>
        <p:nvSpPr>
          <p:cNvPr id="3" name="2 Marcador de contenido"/>
          <p:cNvSpPr>
            <a:spLocks noGrp="1"/>
          </p:cNvSpPr>
          <p:nvPr>
            <p:ph idx="1"/>
          </p:nvPr>
        </p:nvSpPr>
        <p:spPr>
          <a:xfrm>
            <a:off x="1857356" y="500042"/>
            <a:ext cx="6543692" cy="4525963"/>
          </a:xfrm>
        </p:spPr>
        <p:txBody>
          <a:bodyPr/>
          <a:lstStyle/>
          <a:p>
            <a:r>
              <a:rPr lang="es-ES" b="1" dirty="0" smtClean="0"/>
              <a:t>Nombre del municipio:</a:t>
            </a:r>
            <a:r>
              <a:rPr lang="es-ES" dirty="0" smtClean="0"/>
              <a:t> MOMIL</a:t>
            </a:r>
            <a:endParaRPr lang="es-ES_tradnl" dirty="0" smtClean="0"/>
          </a:p>
          <a:p>
            <a:r>
              <a:rPr lang="es-ES" b="1" dirty="0" smtClean="0"/>
              <a:t>NIT:</a:t>
            </a:r>
            <a:r>
              <a:rPr lang="es-ES" dirty="0" smtClean="0"/>
              <a:t> 800 096 762 8</a:t>
            </a:r>
            <a:endParaRPr lang="es-ES_tradnl" dirty="0" smtClean="0"/>
          </a:p>
          <a:p>
            <a:r>
              <a:rPr lang="es-ES" b="1" dirty="0" smtClean="0"/>
              <a:t>Código </a:t>
            </a:r>
            <a:r>
              <a:rPr lang="es-ES" b="1" dirty="0" err="1" smtClean="0"/>
              <a:t>Dane</a:t>
            </a:r>
            <a:r>
              <a:rPr lang="es-ES" b="1" dirty="0" smtClean="0"/>
              <a:t>:</a:t>
            </a:r>
            <a:r>
              <a:rPr lang="es-ES" dirty="0" smtClean="0"/>
              <a:t> 23464</a:t>
            </a:r>
            <a:endParaRPr lang="es-ES_tradnl" dirty="0" smtClean="0"/>
          </a:p>
          <a:p>
            <a:r>
              <a:rPr lang="es-ES" b="1" dirty="0" smtClean="0"/>
              <a:t>Gentilicio:</a:t>
            </a:r>
            <a:r>
              <a:rPr lang="es-ES" dirty="0" smtClean="0"/>
              <a:t> MOMILERO</a:t>
            </a:r>
            <a:endParaRPr lang="es-ES_tradnl" dirty="0" smtClean="0"/>
          </a:p>
          <a:p>
            <a:r>
              <a:rPr lang="es-ES" b="1" dirty="0" smtClean="0"/>
              <a:t>Otros nombres que ha recibido el municipio:</a:t>
            </a:r>
            <a:r>
              <a:rPr lang="es-ES" dirty="0" smtClean="0"/>
              <a:t> SAN JOSE DE MOMIL</a:t>
            </a:r>
            <a:endParaRPr lang="es-ES_tradnl" dirty="0" smtClean="0"/>
          </a:p>
          <a:p>
            <a:endParaRPr lang="es-ES_tradnl" dirty="0"/>
          </a:p>
        </p:txBody>
      </p:sp>
      <p:pic>
        <p:nvPicPr>
          <p:cNvPr id="5" name="4 Imagen" descr="3dpaysages15mars25_1024.jpg"/>
          <p:cNvPicPr>
            <a:picLocks noChangeAspect="1"/>
          </p:cNvPicPr>
          <p:nvPr/>
        </p:nvPicPr>
        <p:blipFill>
          <a:blip r:embed="rId2" cstate="print"/>
          <a:stretch>
            <a:fillRect/>
          </a:stretch>
        </p:blipFill>
        <p:spPr>
          <a:xfrm>
            <a:off x="2714612" y="4071942"/>
            <a:ext cx="3333742" cy="2500306"/>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sp>
        <p:nvSpPr>
          <p:cNvPr id="6" name="5 Elipse"/>
          <p:cNvSpPr/>
          <p:nvPr/>
        </p:nvSpPr>
        <p:spPr>
          <a:xfrm>
            <a:off x="642910" y="285728"/>
            <a:ext cx="214314" cy="357190"/>
          </a:xfrm>
          <a:prstGeom prst="ellipse">
            <a:avLst/>
          </a:prstGeom>
          <a:gradFill>
            <a:gsLst>
              <a:gs pos="0">
                <a:srgbClr val="FFF200"/>
              </a:gs>
              <a:gs pos="45000">
                <a:srgbClr val="FF7A00"/>
              </a:gs>
              <a:gs pos="70000">
                <a:srgbClr val="FF0300"/>
              </a:gs>
              <a:gs pos="100000">
                <a:srgbClr val="4D0808"/>
              </a:gs>
            </a:gsLst>
            <a:lin ang="8100000" scaled="0"/>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with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
                                        </p:tgtEl>
                                        <p:attrNameLst>
                                          <p:attrName>ppt_y</p:attrName>
                                        </p:attrNameLst>
                                      </p:cBhvr>
                                      <p:tavLst>
                                        <p:tav tm="0">
                                          <p:val>
                                            <p:strVal val="#ppt_y"/>
                                          </p:val>
                                        </p:tav>
                                        <p:tav tm="100000">
                                          <p:val>
                                            <p:strVal val="#ppt_y"/>
                                          </p:val>
                                        </p:tav>
                                      </p:tavLst>
                                    </p:anim>
                                    <p:anim calcmode="lin" valueType="num">
                                      <p:cBhvr>
                                        <p:cTn id="9"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
                                        </p:tgtEl>
                                      </p:cBhvr>
                                    </p:animEffect>
                                  </p:childTnLst>
                                </p:cTn>
                              </p:par>
                              <p:par>
                                <p:cTn id="12" presetID="64" presetClass="path" presetSubtype="0" accel="50000" decel="50000" fill="hold" nodeType="withEffect">
                                  <p:stCondLst>
                                    <p:cond delay="0"/>
                                  </p:stCondLst>
                                  <p:childTnLst>
                                    <p:animMotion origin="layout" path="M -0.16528 1.09827E-6 L 0.15468 0.00763 " pathEditMode="relative" rAng="0" ptsTypes="AA">
                                      <p:cBhvr>
                                        <p:cTn id="13" dur="2000" fill="hold"/>
                                        <p:tgtEl>
                                          <p:spTgt spid="5"/>
                                        </p:tgtEl>
                                        <p:attrNameLst>
                                          <p:attrName>ppt_x</p:attrName>
                                          <p:attrName>ppt_y</p:attrName>
                                        </p:attrNameLst>
                                      </p:cBhvr>
                                      <p:rCtr x="160" y="4"/>
                                    </p:animMotion>
                                  </p:childTnLst>
                                </p:cTn>
                              </p:par>
                              <p:par>
                                <p:cTn id="14" presetID="0" presetClass="path" presetSubtype="0" accel="50000" decel="50000" fill="hold" grpId="0" nodeType="withEffect">
                                  <p:stCondLst>
                                    <p:cond delay="0"/>
                                  </p:stCondLst>
                                  <p:childTnLst>
                                    <p:animMotion origin="layout" path="M 0.02066 -0.00415 C 0.29896 0.00301 0.58282 -0.07352 0.85556 6.93642E-6 C 0.90486 0.01319 0.85486 0.13388 0.854 0.2007 C 0.85365 0.23307 0.85573 0.27793 0.84775 0.31076 C 0.84723 0.3207 0.84723 0.33064 0.84601 0.34035 C 0.84514 0.34729 0.84098 0.3577 0.83976 0.36579 C 0.84167 0.50775 0.83629 0.65134 0.84445 0.79261 C 0.84393 0.80324 0.84393 0.81365 0.84288 0.82452 C 0.84236 0.82891 0.8408 0.83284 0.83976 0.837 C 0.83924 0.83908 0.8382 0.84324 0.8382 0.84324 C 0.83247 0.98428 0.82639 0.90475 0.6349 0.90683 C 0.61441 0.90983 0.59375 0.91099 0.57309 0.9133 C 0.52865 0.91261 0.4842 0.91307 0.43976 0.91099 C 0.42674 0.91053 0.41129 0.9029 0.39844 0.90059 C 0.37413 0.88972 0.32813 0.87955 0.3033 0.87931 C 0.19323 0.87793 0.08316 0.87793 -0.02691 0.87723 C -0.03854 0.87654 -0.05121 0.88163 -0.0618 0.87515 C -0.06597 0.87261 -0.05659 0.86521 -0.05399 0.86035 C -0.05295 0.85827 -0.05069 0.85411 -0.05069 0.85411 C -0.04965 0.84972 -0.04618 0.84602 -0.046 0.84139 C -0.04444 0.80348 -0.04843 0.81249 -0.05399 0.78637 C -0.05521 0.78082 -0.05607 0.77504 -0.05712 0.76949 C -0.05798 0.76509 -0.06024 0.75677 -0.06024 0.75677 C -0.06111 0.70683 -0.06198 0.67423 -0.06666 0.62983 C -0.06632 0.60024 -0.07048 0.46405 -0.0618 0.41642 C -0.05989 0.3903 -0.0592 0.35515 -0.05225 0.32972 C -0.04479 0.23816 -0.04913 0.31307 -0.04757 0.09943 C -0.04809 0.08186 -0.04774 0.06405 -0.04913 0.04648 C -0.04948 0.04116 -0.0526 0.03677 -0.05399 0.03168 C -0.05503 0.02752 -0.05712 0.01897 -0.05712 0.01897 C -0.05503 0.01064 -0.05225 0.00902 -0.046 0.00625 C -0.04305 0.00047 -0.03993 -0.00346 -0.03646 -0.00855 C -0.02378 -0.00577 -0.01302 6.93642E-6 1.66667E-6 6.93642E-6 " pathEditMode="relative" ptsTypes="ffffffffffffffffffffffffffffffffA">
                                      <p:cBhvr>
                                        <p:cTn id="15" dur="2000" fill="hold"/>
                                        <p:tgtEl>
                                          <p:spTgt spid="6"/>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6" grpId="0" animBg="1"/>
    </p:bld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rgbClr val="008080"/>
          </a:solidFill>
        </p:spPr>
        <p:txBody>
          <a:bodyPr/>
          <a:lstStyle/>
          <a:p>
            <a:r>
              <a:rPr lang="es-ES_tradnl" dirty="0" smtClean="0"/>
              <a:t>SIMBOLOS  PATRIOS   DE  MOMIL</a:t>
            </a:r>
            <a:endParaRPr lang="es-ES_tradnl" dirty="0"/>
          </a:p>
        </p:txBody>
      </p:sp>
      <p:pic>
        <p:nvPicPr>
          <p:cNvPr id="4" name="3 Marcador de contenido" descr="Escudo de MOMIL">
            <a:hlinkClick r:id="rId2" tgtFrame="_blank" tooltip="&quot;Ver escudo del tamaño original&quot;"/>
          </p:cNvPr>
          <p:cNvPicPr>
            <a:picLocks noGrp="1"/>
          </p:cNvPicPr>
          <p:nvPr>
            <p:ph idx="1"/>
          </p:nvPr>
        </p:nvPicPr>
        <p:blipFill>
          <a:blip r:embed="rId3"/>
          <a:srcRect/>
          <a:stretch>
            <a:fillRect/>
          </a:stretch>
        </p:blipFill>
        <p:spPr bwMode="auto">
          <a:xfrm>
            <a:off x="6357950" y="1714488"/>
            <a:ext cx="2071702" cy="2643206"/>
          </a:xfrm>
          <a:prstGeom prst="rect">
            <a:avLst/>
          </a:prstGeom>
          <a:noFill/>
          <a:ln w="9525">
            <a:noFill/>
            <a:miter lim="800000"/>
            <a:headEnd/>
            <a:tailEnd/>
          </a:ln>
        </p:spPr>
      </p:pic>
      <p:sp>
        <p:nvSpPr>
          <p:cNvPr id="5" name="4 Rectángulo"/>
          <p:cNvSpPr/>
          <p:nvPr/>
        </p:nvSpPr>
        <p:spPr>
          <a:xfrm>
            <a:off x="571472" y="1785926"/>
            <a:ext cx="821059" cy="369332"/>
          </a:xfrm>
          <a:prstGeom prst="rect">
            <a:avLst/>
          </a:prstGeom>
        </p:spPr>
        <p:txBody>
          <a:bodyPr wrap="none">
            <a:spAutoFit/>
          </a:bodyPr>
          <a:lstStyle/>
          <a:p>
            <a:r>
              <a:rPr lang="es-ES" b="1" dirty="0" smtClean="0"/>
              <a:t>Himno</a:t>
            </a:r>
            <a:endParaRPr lang="es-ES_tradnl" b="1" dirty="0"/>
          </a:p>
        </p:txBody>
      </p:sp>
      <p:sp>
        <p:nvSpPr>
          <p:cNvPr id="6" name="5 Rectángulo"/>
          <p:cNvSpPr/>
          <p:nvPr/>
        </p:nvSpPr>
        <p:spPr>
          <a:xfrm>
            <a:off x="214282" y="2333685"/>
            <a:ext cx="4572000" cy="4524315"/>
          </a:xfrm>
          <a:prstGeom prst="rect">
            <a:avLst/>
          </a:prstGeom>
        </p:spPr>
        <p:txBody>
          <a:bodyPr wrap="square">
            <a:spAutoFit/>
          </a:bodyPr>
          <a:lstStyle/>
          <a:p>
            <a:r>
              <a:rPr lang="es-ES" sz="1200" dirty="0" err="1" smtClean="0"/>
              <a:t>Momil</a:t>
            </a:r>
            <a:r>
              <a:rPr lang="es-ES" sz="1200" dirty="0" smtClean="0"/>
              <a:t> bella tierra </a:t>
            </a:r>
            <a:r>
              <a:rPr lang="es-ES" sz="1200" dirty="0" err="1" smtClean="0"/>
              <a:t>Sinuana</a:t>
            </a:r>
            <a:r>
              <a:rPr lang="es-ES" sz="1200" dirty="0" smtClean="0"/>
              <a:t/>
            </a:r>
            <a:br>
              <a:rPr lang="es-ES" sz="1200" dirty="0" smtClean="0"/>
            </a:br>
            <a:r>
              <a:rPr lang="es-ES" sz="1200" dirty="0" smtClean="0"/>
              <a:t>paraíso de paz y de amor</a:t>
            </a:r>
            <a:br>
              <a:rPr lang="es-ES" sz="1200" dirty="0" smtClean="0"/>
            </a:br>
            <a:r>
              <a:rPr lang="es-ES" sz="1200" dirty="0" smtClean="0"/>
              <a:t>a ti te cantamos con ganas</a:t>
            </a:r>
            <a:br>
              <a:rPr lang="es-ES" sz="1200" dirty="0" smtClean="0"/>
            </a:br>
            <a:r>
              <a:rPr lang="es-ES" sz="1200" dirty="0" smtClean="0"/>
              <a:t>lo que sentimos con el corazón</a:t>
            </a:r>
            <a:br>
              <a:rPr lang="es-ES" sz="1200" dirty="0" smtClean="0"/>
            </a:br>
            <a:r>
              <a:rPr lang="es-ES" sz="1200" dirty="0" smtClean="0"/>
              <a:t/>
            </a:r>
            <a:br>
              <a:rPr lang="es-ES" sz="1200" dirty="0" smtClean="0"/>
            </a:br>
            <a:r>
              <a:rPr lang="es-ES" sz="1200" dirty="0" smtClean="0"/>
              <a:t>El coraje nos dio por herencia </a:t>
            </a:r>
            <a:br>
              <a:rPr lang="es-ES" sz="1200" dirty="0" smtClean="0"/>
            </a:br>
            <a:r>
              <a:rPr lang="es-ES" sz="1200" dirty="0" smtClean="0"/>
              <a:t>el indio con gran decisión</a:t>
            </a:r>
            <a:br>
              <a:rPr lang="es-ES" sz="1200" dirty="0" smtClean="0"/>
            </a:br>
            <a:r>
              <a:rPr lang="es-ES" sz="1200" dirty="0" smtClean="0"/>
              <a:t>del legado dejó su presencia </a:t>
            </a:r>
            <a:br>
              <a:rPr lang="es-ES" sz="1200" dirty="0" smtClean="0"/>
            </a:br>
            <a:r>
              <a:rPr lang="es-ES" sz="1200" dirty="0" smtClean="0"/>
              <a:t>que se siente en toda la nación</a:t>
            </a:r>
            <a:br>
              <a:rPr lang="es-ES" sz="1200" dirty="0" smtClean="0"/>
            </a:br>
            <a:r>
              <a:rPr lang="es-ES" sz="1200" dirty="0" smtClean="0"/>
              <a:t/>
            </a:r>
            <a:br>
              <a:rPr lang="es-ES" sz="1200" dirty="0" smtClean="0"/>
            </a:br>
            <a:r>
              <a:rPr lang="es-ES" sz="1200" dirty="0" err="1" smtClean="0"/>
              <a:t>Momil</a:t>
            </a:r>
            <a:r>
              <a:rPr lang="es-ES" sz="1200" dirty="0" smtClean="0"/>
              <a:t>, </a:t>
            </a:r>
            <a:r>
              <a:rPr lang="es-ES" sz="1200" dirty="0" err="1" smtClean="0"/>
              <a:t>Momil</a:t>
            </a:r>
            <a:r>
              <a:rPr lang="es-ES" sz="1200" dirty="0" smtClean="0"/>
              <a:t>, </a:t>
            </a:r>
            <a:r>
              <a:rPr lang="es-ES" sz="1200" dirty="0" err="1" smtClean="0"/>
              <a:t>Momil</a:t>
            </a:r>
            <a:r>
              <a:rPr lang="es-ES" sz="1200" dirty="0" smtClean="0"/>
              <a:t/>
            </a:r>
            <a:br>
              <a:rPr lang="es-ES" sz="1200" dirty="0" smtClean="0"/>
            </a:br>
            <a:r>
              <a:rPr lang="es-ES" sz="1200" dirty="0" smtClean="0"/>
              <a:t>tus figuras pululan el mundo</a:t>
            </a:r>
            <a:br>
              <a:rPr lang="es-ES" sz="1200" dirty="0" smtClean="0"/>
            </a:br>
            <a:r>
              <a:rPr lang="es-ES" sz="1200" dirty="0" smtClean="0"/>
              <a:t>representan tu raza ancestral</a:t>
            </a:r>
            <a:br>
              <a:rPr lang="es-ES" sz="1200" dirty="0" smtClean="0"/>
            </a:br>
            <a:r>
              <a:rPr lang="es-ES" sz="1200" dirty="0" smtClean="0"/>
              <a:t>y el coraje del indio </a:t>
            </a:r>
            <a:r>
              <a:rPr lang="es-ES" sz="1200" dirty="0" err="1" smtClean="0"/>
              <a:t>Mohan</a:t>
            </a:r>
            <a:r>
              <a:rPr lang="es-ES" sz="1200" dirty="0" smtClean="0"/>
              <a:t/>
            </a:r>
            <a:br>
              <a:rPr lang="es-ES" sz="1200" dirty="0" smtClean="0"/>
            </a:br>
            <a:r>
              <a:rPr lang="es-ES" sz="1200" dirty="0" smtClean="0"/>
              <a:t/>
            </a:r>
            <a:br>
              <a:rPr lang="es-ES" sz="1200" dirty="0" smtClean="0"/>
            </a:br>
            <a:r>
              <a:rPr lang="es-ES" sz="1200" dirty="0" smtClean="0"/>
              <a:t>Tus aguas tranquilas reflejan </a:t>
            </a:r>
            <a:br>
              <a:rPr lang="es-ES" sz="1200" dirty="0" smtClean="0"/>
            </a:br>
            <a:r>
              <a:rPr lang="es-ES" sz="1200" dirty="0" smtClean="0"/>
              <a:t>la paz y la prosperidad,</a:t>
            </a:r>
            <a:br>
              <a:rPr lang="es-ES" sz="1200" dirty="0" smtClean="0"/>
            </a:br>
            <a:r>
              <a:rPr lang="es-ES" sz="1200" dirty="0" smtClean="0"/>
              <a:t>tus cerros también representan </a:t>
            </a:r>
            <a:br>
              <a:rPr lang="es-ES" sz="1200" dirty="0" smtClean="0"/>
            </a:br>
            <a:r>
              <a:rPr lang="es-ES" sz="1200" dirty="0" smtClean="0"/>
              <a:t>la riqueza y la fertilidad</a:t>
            </a:r>
            <a:br>
              <a:rPr lang="es-ES" sz="1200" dirty="0" smtClean="0"/>
            </a:br>
            <a:r>
              <a:rPr lang="es-ES" sz="1200" dirty="0" smtClean="0"/>
              <a:t/>
            </a:r>
            <a:br>
              <a:rPr lang="es-ES" sz="1200" dirty="0" smtClean="0"/>
            </a:br>
            <a:r>
              <a:rPr lang="es-ES" sz="1200" dirty="0" smtClean="0"/>
              <a:t>Ceballos instaló el poblado,</a:t>
            </a:r>
            <a:br>
              <a:rPr lang="es-ES" sz="1200" dirty="0" smtClean="0"/>
            </a:br>
            <a:r>
              <a:rPr lang="es-ES" sz="1200" dirty="0" smtClean="0"/>
              <a:t>que Antonio de la Torre ordenó </a:t>
            </a:r>
            <a:br>
              <a:rPr lang="es-ES" sz="1200" dirty="0" smtClean="0"/>
            </a:br>
            <a:r>
              <a:rPr lang="es-ES" sz="1200" dirty="0" smtClean="0"/>
              <a:t>allí floreció la cultura,</a:t>
            </a:r>
            <a:br>
              <a:rPr lang="es-ES" sz="1200" dirty="0" smtClean="0"/>
            </a:br>
            <a:r>
              <a:rPr lang="es-ES" sz="1200" dirty="0" smtClean="0"/>
              <a:t>que conservamos con mucho esplendor</a:t>
            </a:r>
            <a:endParaRPr lang="es-ES_tradnl" sz="1200" dirty="0"/>
          </a:p>
        </p:txBody>
      </p:sp>
      <p:sp>
        <p:nvSpPr>
          <p:cNvPr id="7" name="6 Rectángulo"/>
          <p:cNvSpPr/>
          <p:nvPr/>
        </p:nvSpPr>
        <p:spPr>
          <a:xfrm>
            <a:off x="7143768" y="4286256"/>
            <a:ext cx="854721" cy="369332"/>
          </a:xfrm>
          <a:prstGeom prst="rect">
            <a:avLst/>
          </a:prstGeom>
        </p:spPr>
        <p:txBody>
          <a:bodyPr wrap="none">
            <a:spAutoFit/>
          </a:bodyPr>
          <a:lstStyle/>
          <a:p>
            <a:r>
              <a:rPr lang="es-ES" b="1" dirty="0" smtClean="0"/>
              <a:t>Escudo</a:t>
            </a:r>
            <a:endParaRPr lang="es-ES_tradnl" b="1" dirty="0"/>
          </a:p>
        </p:txBody>
      </p:sp>
    </p:spTree>
  </p:cSld>
  <p:clrMapOvr>
    <a:masterClrMapping/>
  </p:clrMapOvr>
  <p:transition/>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rgbClr val="008080"/>
          </a:solidFill>
        </p:spPr>
        <p:txBody>
          <a:bodyPr/>
          <a:lstStyle/>
          <a:p>
            <a:r>
              <a:rPr lang="es-ES_tradnl" dirty="0" smtClean="0"/>
              <a:t>HISTORIA    DE  MOMIL</a:t>
            </a:r>
            <a:endParaRPr lang="es-ES_tradnl" dirty="0"/>
          </a:p>
        </p:txBody>
      </p:sp>
      <p:sp>
        <p:nvSpPr>
          <p:cNvPr id="3" name="2 Marcador de contenido"/>
          <p:cNvSpPr>
            <a:spLocks noGrp="1"/>
          </p:cNvSpPr>
          <p:nvPr>
            <p:ph idx="1"/>
          </p:nvPr>
        </p:nvSpPr>
        <p:spPr>
          <a:xfrm>
            <a:off x="457200" y="1600200"/>
            <a:ext cx="8229600" cy="5257800"/>
          </a:xfrm>
        </p:spPr>
        <p:txBody>
          <a:bodyPr>
            <a:normAutofit fontScale="47500" lnSpcReduction="20000"/>
          </a:bodyPr>
          <a:lstStyle/>
          <a:p>
            <a:r>
              <a:rPr lang="es-ES" dirty="0" smtClean="0"/>
              <a:t>La historia del Municipio de </a:t>
            </a:r>
            <a:r>
              <a:rPr lang="es-ES" dirty="0" err="1" smtClean="0"/>
              <a:t>Momil</a:t>
            </a:r>
            <a:r>
              <a:rPr lang="es-ES" dirty="0" smtClean="0"/>
              <a:t> se remonta a 3.000 años atrás, aproximadamente, cuando en el periodo Formativo, pobladores pertenecientes a la cultura </a:t>
            </a:r>
            <a:r>
              <a:rPr lang="es-ES" dirty="0" err="1" smtClean="0"/>
              <a:t>Zenú</a:t>
            </a:r>
            <a:r>
              <a:rPr lang="es-ES" dirty="0" smtClean="0"/>
              <a:t> habitaron la región, alcanzando un grado relativamente alto de cultura, como se pudo desprender de las investigaciones realizadas por Gerard </a:t>
            </a:r>
            <a:r>
              <a:rPr lang="es-ES" dirty="0" err="1" smtClean="0"/>
              <a:t>Reichel</a:t>
            </a:r>
            <a:r>
              <a:rPr lang="es-ES" dirty="0" smtClean="0"/>
              <a:t> </a:t>
            </a:r>
            <a:r>
              <a:rPr lang="es-ES" dirty="0" err="1" smtClean="0"/>
              <a:t>Dolmatoff</a:t>
            </a:r>
            <a:r>
              <a:rPr lang="es-ES" dirty="0" smtClean="0"/>
              <a:t>, en la zona conocida como Cerro Mohán, el cual se constituyó en uno de los yacimientos de restos de cultura indígena más importante del país. El pasado de la región encerraba grandes sorpresas. Las excavaciones y posteriormente el estudio de los fragmentos de utensilios hallados, permitió diferenciar dos fases culturales que abarcaban un periodo de casi 2.500 años, sus nombres, </a:t>
            </a:r>
            <a:r>
              <a:rPr lang="es-ES" dirty="0" err="1" smtClean="0"/>
              <a:t>Momil</a:t>
            </a:r>
            <a:r>
              <a:rPr lang="es-ES" dirty="0" smtClean="0"/>
              <a:t> I y </a:t>
            </a:r>
            <a:r>
              <a:rPr lang="es-ES" dirty="0" err="1" smtClean="0"/>
              <a:t>Momil</a:t>
            </a:r>
            <a:r>
              <a:rPr lang="es-ES" dirty="0" smtClean="0"/>
              <a:t> II, donde se pudo observar el paso del cultivo de la yuca al cultivo del maíz.</a:t>
            </a:r>
            <a:br>
              <a:rPr lang="es-ES" dirty="0" smtClean="0"/>
            </a:br>
            <a:r>
              <a:rPr lang="es-ES" dirty="0" smtClean="0"/>
              <a:t>En sus inicios, el municipio, ocupó una extensión menor de 1 hectárea. El poblado estaba construido en un terreno areno - arcilloso, el trazado de sus calles fue obra de albañiles, con manzanas irregulares y desproporcionadas, la calle empieza ancha y termina angostándose en los extremos a medida que se aleja de la plaza central y se acercan a la ciénaga hasta encontrar su menor expresión en los barrios de pescadores, que están a su alrededor. La plaza principal sirvió de elemento regulador del desarrollo urbanístico, a su alrededor se levantaron las edificaciones del poder público y religioso y convergían los caminos que comunicaban con la zona rural del Municipio</a:t>
            </a:r>
            <a:br>
              <a:rPr lang="es-ES" dirty="0" smtClean="0"/>
            </a:br>
            <a:r>
              <a:rPr lang="es-ES" dirty="0" err="1" smtClean="0"/>
              <a:t>Momil</a:t>
            </a:r>
            <a:r>
              <a:rPr lang="es-ES" dirty="0" smtClean="0"/>
              <a:t> fue catequizado el 13 de junio 1.693 por el Fraile Francisco Abad Ceballos, en terrenos de la zona del Cerro </a:t>
            </a:r>
            <a:r>
              <a:rPr lang="es-ES" dirty="0" err="1" smtClean="0"/>
              <a:t>Mohan</a:t>
            </a:r>
            <a:r>
              <a:rPr lang="es-ES" dirty="0" smtClean="0"/>
              <a:t>. Como quiera que el evento tuviera lugar el día de San Antonio, la población tomó el nombre de San Antonio de </a:t>
            </a:r>
            <a:r>
              <a:rPr lang="es-ES" dirty="0" err="1" smtClean="0"/>
              <a:t>Momil</a:t>
            </a:r>
            <a:r>
              <a:rPr lang="es-ES" dirty="0" smtClean="0"/>
              <a:t>. Un siglo más tarde, el día 17 de noviembre de 1.776, el enviado extraordinario de la Corona Española, lo fundó y organizó mediante el traslado al sitio que hoy ocupa, para ello, efectuó el reparto de 808 solares, contabilizando un total de 1.664 personas, la tarea específica del español era la de entregar títulos en nombre de la Corona Española, labor que no solo llevó a cabo en </a:t>
            </a:r>
            <a:r>
              <a:rPr lang="es-ES" dirty="0" err="1" smtClean="0"/>
              <a:t>Momil</a:t>
            </a:r>
            <a:r>
              <a:rPr lang="es-ES" dirty="0" smtClean="0"/>
              <a:t> sino en muchos de los municipios de Córdoba por el visitados, en especial los del Bajo </a:t>
            </a:r>
            <a:r>
              <a:rPr lang="es-ES" dirty="0" err="1" smtClean="0"/>
              <a:t>Sinú</a:t>
            </a:r>
            <a:r>
              <a:rPr lang="es-ES" dirty="0" smtClean="0"/>
              <a:t>. El nombre de </a:t>
            </a:r>
            <a:r>
              <a:rPr lang="es-ES" dirty="0" err="1" smtClean="0"/>
              <a:t>Momil</a:t>
            </a:r>
            <a:r>
              <a:rPr lang="es-ES" dirty="0" smtClean="0"/>
              <a:t> de la población se debe al de un cacique indígena llamado </a:t>
            </a:r>
            <a:r>
              <a:rPr lang="es-ES" dirty="0" err="1" smtClean="0"/>
              <a:t>Momiel</a:t>
            </a:r>
            <a:r>
              <a:rPr lang="es-ES" dirty="0" smtClean="0"/>
              <a:t>, así como también de las momias encontradas en el Cerro </a:t>
            </a:r>
            <a:r>
              <a:rPr lang="es-ES" dirty="0" err="1" smtClean="0"/>
              <a:t>Mohan</a:t>
            </a:r>
            <a:r>
              <a:rPr lang="es-ES" dirty="0" smtClean="0"/>
              <a:t>.</a:t>
            </a:r>
            <a:br>
              <a:rPr lang="es-ES" dirty="0" smtClean="0"/>
            </a:br>
            <a:r>
              <a:rPr lang="es-ES" dirty="0" smtClean="0"/>
              <a:t>El Municipio de </a:t>
            </a:r>
            <a:r>
              <a:rPr lang="es-ES" dirty="0" err="1" smtClean="0"/>
              <a:t>Momil</a:t>
            </a:r>
            <a:r>
              <a:rPr lang="es-ES" dirty="0" smtClean="0"/>
              <a:t>, fue creado jurídicamente por Ordenanza 021 de 1.963.</a:t>
            </a:r>
            <a:endParaRPr lang="es-ES_tradnl" dirty="0" smtClean="0"/>
          </a:p>
          <a:p>
            <a:endParaRPr lang="es-ES_tradnl" dirty="0" smtClean="0"/>
          </a:p>
          <a:p>
            <a:endParaRPr lang="es-ES_tradnl" dirty="0"/>
          </a:p>
        </p:txBody>
      </p:sp>
    </p:spTree>
  </p:cSld>
  <p:clrMapOvr>
    <a:masterClrMapping/>
  </p:clrMapOvr>
  <p:transition/>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rgbClr val="008080"/>
          </a:solidFill>
        </p:spPr>
        <p:txBody>
          <a:bodyPr/>
          <a:lstStyle/>
          <a:p>
            <a:r>
              <a:rPr lang="es-ES" b="1" dirty="0" smtClean="0"/>
              <a:t>Economía </a:t>
            </a:r>
            <a:endParaRPr lang="es-ES_tradnl" b="1" dirty="0"/>
          </a:p>
        </p:txBody>
      </p:sp>
      <p:sp>
        <p:nvSpPr>
          <p:cNvPr id="3" name="2 Marcador de contenido"/>
          <p:cNvSpPr>
            <a:spLocks noGrp="1"/>
          </p:cNvSpPr>
          <p:nvPr>
            <p:ph idx="1"/>
          </p:nvPr>
        </p:nvSpPr>
        <p:spPr/>
        <p:txBody>
          <a:bodyPr>
            <a:normAutofit fontScale="70000" lnSpcReduction="20000"/>
          </a:bodyPr>
          <a:lstStyle/>
          <a:p>
            <a:r>
              <a:rPr lang="es-ES" dirty="0" smtClean="0"/>
              <a:t>La economía en el municipio de </a:t>
            </a:r>
            <a:r>
              <a:rPr lang="es-ES" dirty="0" err="1" smtClean="0"/>
              <a:t>Momil</a:t>
            </a:r>
            <a:r>
              <a:rPr lang="es-ES" dirty="0" smtClean="0"/>
              <a:t> es fundamentalmente rural; depende de la ganadería, la pesca y en tercer renglón la agricultura. En el sector urbano se concentra el comercio, los servicios financieros e institucionales.</a:t>
            </a:r>
            <a:br>
              <a:rPr lang="es-ES" dirty="0" smtClean="0"/>
            </a:br>
            <a:r>
              <a:rPr lang="es-ES" dirty="0" smtClean="0"/>
              <a:t>El municipio posee una economía dependiente de actividades agro pesquero, siendo de mayor importancia la ganadería. Otra ocupación importante es la economía informal conformada por obreros temporales y cosecheros. En el municipio al igual que en el resto del Departamento no se está fomentando el ecoturismo, lo que puede generar otras fuentes de empleo para la población local y regional.</a:t>
            </a:r>
            <a:br>
              <a:rPr lang="es-ES" dirty="0" smtClean="0"/>
            </a:br>
            <a:r>
              <a:rPr lang="es-ES" dirty="0" smtClean="0"/>
              <a:t>La UMATA ha sido inoperante, en la formación de desarrollo agropecuario, debido al poco apoyo recibido por el estado y a la poca capacidad de gestión en proyectos productivos y organización en la formación de gerencia del campesino para que accedan a los recursos del estado. </a:t>
            </a:r>
            <a:endParaRPr lang="es-ES_tradnl" dirty="0" smtClean="0"/>
          </a:p>
          <a:p>
            <a:endParaRPr lang="es-ES_tradnl" dirty="0"/>
          </a:p>
        </p:txBody>
      </p:sp>
    </p:spTree>
  </p:cSld>
  <p:clrMapOvr>
    <a:masterClrMapping/>
  </p:clrMapOvr>
  <p:transition/>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rgbClr val="008080"/>
          </a:solidFill>
        </p:spPr>
        <p:txBody>
          <a:bodyPr>
            <a:normAutofit fontScale="90000"/>
          </a:bodyPr>
          <a:lstStyle/>
          <a:p>
            <a:r>
              <a:rPr lang="es-ES" b="1" dirty="0" smtClean="0"/>
              <a:t>Geografía </a:t>
            </a:r>
            <a:r>
              <a:rPr lang="es-ES_tradnl" b="1" dirty="0" smtClean="0"/>
              <a:t/>
            </a:r>
            <a:br>
              <a:rPr lang="es-ES_tradnl" b="1" dirty="0" smtClean="0"/>
            </a:br>
            <a:endParaRPr lang="es-ES_tradnl" dirty="0"/>
          </a:p>
        </p:txBody>
      </p:sp>
      <p:sp>
        <p:nvSpPr>
          <p:cNvPr id="3" name="2 Marcador de contenido"/>
          <p:cNvSpPr>
            <a:spLocks noGrp="1"/>
          </p:cNvSpPr>
          <p:nvPr>
            <p:ph idx="1"/>
          </p:nvPr>
        </p:nvSpPr>
        <p:spPr/>
        <p:txBody>
          <a:bodyPr>
            <a:normAutofit fontScale="70000" lnSpcReduction="20000"/>
          </a:bodyPr>
          <a:lstStyle/>
          <a:p>
            <a:r>
              <a:rPr lang="es-ES" dirty="0" smtClean="0"/>
              <a:t>El Municipio de </a:t>
            </a:r>
            <a:r>
              <a:rPr lang="es-ES" dirty="0" err="1" smtClean="0"/>
              <a:t>Momil</a:t>
            </a:r>
            <a:r>
              <a:rPr lang="es-ES" dirty="0" smtClean="0"/>
              <a:t> se encuentra ubicado al norte del Departamento de Córdoba, pertenece a la subregión de la Ciénaga Grande del Bajo </a:t>
            </a:r>
            <a:r>
              <a:rPr lang="es-ES" dirty="0" err="1" smtClean="0"/>
              <a:t>Sinú</a:t>
            </a:r>
            <a:r>
              <a:rPr lang="es-ES" dirty="0" smtClean="0"/>
              <a:t>, entre las coordenadas geográficas a los 9º 14’ 16” de latitud Norte y los 75º 36’ 30” de longitud al oeste de Greenwich, con una altura de 17 metros sobre el nivel del mar; la precipitación promedio anual es de 1.200 mm, comprendiendo un territorio cuyo relieve es plano en cercanías de la ciénaga y de serranías que forman los límites con el Departamento de Sucre, los Municipios de Purísima y San Andrés de Sotavento.</a:t>
            </a:r>
            <a:br>
              <a:rPr lang="es-ES" dirty="0" smtClean="0"/>
            </a:br>
            <a:r>
              <a:rPr lang="es-ES" dirty="0" smtClean="0"/>
              <a:t>Su territorio comprende una extensión de 15.500 hectáreas, según constan en los datos suministrados por el Instituto Geográfico “Agustín </a:t>
            </a:r>
            <a:r>
              <a:rPr lang="es-ES" dirty="0" err="1" smtClean="0"/>
              <a:t>Codazzi</a:t>
            </a:r>
            <a:r>
              <a:rPr lang="es-ES" dirty="0" smtClean="0"/>
              <a:t>” Seccional Córdoba, representando el 0.61% del total del departamento, de ellas un total de 4.000 comprenden territorios ubicados en la ciénaga</a:t>
            </a:r>
            <a:endParaRPr lang="es-ES_tradnl" dirty="0"/>
          </a:p>
        </p:txBody>
      </p:sp>
    </p:spTree>
  </p:cSld>
  <p:clrMapOvr>
    <a:masterClrMapping/>
  </p:clrMapOvr>
  <p:transition/>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rgbClr val="008080"/>
          </a:solidFill>
        </p:spPr>
        <p:txBody>
          <a:bodyPr>
            <a:normAutofit fontScale="90000"/>
          </a:bodyPr>
          <a:lstStyle/>
          <a:p>
            <a:r>
              <a:rPr lang="es-ES" b="1" dirty="0" smtClean="0"/>
              <a:t>Ecología </a:t>
            </a:r>
            <a:r>
              <a:rPr lang="es-ES_tradnl" b="1" dirty="0" smtClean="0"/>
              <a:t/>
            </a:r>
            <a:br>
              <a:rPr lang="es-ES_tradnl" b="1" dirty="0" smtClean="0"/>
            </a:br>
            <a:endParaRPr lang="es-ES_tradnl" dirty="0"/>
          </a:p>
        </p:txBody>
      </p:sp>
      <p:sp>
        <p:nvSpPr>
          <p:cNvPr id="3" name="2 Marcador de contenido"/>
          <p:cNvSpPr>
            <a:spLocks noGrp="1"/>
          </p:cNvSpPr>
          <p:nvPr>
            <p:ph idx="1"/>
          </p:nvPr>
        </p:nvSpPr>
        <p:spPr/>
        <p:txBody>
          <a:bodyPr>
            <a:normAutofit fontScale="85000" lnSpcReduction="20000"/>
          </a:bodyPr>
          <a:lstStyle/>
          <a:p>
            <a:r>
              <a:rPr lang="es-ES" dirty="0" smtClean="0"/>
              <a:t>El principal cuerpo lo comprende la Ciénaga Grande del Bajo </a:t>
            </a:r>
            <a:r>
              <a:rPr lang="es-ES" dirty="0" err="1" smtClean="0"/>
              <a:t>Sinú</a:t>
            </a:r>
            <a:r>
              <a:rPr lang="es-ES" dirty="0" smtClean="0"/>
              <a:t>, que en territorio del municipio copa un área de 4.000 hectáreas, las cuales en épocas de verano forman extensos playones y en invierno alcanzan profundidades de hasta tres metros, hay numerosos arroyos que desembocan en ella, generalmente son corrientes transitorias de agua, las cuales existen en el invierno y se secan en el verano, con cursos cortos y de pendientes empinadas, entre los arroyos los más importantes son: Patico, Bocón (llamado también Negro), Noble, Arena, </a:t>
            </a:r>
            <a:r>
              <a:rPr lang="es-ES" dirty="0" err="1" smtClean="0"/>
              <a:t>Trementino</a:t>
            </a:r>
            <a:r>
              <a:rPr lang="es-ES" dirty="0" smtClean="0"/>
              <a:t>, </a:t>
            </a:r>
            <a:r>
              <a:rPr lang="es-ES" dirty="0" err="1" smtClean="0"/>
              <a:t>Arizal</a:t>
            </a:r>
            <a:r>
              <a:rPr lang="es-ES" dirty="0" smtClean="0"/>
              <a:t>, El Paraíso, Petaca, Grande, </a:t>
            </a:r>
            <a:r>
              <a:rPr lang="es-ES" dirty="0" err="1" smtClean="0"/>
              <a:t>Mojapanela</a:t>
            </a:r>
            <a:r>
              <a:rPr lang="es-ES" dirty="0" smtClean="0"/>
              <a:t>, El Salado, entre otros.</a:t>
            </a:r>
            <a:endParaRPr lang="es-ES_tradnl" dirty="0"/>
          </a:p>
        </p:txBody>
      </p:sp>
    </p:spTree>
  </p:cSld>
  <p:clrMapOvr>
    <a:masterClrMapping/>
  </p:clrMapOvr>
  <p:transition/>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rgbClr val="CC6600"/>
          </a:solidFill>
        </p:spPr>
        <p:txBody>
          <a:bodyPr/>
          <a:lstStyle/>
          <a:p>
            <a:r>
              <a:rPr lang="es-ES" dirty="0" smtClean="0"/>
              <a:t>MUNICIPIO DE MONTELIBANO</a:t>
            </a:r>
            <a:endParaRPr lang="es-ES_tradnl" dirty="0"/>
          </a:p>
        </p:txBody>
      </p:sp>
      <p:sp>
        <p:nvSpPr>
          <p:cNvPr id="3" name="2 Marcador de contenido"/>
          <p:cNvSpPr>
            <a:spLocks noGrp="1"/>
          </p:cNvSpPr>
          <p:nvPr>
            <p:ph idx="1"/>
          </p:nvPr>
        </p:nvSpPr>
        <p:spPr/>
        <p:txBody>
          <a:bodyPr/>
          <a:lstStyle/>
          <a:p>
            <a:r>
              <a:rPr lang="es-ES" b="1" dirty="0" smtClean="0"/>
              <a:t>Nombre del municipio:</a:t>
            </a:r>
            <a:r>
              <a:rPr lang="es-ES" dirty="0" smtClean="0"/>
              <a:t> ALCALDIA MUNICIPAL DE MONTELIBANO</a:t>
            </a:r>
            <a:endParaRPr lang="es-ES_tradnl" dirty="0" smtClean="0"/>
          </a:p>
          <a:p>
            <a:r>
              <a:rPr lang="es-ES" b="1" dirty="0" smtClean="0"/>
              <a:t>NIT:</a:t>
            </a:r>
            <a:r>
              <a:rPr lang="es-ES" dirty="0" smtClean="0"/>
              <a:t> 800096763-5</a:t>
            </a:r>
            <a:endParaRPr lang="es-ES_tradnl" dirty="0" smtClean="0"/>
          </a:p>
          <a:p>
            <a:r>
              <a:rPr lang="es-ES" b="1" dirty="0" smtClean="0"/>
              <a:t>Código </a:t>
            </a:r>
            <a:r>
              <a:rPr lang="es-ES" b="1" dirty="0" err="1" smtClean="0"/>
              <a:t>Dane</a:t>
            </a:r>
            <a:r>
              <a:rPr lang="es-ES" b="1" dirty="0" smtClean="0"/>
              <a:t>:</a:t>
            </a:r>
            <a:r>
              <a:rPr lang="es-ES" dirty="0" smtClean="0"/>
              <a:t> 23466</a:t>
            </a:r>
            <a:endParaRPr lang="es-ES_tradnl" dirty="0" smtClean="0"/>
          </a:p>
          <a:p>
            <a:r>
              <a:rPr lang="es-ES" b="1" dirty="0" smtClean="0"/>
              <a:t>Gentilicio:</a:t>
            </a:r>
            <a:r>
              <a:rPr lang="es-ES" dirty="0" smtClean="0"/>
              <a:t> </a:t>
            </a:r>
            <a:r>
              <a:rPr lang="es-ES" dirty="0" err="1" smtClean="0"/>
              <a:t>Montelibanes</a:t>
            </a:r>
            <a:r>
              <a:rPr lang="es-ES" dirty="0" smtClean="0"/>
              <a:t>(a)</a:t>
            </a:r>
            <a:endParaRPr lang="es-ES_tradnl" dirty="0" smtClean="0"/>
          </a:p>
          <a:p>
            <a:r>
              <a:rPr lang="es-ES" b="1" dirty="0" smtClean="0"/>
              <a:t>Otros nombres que ha recibido el municipio:</a:t>
            </a:r>
            <a:r>
              <a:rPr lang="es-ES" dirty="0" smtClean="0"/>
              <a:t> antes de 1863 llamado PUERTO DE LOS TOTUMOS</a:t>
            </a:r>
            <a:endParaRPr lang="es-ES_tradnl" dirty="0" smtClean="0"/>
          </a:p>
          <a:p>
            <a:endParaRPr lang="es-ES_tradnl" dirty="0"/>
          </a:p>
        </p:txBody>
      </p:sp>
    </p:spTree>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S_tradnl" dirty="0"/>
          </a:p>
        </p:txBody>
      </p:sp>
      <p:sp>
        <p:nvSpPr>
          <p:cNvPr id="3" name="2 Marcador de contenido"/>
          <p:cNvSpPr>
            <a:spLocks noGrp="1"/>
          </p:cNvSpPr>
          <p:nvPr>
            <p:ph idx="1"/>
          </p:nvPr>
        </p:nvSpPr>
        <p:spPr>
          <a:xfrm>
            <a:off x="457200" y="1600200"/>
            <a:ext cx="8229600" cy="5043510"/>
          </a:xfrm>
        </p:spPr>
        <p:txBody>
          <a:bodyPr>
            <a:noAutofit/>
          </a:bodyPr>
          <a:lstStyle/>
          <a:p>
            <a:r>
              <a:rPr lang="es-ES" sz="2400" b="1" i="1" dirty="0" smtClean="0"/>
              <a:t>Los orfebres </a:t>
            </a:r>
            <a:r>
              <a:rPr lang="es-ES" sz="2400" b="1" i="1" dirty="0" err="1" smtClean="0"/>
              <a:t>zenués</a:t>
            </a:r>
            <a:r>
              <a:rPr lang="es-ES" sz="2400" b="1" i="1" dirty="0" smtClean="0"/>
              <a:t> cultivaron un estilo propio, reconocible por el uso de la falsa filigrana. Adoptaron la técnica de la cera perdida para fabricar los hilos de oro fundidos, combinada con el martillado del metal para crear sus originales piezas, que comprende narigueras, pectorales, alfileres y cabezas de bastón. Es importante el uso de las figuras zoomorfas, que representaban la fauna local: jaguares, babillas, ranas y aves, entre otros</a:t>
            </a:r>
          </a:p>
          <a:p>
            <a:r>
              <a:rPr lang="es-ES" sz="2400" b="1" i="1" dirty="0" smtClean="0"/>
              <a:t>La leyenda de los sepulcros de los </a:t>
            </a:r>
            <a:r>
              <a:rPr lang="es-ES" sz="2400" b="1" i="1" dirty="0" err="1" smtClean="0"/>
              <a:t>zenúes</a:t>
            </a:r>
            <a:r>
              <a:rPr lang="es-ES" sz="2400" b="1" i="1" dirty="0" smtClean="0"/>
              <a:t>, que contenían grandes cantidades de oro, dieron origen a la célebre frase de: "Pobrecito del Perú si se descubre el </a:t>
            </a:r>
            <a:r>
              <a:rPr lang="es-ES" sz="2400" b="1" i="1" dirty="0" err="1" smtClean="0"/>
              <a:t>Sinú</a:t>
            </a:r>
            <a:r>
              <a:rPr lang="es-ES" sz="2400" b="1" i="1" dirty="0" smtClean="0"/>
              <a:t>", relatada por El Inca </a:t>
            </a:r>
            <a:r>
              <a:rPr lang="es-ES" sz="2400" b="1" i="1" dirty="0" err="1" smtClean="0"/>
              <a:t>Garcilazo</a:t>
            </a:r>
            <a:r>
              <a:rPr lang="es-ES" sz="2400" b="1" i="1" dirty="0" smtClean="0"/>
              <a:t> de la Vega en su historia de la cultura Inca. Algunos historiadores, entre ellos Pilar Moreno de </a:t>
            </a:r>
            <a:r>
              <a:rPr lang="es-ES" sz="2400" b="1" i="1" dirty="0" err="1" smtClean="0"/>
              <a:t>Angel</a:t>
            </a:r>
            <a:r>
              <a:rPr lang="es-ES" sz="2400" b="1" dirty="0" smtClean="0"/>
              <a:t>, </a:t>
            </a:r>
            <a:endParaRPr lang="es-ES_tradnl" sz="2400" b="1" dirty="0"/>
          </a:p>
        </p:txBody>
      </p:sp>
    </p:spTree>
  </p:cSld>
  <p:clrMapOvr>
    <a:masterClrMapping/>
  </p:clrMapOvr>
  <p:transition/>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142852"/>
            <a:ext cx="8229600" cy="928694"/>
          </a:xfrm>
          <a:solidFill>
            <a:srgbClr val="CC6600"/>
          </a:solidFill>
        </p:spPr>
        <p:txBody>
          <a:bodyPr>
            <a:normAutofit fontScale="90000"/>
          </a:bodyPr>
          <a:lstStyle/>
          <a:p>
            <a:r>
              <a:rPr lang="es-ES_tradnl" dirty="0" smtClean="0"/>
              <a:t>SIMBOLOS   PATRIOS   DE  MONTELIBANO</a:t>
            </a:r>
            <a:endParaRPr lang="es-ES_tradnl" dirty="0"/>
          </a:p>
        </p:txBody>
      </p:sp>
      <p:sp>
        <p:nvSpPr>
          <p:cNvPr id="3" name="2 Marcador de contenido"/>
          <p:cNvSpPr>
            <a:spLocks noGrp="1"/>
          </p:cNvSpPr>
          <p:nvPr>
            <p:ph idx="1"/>
          </p:nvPr>
        </p:nvSpPr>
        <p:spPr>
          <a:xfrm>
            <a:off x="457200" y="1214422"/>
            <a:ext cx="8229600" cy="5643578"/>
          </a:xfrm>
        </p:spPr>
        <p:txBody>
          <a:bodyPr numCol="2">
            <a:normAutofit fontScale="70000" lnSpcReduction="20000"/>
          </a:bodyPr>
          <a:lstStyle/>
          <a:p>
            <a:r>
              <a:rPr lang="es-ES" sz="1500" dirty="0" smtClean="0"/>
              <a:t>I</a:t>
            </a:r>
            <a:br>
              <a:rPr lang="es-ES" sz="1500" dirty="0" smtClean="0"/>
            </a:br>
            <a:r>
              <a:rPr lang="es-ES" sz="2500" dirty="0" smtClean="0"/>
              <a:t>Eres cuna de paz en tu follaje</a:t>
            </a:r>
            <a:br>
              <a:rPr lang="es-ES" sz="2500" dirty="0" smtClean="0"/>
            </a:br>
            <a:r>
              <a:rPr lang="es-ES" sz="2500" dirty="0" err="1" smtClean="0"/>
              <a:t>candido</a:t>
            </a:r>
            <a:r>
              <a:rPr lang="es-ES" sz="2500" dirty="0" smtClean="0"/>
              <a:t> pueblo de vigoroso aliento</a:t>
            </a:r>
            <a:br>
              <a:rPr lang="es-ES" sz="2500" dirty="0" smtClean="0"/>
            </a:br>
            <a:r>
              <a:rPr lang="es-ES" sz="2500" dirty="0" smtClean="0"/>
              <a:t>a tu bandera, himno, escudo y suelo</a:t>
            </a:r>
            <a:br>
              <a:rPr lang="es-ES" sz="2500" dirty="0" smtClean="0"/>
            </a:br>
            <a:r>
              <a:rPr lang="es-ES" sz="2500" dirty="0" smtClean="0"/>
              <a:t>defenderemos con fuerza y coraje.</a:t>
            </a:r>
            <a:br>
              <a:rPr lang="es-ES" sz="2500" dirty="0" smtClean="0"/>
            </a:br>
            <a:r>
              <a:rPr lang="es-ES" sz="2500" dirty="0" smtClean="0"/>
              <a:t>Eres punto muy blanco que se expande</a:t>
            </a:r>
            <a:br>
              <a:rPr lang="es-ES" sz="2500" dirty="0" smtClean="0"/>
            </a:br>
            <a:r>
              <a:rPr lang="es-ES" sz="2500" dirty="0" smtClean="0"/>
              <a:t>sobre el telón de la llanura verde</a:t>
            </a:r>
            <a:br>
              <a:rPr lang="es-ES" sz="2500" dirty="0" smtClean="0"/>
            </a:br>
            <a:r>
              <a:rPr lang="es-ES" sz="2500" dirty="0" smtClean="0"/>
              <a:t>hospitalario, digno de su gente</a:t>
            </a:r>
            <a:br>
              <a:rPr lang="es-ES" sz="2500" dirty="0" smtClean="0"/>
            </a:br>
            <a:r>
              <a:rPr lang="es-ES" sz="2500" dirty="0" smtClean="0"/>
              <a:t>pequeña urbe, grande es tu linaje.  </a:t>
            </a:r>
          </a:p>
          <a:p>
            <a:r>
              <a:rPr lang="es-ES" sz="2500" dirty="0" smtClean="0"/>
              <a:t>II</a:t>
            </a:r>
            <a:br>
              <a:rPr lang="es-ES" sz="2500" dirty="0" smtClean="0"/>
            </a:br>
            <a:r>
              <a:rPr lang="es-ES" sz="2500" dirty="0" smtClean="0"/>
              <a:t>Tus cultivos, pastos y ganado</a:t>
            </a:r>
            <a:br>
              <a:rPr lang="es-ES" sz="2500" dirty="0" smtClean="0"/>
            </a:br>
            <a:r>
              <a:rPr lang="es-ES" sz="2500" dirty="0" smtClean="0"/>
              <a:t>emporios que enaltecen tu alborada</a:t>
            </a:r>
            <a:br>
              <a:rPr lang="es-ES" sz="2500" dirty="0" smtClean="0"/>
            </a:br>
            <a:r>
              <a:rPr lang="es-ES" sz="2500" dirty="0" smtClean="0"/>
              <a:t>así como la pesca en tu terruño</a:t>
            </a:r>
            <a:br>
              <a:rPr lang="es-ES" sz="2500" dirty="0" smtClean="0"/>
            </a:br>
            <a:r>
              <a:rPr lang="es-ES" sz="2500" dirty="0" smtClean="0"/>
              <a:t>prefacios de abundancia insospechada.</a:t>
            </a:r>
            <a:br>
              <a:rPr lang="es-ES" sz="2500" dirty="0" smtClean="0"/>
            </a:br>
            <a:r>
              <a:rPr lang="es-ES" sz="2500" dirty="0" smtClean="0"/>
              <a:t>Tras anhelos y empeños por fortunas</a:t>
            </a:r>
            <a:br>
              <a:rPr lang="es-ES" sz="2500" dirty="0" smtClean="0"/>
            </a:br>
            <a:r>
              <a:rPr lang="es-ES" sz="2500" dirty="0" smtClean="0"/>
              <a:t>tus minerales imperio de riqueza</a:t>
            </a:r>
            <a:br>
              <a:rPr lang="es-ES" sz="2500" dirty="0" smtClean="0"/>
            </a:br>
            <a:r>
              <a:rPr lang="es-ES" sz="2500" dirty="0" smtClean="0"/>
              <a:t>la tierra está rebosada de níquel</a:t>
            </a:r>
            <a:br>
              <a:rPr lang="es-ES" sz="2500" dirty="0" smtClean="0"/>
            </a:br>
            <a:r>
              <a:rPr lang="es-ES" sz="2500" dirty="0" smtClean="0"/>
              <a:t>bendecida de oro, fiel alteza.  </a:t>
            </a:r>
          </a:p>
          <a:p>
            <a:r>
              <a:rPr lang="es-ES" sz="2500" dirty="0" smtClean="0"/>
              <a:t>III</a:t>
            </a:r>
            <a:br>
              <a:rPr lang="es-ES" sz="2500" dirty="0" smtClean="0"/>
            </a:br>
            <a:r>
              <a:rPr lang="es-ES" sz="2500" dirty="0" smtClean="0"/>
              <a:t>Del Paramillo surges ¡oh San Jorge!</a:t>
            </a:r>
            <a:br>
              <a:rPr lang="es-ES" sz="2500" dirty="0" smtClean="0"/>
            </a:br>
            <a:r>
              <a:rPr lang="es-ES" sz="2500" dirty="0" smtClean="0"/>
              <a:t>tú desciendes al valle con premura</a:t>
            </a:r>
            <a:br>
              <a:rPr lang="es-ES" sz="2500" dirty="0" smtClean="0"/>
            </a:br>
            <a:r>
              <a:rPr lang="es-ES" sz="2500" dirty="0" smtClean="0"/>
              <a:t>opulento de fauna y con ternura</a:t>
            </a:r>
            <a:br>
              <a:rPr lang="es-ES" sz="2500" dirty="0" smtClean="0"/>
            </a:br>
            <a:r>
              <a:rPr lang="es-ES" sz="2500" dirty="0" smtClean="0"/>
              <a:t>besas la flora como amante joven.</a:t>
            </a:r>
            <a:br>
              <a:rPr lang="es-ES" sz="2500" dirty="0" smtClean="0"/>
            </a:br>
            <a:r>
              <a:rPr lang="es-ES" sz="2500" dirty="0" smtClean="0"/>
              <a:t>Hermoso y rico con gran armonía</a:t>
            </a:r>
            <a:br>
              <a:rPr lang="es-ES" sz="2500" dirty="0" smtClean="0"/>
            </a:br>
            <a:r>
              <a:rPr lang="es-ES" sz="2500" dirty="0" smtClean="0"/>
              <a:t>eres caudal tendido en la llanura</a:t>
            </a:r>
            <a:br>
              <a:rPr lang="es-ES" sz="2500" dirty="0" smtClean="0"/>
            </a:br>
            <a:r>
              <a:rPr lang="es-ES" sz="2500" dirty="0" smtClean="0"/>
              <a:t>en tus labios se posa nuestro pueblo</a:t>
            </a:r>
            <a:br>
              <a:rPr lang="es-ES" sz="2500" dirty="0" smtClean="0"/>
            </a:br>
            <a:r>
              <a:rPr lang="es-ES" sz="2500" dirty="0" smtClean="0"/>
              <a:t>en tus aguas reflejas la dulzura.</a:t>
            </a:r>
            <a:br>
              <a:rPr lang="es-ES" sz="2500" dirty="0" smtClean="0"/>
            </a:br>
            <a:r>
              <a:rPr lang="es-ES" sz="2500" dirty="0" smtClean="0"/>
              <a:t/>
            </a:r>
            <a:br>
              <a:rPr lang="es-ES" sz="2500" dirty="0" smtClean="0"/>
            </a:br>
            <a:r>
              <a:rPr lang="es-ES" sz="2500" dirty="0" smtClean="0"/>
              <a:t>IV</a:t>
            </a:r>
            <a:br>
              <a:rPr lang="es-ES" sz="2500" dirty="0" smtClean="0"/>
            </a:br>
            <a:r>
              <a:rPr lang="es-ES" sz="2200" dirty="0" smtClean="0"/>
              <a:t>Por tu río el fundador y su familia</a:t>
            </a:r>
            <a:br>
              <a:rPr lang="es-ES" sz="2200" dirty="0" smtClean="0"/>
            </a:br>
            <a:r>
              <a:rPr lang="es-ES" sz="2200" dirty="0" smtClean="0"/>
              <a:t>seguido por diversos labradores</a:t>
            </a:r>
            <a:br>
              <a:rPr lang="es-ES" sz="2200" dirty="0" smtClean="0"/>
            </a:br>
            <a:r>
              <a:rPr lang="es-ES" sz="2200" dirty="0" smtClean="0"/>
              <a:t>tras el caucho, el </a:t>
            </a:r>
            <a:r>
              <a:rPr lang="es-ES" sz="2200" dirty="0" err="1" smtClean="0"/>
              <a:t>balato</a:t>
            </a:r>
            <a:r>
              <a:rPr lang="es-ES" sz="2200" dirty="0" smtClean="0"/>
              <a:t> y la raicilla</a:t>
            </a:r>
            <a:br>
              <a:rPr lang="es-ES" sz="2200" dirty="0" smtClean="0"/>
            </a:br>
            <a:r>
              <a:rPr lang="es-ES" sz="2200" dirty="0" smtClean="0"/>
              <a:t>de </a:t>
            </a:r>
            <a:r>
              <a:rPr lang="es-ES" sz="2200" dirty="0" err="1" smtClean="0"/>
              <a:t>Uré</a:t>
            </a:r>
            <a:r>
              <a:rPr lang="es-ES" sz="2200" dirty="0" smtClean="0"/>
              <a:t> vinieron cual primeros moradores.</a:t>
            </a:r>
            <a:br>
              <a:rPr lang="es-ES" sz="2200" dirty="0" smtClean="0"/>
            </a:br>
            <a:r>
              <a:rPr lang="es-ES" sz="2200" dirty="0" smtClean="0"/>
              <a:t>Fue en el puerto llamado "los totumos"</a:t>
            </a:r>
            <a:br>
              <a:rPr lang="es-ES" sz="2200" dirty="0" smtClean="0"/>
            </a:br>
            <a:r>
              <a:rPr lang="es-ES" sz="2200" dirty="0" smtClean="0"/>
              <a:t>donde Anastasio puso su esperanza</a:t>
            </a:r>
            <a:br>
              <a:rPr lang="es-ES" sz="2200" dirty="0" smtClean="0"/>
            </a:br>
            <a:r>
              <a:rPr lang="es-ES" sz="2200" dirty="0" smtClean="0"/>
              <a:t>fundando humilde al pequeño caserío</a:t>
            </a:r>
            <a:br>
              <a:rPr lang="es-ES" sz="2200" dirty="0" smtClean="0"/>
            </a:br>
            <a:r>
              <a:rPr lang="es-ES" sz="2200" dirty="0" smtClean="0"/>
              <a:t>al que le dio por nombre "Mucha Jagua".</a:t>
            </a:r>
            <a:br>
              <a:rPr lang="es-ES" sz="2200" dirty="0" smtClean="0"/>
            </a:br>
            <a:r>
              <a:rPr lang="es-ES" sz="2200" dirty="0" smtClean="0"/>
              <a:t/>
            </a:r>
            <a:br>
              <a:rPr lang="es-ES" sz="2200" dirty="0" smtClean="0"/>
            </a:br>
            <a:r>
              <a:rPr lang="es-ES" sz="2200" dirty="0" smtClean="0"/>
              <a:t>V</a:t>
            </a:r>
            <a:br>
              <a:rPr lang="es-ES" sz="2200" dirty="0" smtClean="0"/>
            </a:br>
            <a:r>
              <a:rPr lang="es-ES" sz="2200" dirty="0" smtClean="0"/>
              <a:t>Con ocho casas estilo Sabanero</a:t>
            </a:r>
            <a:br>
              <a:rPr lang="es-ES" sz="2200" dirty="0" smtClean="0"/>
            </a:br>
            <a:r>
              <a:rPr lang="es-ES" sz="2200" dirty="0" smtClean="0"/>
              <a:t>se le dio vida a aquel asentamiento</a:t>
            </a:r>
            <a:br>
              <a:rPr lang="es-ES" sz="2200" dirty="0" smtClean="0"/>
            </a:br>
            <a:r>
              <a:rPr lang="es-ES" sz="2200" dirty="0" smtClean="0"/>
              <a:t>de esos foráneos con distintos sueños</a:t>
            </a:r>
            <a:br>
              <a:rPr lang="es-ES" sz="2200" dirty="0" smtClean="0"/>
            </a:br>
            <a:r>
              <a:rPr lang="es-ES" sz="2200" dirty="0" smtClean="0"/>
              <a:t>a golpe de hacha, rula y mucho esfuerzo.</a:t>
            </a:r>
            <a:br>
              <a:rPr lang="es-ES" sz="2200" dirty="0" smtClean="0"/>
            </a:br>
            <a:r>
              <a:rPr lang="es-ES" sz="2200" dirty="0" smtClean="0"/>
              <a:t>Es en ti donde el labriego a paso firme</a:t>
            </a:r>
            <a:br>
              <a:rPr lang="es-ES" sz="2200" dirty="0" smtClean="0"/>
            </a:br>
            <a:r>
              <a:rPr lang="es-ES" sz="2200" dirty="0" smtClean="0"/>
              <a:t>surca la tierra y entrega su aliento</a:t>
            </a:r>
            <a:br>
              <a:rPr lang="es-ES" sz="2200" dirty="0" smtClean="0"/>
            </a:br>
            <a:r>
              <a:rPr lang="es-ES" sz="2200" dirty="0" smtClean="0"/>
              <a:t>siembra aquí la semilla de su estirpe</a:t>
            </a:r>
            <a:br>
              <a:rPr lang="es-ES" sz="2200" dirty="0" smtClean="0"/>
            </a:br>
            <a:r>
              <a:rPr lang="es-ES" sz="2200" dirty="0" smtClean="0"/>
              <a:t>dando luz Infinita a nuestro pueblo.</a:t>
            </a:r>
            <a:br>
              <a:rPr lang="es-ES" sz="2200" dirty="0" smtClean="0"/>
            </a:br>
            <a:r>
              <a:rPr lang="es-ES" sz="2200" dirty="0" smtClean="0"/>
              <a:t/>
            </a:r>
            <a:br>
              <a:rPr lang="es-ES" sz="2200" dirty="0" smtClean="0"/>
            </a:br>
            <a:r>
              <a:rPr lang="es-ES" sz="2200" dirty="0" smtClean="0"/>
              <a:t>VI</a:t>
            </a:r>
            <a:br>
              <a:rPr lang="es-ES" sz="2200" dirty="0" smtClean="0"/>
            </a:br>
            <a:r>
              <a:rPr lang="es-ES" sz="2200" dirty="0" smtClean="0"/>
              <a:t>De tus hijos el fervor en los quehaceres</a:t>
            </a:r>
            <a:br>
              <a:rPr lang="es-ES" sz="2200" dirty="0" smtClean="0"/>
            </a:br>
            <a:r>
              <a:rPr lang="es-ES" sz="2200" dirty="0" smtClean="0"/>
              <a:t>tu idiosincrasia, lo fértil y el tesón</a:t>
            </a:r>
            <a:br>
              <a:rPr lang="es-ES" sz="2200" dirty="0" smtClean="0"/>
            </a:br>
            <a:r>
              <a:rPr lang="es-ES" sz="2200" dirty="0" smtClean="0"/>
              <a:t>el entusiasmo y simpatía de tus m</a:t>
            </a:r>
            <a:endParaRPr lang="es-ES_tradnl" sz="2200" dirty="0"/>
          </a:p>
        </p:txBody>
      </p:sp>
    </p:spTree>
  </p:cSld>
  <p:clrMapOvr>
    <a:masterClrMapping/>
  </p:clrMapOvr>
  <p:transition/>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939784"/>
          </a:xfrm>
          <a:solidFill>
            <a:srgbClr val="CC6600"/>
          </a:solidFill>
        </p:spPr>
        <p:txBody>
          <a:bodyPr/>
          <a:lstStyle/>
          <a:p>
            <a:r>
              <a:rPr lang="es-ES_tradnl" dirty="0" smtClean="0"/>
              <a:t>HISTORIA   DE   MONTELIBANO</a:t>
            </a:r>
            <a:endParaRPr lang="es-ES_tradnl" dirty="0"/>
          </a:p>
        </p:txBody>
      </p:sp>
      <p:sp>
        <p:nvSpPr>
          <p:cNvPr id="3" name="2 Marcador de contenido"/>
          <p:cNvSpPr>
            <a:spLocks noGrp="1"/>
          </p:cNvSpPr>
          <p:nvPr>
            <p:ph idx="1"/>
          </p:nvPr>
        </p:nvSpPr>
        <p:spPr>
          <a:xfrm>
            <a:off x="457200" y="1600200"/>
            <a:ext cx="8229600" cy="4186254"/>
          </a:xfrm>
        </p:spPr>
        <p:txBody>
          <a:bodyPr>
            <a:normAutofit fontScale="40000" lnSpcReduction="20000"/>
          </a:bodyPr>
          <a:lstStyle/>
          <a:p>
            <a:r>
              <a:rPr lang="es-ES" dirty="0" smtClean="0"/>
              <a:t>Transcurría </a:t>
            </a:r>
            <a:r>
              <a:rPr lang="es-ES" dirty="0" err="1" smtClean="0"/>
              <a:t>parsimonisio</a:t>
            </a:r>
            <a:r>
              <a:rPr lang="es-ES" dirty="0" smtClean="0"/>
              <a:t> el año 1863. La policromía selvática del San Jorge era como bordados inmovibles, en un fondo celeste </a:t>
            </a:r>
            <a:r>
              <a:rPr lang="es-ES" dirty="0" err="1" smtClean="0"/>
              <a:t>vírginaceo</a:t>
            </a:r>
            <a:r>
              <a:rPr lang="es-ES" dirty="0" smtClean="0"/>
              <a:t> y opalino. La luz acariciaba los follajes, y toda su espesura era solemne como todas las grandes selvas como las almas de los colonos. La virginal quietud de la selva inviolada hacia un silencio religioso y el universo ponía un beso húmedo, pluvial.</a:t>
            </a:r>
            <a:br>
              <a:rPr lang="es-ES" dirty="0" smtClean="0"/>
            </a:br>
            <a:r>
              <a:rPr lang="es-ES" dirty="0" smtClean="0"/>
              <a:t/>
            </a:r>
            <a:br>
              <a:rPr lang="es-ES" dirty="0" smtClean="0"/>
            </a:br>
            <a:r>
              <a:rPr lang="es-ES" dirty="0" smtClean="0"/>
              <a:t>El río San Jorge era la arteria fluvial del comercio, por él se transportaba toda clase de cachivaches y el sustento básico de los ribereños, como la sal, telas, cáñamo, tabaco, dulces, instrumentos de labranzas y otros enseres para cocinar y negocios. También cosas de utilidad para los campesinos y se sacaba los productos que se obtenían de la región, que eran llevados a </a:t>
            </a:r>
            <a:r>
              <a:rPr lang="es-ES" dirty="0" err="1" smtClean="0"/>
              <a:t>Magangue</a:t>
            </a:r>
            <a:r>
              <a:rPr lang="es-ES" dirty="0" smtClean="0"/>
              <a:t> y Barranquilla tales como: pieles, maderas, aves, </a:t>
            </a:r>
            <a:r>
              <a:rPr lang="es-ES" dirty="0" err="1" smtClean="0"/>
              <a:t>balato</a:t>
            </a:r>
            <a:r>
              <a:rPr lang="es-ES" dirty="0" smtClean="0"/>
              <a:t>, maíz, arroz, bagre seco y </a:t>
            </a:r>
            <a:r>
              <a:rPr lang="es-ES" dirty="0" err="1" smtClean="0"/>
              <a:t>escuerado</a:t>
            </a:r>
            <a:r>
              <a:rPr lang="es-ES" dirty="0" smtClean="0"/>
              <a:t> y otros. Entonces el tráfico fluvial era lento. Pues se viajaba en canoas de bahareque, que por lo general eran grandes y entoldadas para transportar los pasajeros y víveres de comercio y para protegerse del sol y la lluvia. Estas canoas eran impulsadas con expertos en puya jala o a veces eran dos los que impulsaban alternando el tiro o el arranque en un vaivén constante.</a:t>
            </a:r>
            <a:br>
              <a:rPr lang="es-ES" dirty="0" smtClean="0"/>
            </a:br>
            <a:r>
              <a:rPr lang="es-ES" dirty="0" smtClean="0"/>
              <a:t/>
            </a:r>
            <a:br>
              <a:rPr lang="es-ES" dirty="0" smtClean="0"/>
            </a:br>
            <a:r>
              <a:rPr lang="es-ES" dirty="0" smtClean="0"/>
              <a:t>n estos viajes por el río San Jorge, habían sitios establecidos como jornadas de descanso uno de estos sitios o Jornadas se llamó Puerto de Los Totumos, llamado así por la abundancia de palos que allí habían y se mantuvieron hasta los años 50’s. Este lugar es hoy la gasolinera del río donde está el planchón.</a:t>
            </a:r>
            <a:br>
              <a:rPr lang="es-ES" dirty="0" smtClean="0"/>
            </a:br>
            <a:r>
              <a:rPr lang="es-ES" dirty="0" smtClean="0"/>
              <a:t/>
            </a:r>
            <a:br>
              <a:rPr lang="es-ES" dirty="0" smtClean="0"/>
            </a:br>
            <a:r>
              <a:rPr lang="es-ES" dirty="0" smtClean="0"/>
              <a:t>EL FUNDADOR DE MONTELIBANO LLEGA A NUESTRA REGIÓN</a:t>
            </a:r>
            <a:br>
              <a:rPr lang="es-ES" dirty="0" smtClean="0"/>
            </a:br>
            <a:r>
              <a:rPr lang="es-ES" dirty="0" smtClean="0"/>
              <a:t/>
            </a:r>
            <a:br>
              <a:rPr lang="es-ES" dirty="0" smtClean="0"/>
            </a:br>
            <a:r>
              <a:rPr lang="es-ES" dirty="0" smtClean="0"/>
              <a:t>Anastasio Sierra </a:t>
            </a:r>
            <a:r>
              <a:rPr lang="es-ES" dirty="0" err="1" smtClean="0"/>
              <a:t>Palmett</a:t>
            </a:r>
            <a:r>
              <a:rPr lang="es-ES" dirty="0" smtClean="0"/>
              <a:t> era de Corozal, barrio San José, sus padres Inocencio Sierra y Rosa Paulina </a:t>
            </a:r>
            <a:r>
              <a:rPr lang="es-ES" dirty="0" err="1" smtClean="0"/>
              <a:t>Palmeft</a:t>
            </a:r>
            <a:r>
              <a:rPr lang="es-ES" dirty="0" smtClean="0"/>
              <a:t>, era gente muy pobre, esto hizo que Anastasio decidiera viajar a </a:t>
            </a:r>
            <a:r>
              <a:rPr lang="es-ES" dirty="0" err="1" smtClean="0"/>
              <a:t>Magangue</a:t>
            </a:r>
            <a:r>
              <a:rPr lang="es-ES" dirty="0" smtClean="0"/>
              <a:t> en busca de mejor vida; en </a:t>
            </a:r>
            <a:r>
              <a:rPr lang="es-ES" dirty="0" err="1" smtClean="0"/>
              <a:t>Magangue</a:t>
            </a:r>
            <a:r>
              <a:rPr lang="es-ES" dirty="0" smtClean="0"/>
              <a:t> empezó a trabajar como bracero y allí conoció a unos negociantes que periódicamente viajaban al alto San Jorge en canoas de bahareque y estos lo contrataron como ayudante de puya jala, pero su ambición no tanto era la de trabajar allí, él era un sembrador de yuca, maíz y arroz, él era un sembrador</a:t>
            </a:r>
            <a:endParaRPr lang="es-ES_tradnl" dirty="0"/>
          </a:p>
        </p:txBody>
      </p:sp>
    </p:spTree>
  </p:cSld>
  <p:clrMapOvr>
    <a:masterClrMapping/>
  </p:clrMapOvr>
  <p:transition/>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rgbClr val="CC6600"/>
          </a:solidFill>
        </p:spPr>
        <p:txBody>
          <a:bodyPr>
            <a:normAutofit fontScale="90000"/>
          </a:bodyPr>
          <a:lstStyle/>
          <a:p>
            <a:r>
              <a:rPr lang="es-ES" b="1" dirty="0" smtClean="0"/>
              <a:t>Geografía </a:t>
            </a:r>
            <a:r>
              <a:rPr lang="es-ES_tradnl" b="1" dirty="0" smtClean="0"/>
              <a:t/>
            </a:r>
            <a:br>
              <a:rPr lang="es-ES_tradnl" b="1" dirty="0" smtClean="0"/>
            </a:br>
            <a:endParaRPr lang="es-ES_tradnl" dirty="0"/>
          </a:p>
        </p:txBody>
      </p:sp>
      <p:sp>
        <p:nvSpPr>
          <p:cNvPr id="3" name="2 Marcador de contenido"/>
          <p:cNvSpPr>
            <a:spLocks noGrp="1"/>
          </p:cNvSpPr>
          <p:nvPr>
            <p:ph idx="1"/>
          </p:nvPr>
        </p:nvSpPr>
        <p:spPr/>
        <p:txBody>
          <a:bodyPr>
            <a:normAutofit fontScale="92500" lnSpcReduction="20000"/>
          </a:bodyPr>
          <a:lstStyle/>
          <a:p>
            <a:r>
              <a:rPr lang="es-ES" dirty="0" smtClean="0"/>
              <a:t>El oriente es plano y está en el Valle del Río Cauca; lo riegan los ríos San Jorge y San Lorenzo y las Quebradas Candelaria, Colorado, Danta, El Bagre, </a:t>
            </a:r>
            <a:r>
              <a:rPr lang="es-ES" dirty="0" err="1" smtClean="0"/>
              <a:t>Jeguas</a:t>
            </a:r>
            <a:r>
              <a:rPr lang="es-ES" dirty="0" smtClean="0"/>
              <a:t>, Mellizos, Pavitas, Pinto, San Andrés, San Cipriano y Yucas.</a:t>
            </a:r>
            <a:br>
              <a:rPr lang="es-ES" dirty="0" smtClean="0"/>
            </a:br>
            <a:r>
              <a:rPr lang="es-ES" dirty="0" err="1" smtClean="0"/>
              <a:t>Poblacion</a:t>
            </a:r>
            <a:r>
              <a:rPr lang="es-ES" dirty="0" smtClean="0"/>
              <a:t> 44.097 habitantes.</a:t>
            </a:r>
            <a:endParaRPr lang="es-ES_tradnl" dirty="0" smtClean="0"/>
          </a:p>
          <a:p>
            <a:r>
              <a:rPr lang="es-ES" b="1" dirty="0" smtClean="0"/>
              <a:t>Límites del municipio:</a:t>
            </a:r>
            <a:r>
              <a:rPr lang="es-ES" dirty="0" smtClean="0"/>
              <a:t/>
            </a:r>
            <a:br>
              <a:rPr lang="es-ES" dirty="0" smtClean="0"/>
            </a:br>
            <a:r>
              <a:rPr lang="es-ES" dirty="0" smtClean="0"/>
              <a:t>Norte; Planeta Rica, Buenavista y </a:t>
            </a:r>
            <a:r>
              <a:rPr lang="es-ES" dirty="0" err="1" smtClean="0"/>
              <a:t>Tierralta</a:t>
            </a:r>
            <a:r>
              <a:rPr lang="es-ES" dirty="0" smtClean="0"/>
              <a:t>; este: Buenavista, </a:t>
            </a:r>
            <a:r>
              <a:rPr lang="es-ES" dirty="0" err="1" smtClean="0"/>
              <a:t>Ayapel</a:t>
            </a:r>
            <a:r>
              <a:rPr lang="es-ES" dirty="0" smtClean="0"/>
              <a:t> y el departamento de Antioquía; sur: Puerto Libertador y el departamento de Antioquía; oeste: </a:t>
            </a:r>
            <a:r>
              <a:rPr lang="es-ES" dirty="0" err="1" smtClean="0"/>
              <a:t>Tierralta</a:t>
            </a:r>
            <a:r>
              <a:rPr lang="es-ES" dirty="0" smtClean="0"/>
              <a:t>.</a:t>
            </a:r>
            <a:endParaRPr lang="es-ES_tradnl" dirty="0" smtClean="0"/>
          </a:p>
          <a:p>
            <a:endParaRPr lang="es-ES_tradnl" dirty="0"/>
          </a:p>
        </p:txBody>
      </p:sp>
    </p:spTree>
  </p:cSld>
  <p:clrMapOvr>
    <a:masterClrMapping/>
  </p:clrMapOvr>
  <p:transition/>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rgbClr val="CC6600"/>
          </a:solidFill>
        </p:spPr>
        <p:txBody>
          <a:bodyPr>
            <a:normAutofit fontScale="90000"/>
          </a:bodyPr>
          <a:lstStyle/>
          <a:p>
            <a:r>
              <a:rPr lang="es-ES" b="1" dirty="0" smtClean="0"/>
              <a:t>Economía </a:t>
            </a:r>
            <a:r>
              <a:rPr lang="es-ES_tradnl" b="1" dirty="0" smtClean="0"/>
              <a:t/>
            </a:r>
            <a:br>
              <a:rPr lang="es-ES_tradnl" b="1" dirty="0" smtClean="0"/>
            </a:br>
            <a:endParaRPr lang="es-ES_tradnl" dirty="0"/>
          </a:p>
        </p:txBody>
      </p:sp>
      <p:sp>
        <p:nvSpPr>
          <p:cNvPr id="3" name="2 Marcador de contenido"/>
          <p:cNvSpPr>
            <a:spLocks noGrp="1"/>
          </p:cNvSpPr>
          <p:nvPr>
            <p:ph idx="1"/>
          </p:nvPr>
        </p:nvSpPr>
        <p:spPr/>
        <p:txBody>
          <a:bodyPr>
            <a:normAutofit fontScale="47500" lnSpcReduction="20000"/>
          </a:bodyPr>
          <a:lstStyle/>
          <a:p>
            <a:r>
              <a:rPr lang="es-ES" dirty="0" smtClean="0"/>
              <a:t>Se explotan minas de oro, plata, platino, níquel y tiene reservas de carbón. Su principal actividad es la explotación del níquel. CERROMATOSO -el mayor productor colombiano de ferroníquel y una de las 10 más grandes empresas del país- es la compañía que explota el material que existe en la región, lo cual se hace por el sistema de minería a cielo abierto y los lingotes son exportados principalmente a Estados Unidos, Europa y Japón. </a:t>
            </a:r>
            <a:endParaRPr lang="es-ES_tradnl" dirty="0" smtClean="0"/>
          </a:p>
          <a:p>
            <a:endParaRPr lang="es-ES_tradnl" dirty="0" smtClean="0"/>
          </a:p>
          <a:p>
            <a:r>
              <a:rPr lang="es-ES" b="1" dirty="0" smtClean="0"/>
              <a:t>Vías de comunicación  </a:t>
            </a:r>
            <a:endParaRPr lang="es-ES_tradnl" b="1" dirty="0" smtClean="0"/>
          </a:p>
          <a:p>
            <a:r>
              <a:rPr lang="es-ES" b="1" dirty="0" smtClean="0"/>
              <a:t>Aéreas:</a:t>
            </a:r>
            <a:r>
              <a:rPr lang="es-ES" dirty="0" smtClean="0"/>
              <a:t/>
            </a:r>
            <a:br>
              <a:rPr lang="es-ES" dirty="0" smtClean="0"/>
            </a:br>
            <a:r>
              <a:rPr lang="es-ES" dirty="0" smtClean="0"/>
              <a:t>Educación</a:t>
            </a:r>
            <a:br>
              <a:rPr lang="es-ES" dirty="0" smtClean="0"/>
            </a:br>
            <a:r>
              <a:rPr lang="es-ES" dirty="0" smtClean="0"/>
              <a:t/>
            </a:r>
            <a:br>
              <a:rPr lang="es-ES" dirty="0" smtClean="0"/>
            </a:br>
            <a:r>
              <a:rPr lang="es-ES" dirty="0" smtClean="0"/>
              <a:t>Colegio: El Rosario, </a:t>
            </a:r>
            <a:r>
              <a:rPr lang="es-ES" dirty="0" err="1" smtClean="0"/>
              <a:t>Montelibano</a:t>
            </a:r>
            <a:r>
              <a:rPr lang="es-ES" dirty="0" smtClean="0"/>
              <a:t>, Cooperativo José Celestino Mutis, Pio XII, y 11 escuelas de educación básica primaria.</a:t>
            </a:r>
            <a:br>
              <a:rPr lang="es-ES" dirty="0" smtClean="0"/>
            </a:br>
            <a:r>
              <a:rPr lang="es-ES" dirty="0" smtClean="0"/>
              <a:t/>
            </a:r>
            <a:br>
              <a:rPr lang="es-ES" dirty="0" smtClean="0"/>
            </a:br>
            <a:r>
              <a:rPr lang="es-ES" dirty="0" smtClean="0"/>
              <a:t>Instituciones</a:t>
            </a:r>
            <a:br>
              <a:rPr lang="es-ES" dirty="0" smtClean="0"/>
            </a:br>
            <a:r>
              <a:rPr lang="es-ES" dirty="0" smtClean="0"/>
              <a:t/>
            </a:r>
            <a:br>
              <a:rPr lang="es-ES" dirty="0" smtClean="0"/>
            </a:br>
            <a:r>
              <a:rPr lang="es-ES" dirty="0" smtClean="0"/>
              <a:t>Hospital </a:t>
            </a:r>
            <a:r>
              <a:rPr lang="es-ES" dirty="0" err="1" smtClean="0"/>
              <a:t>Montelibano</a:t>
            </a:r>
            <a:r>
              <a:rPr lang="es-ES" dirty="0" smtClean="0"/>
              <a:t>, Catedral, Telecom., Casa Episcopal, BCH, Banco de Bogotá, Caja Agraria, Empresas de Transporte Terrestre, Alcaldía Tel. 772 21 44, Policía. Tel 772 20 55.</a:t>
            </a:r>
            <a:endParaRPr lang="es-ES_tradnl" dirty="0" smtClean="0"/>
          </a:p>
          <a:p>
            <a:r>
              <a:rPr lang="es-ES" b="1" dirty="0" smtClean="0"/>
              <a:t>Terrestres:</a:t>
            </a:r>
            <a:endParaRPr lang="es-ES_tradnl" dirty="0" smtClean="0"/>
          </a:p>
          <a:p>
            <a:endParaRPr lang="es-ES_tradnl" dirty="0"/>
          </a:p>
        </p:txBody>
      </p:sp>
    </p:spTree>
  </p:cSld>
  <p:clrMapOvr>
    <a:masterClrMapping/>
  </p:clrMapOvr>
  <p:transition/>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rgbClr val="9999FF"/>
          </a:solidFill>
        </p:spPr>
        <p:txBody>
          <a:bodyPr/>
          <a:lstStyle/>
          <a:p>
            <a:r>
              <a:rPr lang="es-ES_tradnl" dirty="0" smtClean="0"/>
              <a:t>MUNICIPIO  DE   MONTERIA</a:t>
            </a:r>
            <a:endParaRPr lang="es-ES_tradnl" dirty="0"/>
          </a:p>
        </p:txBody>
      </p:sp>
      <p:sp>
        <p:nvSpPr>
          <p:cNvPr id="3" name="2 Marcador de contenido"/>
          <p:cNvSpPr>
            <a:spLocks noGrp="1"/>
          </p:cNvSpPr>
          <p:nvPr>
            <p:ph idx="1"/>
          </p:nvPr>
        </p:nvSpPr>
        <p:spPr/>
        <p:txBody>
          <a:bodyPr/>
          <a:lstStyle/>
          <a:p>
            <a:r>
              <a:rPr lang="es-ES" b="1" dirty="0" smtClean="0"/>
              <a:t>Nombre del municipio:</a:t>
            </a:r>
            <a:r>
              <a:rPr lang="es-ES" dirty="0" smtClean="0"/>
              <a:t> Alcaldía de Montería </a:t>
            </a:r>
            <a:endParaRPr lang="es-ES_tradnl" dirty="0" smtClean="0"/>
          </a:p>
          <a:p>
            <a:r>
              <a:rPr lang="es-ES" b="1" dirty="0" smtClean="0"/>
              <a:t>NIT:</a:t>
            </a:r>
            <a:r>
              <a:rPr lang="es-ES" dirty="0" smtClean="0"/>
              <a:t> 800096734-1</a:t>
            </a:r>
            <a:endParaRPr lang="es-ES_tradnl" dirty="0" smtClean="0"/>
          </a:p>
          <a:p>
            <a:r>
              <a:rPr lang="es-ES" b="1" dirty="0" smtClean="0"/>
              <a:t>Código </a:t>
            </a:r>
            <a:r>
              <a:rPr lang="es-ES" b="1" dirty="0" err="1" smtClean="0"/>
              <a:t>Dane</a:t>
            </a:r>
            <a:r>
              <a:rPr lang="es-ES" b="1" dirty="0" smtClean="0"/>
              <a:t>:</a:t>
            </a:r>
            <a:r>
              <a:rPr lang="es-ES" dirty="0" smtClean="0"/>
              <a:t> 23001</a:t>
            </a:r>
            <a:endParaRPr lang="es-ES_tradnl" dirty="0" smtClean="0"/>
          </a:p>
          <a:p>
            <a:r>
              <a:rPr lang="es-ES" b="1" dirty="0" smtClean="0"/>
              <a:t>Gentilicio:</a:t>
            </a:r>
            <a:r>
              <a:rPr lang="es-ES" dirty="0" smtClean="0"/>
              <a:t> Monteriano</a:t>
            </a:r>
            <a:endParaRPr lang="es-ES_tradnl" dirty="0" smtClean="0"/>
          </a:p>
          <a:p>
            <a:r>
              <a:rPr lang="es-ES" b="1" dirty="0" smtClean="0"/>
              <a:t>Otros nombres que ha recibido el municipio:</a:t>
            </a:r>
            <a:r>
              <a:rPr lang="es-ES" dirty="0" smtClean="0"/>
              <a:t> La Perla del </a:t>
            </a:r>
            <a:r>
              <a:rPr lang="es-ES" dirty="0" err="1" smtClean="0"/>
              <a:t>Sinú</a:t>
            </a:r>
            <a:r>
              <a:rPr lang="es-ES" dirty="0" smtClean="0"/>
              <a:t>, Capital Ganadera de Colombia, La Ciudad de las Golondrinas, La Villa Soñada.</a:t>
            </a:r>
            <a:endParaRPr lang="es-ES_tradnl" dirty="0" smtClean="0"/>
          </a:p>
          <a:p>
            <a:endParaRPr lang="es-ES_tradnl" dirty="0"/>
          </a:p>
        </p:txBody>
      </p:sp>
    </p:spTree>
  </p:cSld>
  <p:clrMapOvr>
    <a:masterClrMapping/>
  </p:clrMapOvr>
  <p:transition/>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57158" y="357166"/>
            <a:ext cx="8229600" cy="1143000"/>
          </a:xfrm>
          <a:solidFill>
            <a:srgbClr val="9999FF"/>
          </a:solidFill>
        </p:spPr>
        <p:txBody>
          <a:bodyPr>
            <a:normAutofit fontScale="90000"/>
          </a:bodyPr>
          <a:lstStyle/>
          <a:p>
            <a:r>
              <a:rPr lang="es-ES_tradnl" dirty="0" smtClean="0"/>
              <a:t>SIMBOLOS  PATRIOS   DE   MONTERIA</a:t>
            </a:r>
            <a:endParaRPr lang="es-ES_tradnl" dirty="0"/>
          </a:p>
        </p:txBody>
      </p:sp>
      <p:sp>
        <p:nvSpPr>
          <p:cNvPr id="3" name="2 Marcador de contenido"/>
          <p:cNvSpPr>
            <a:spLocks noGrp="1"/>
          </p:cNvSpPr>
          <p:nvPr>
            <p:ph idx="1"/>
          </p:nvPr>
        </p:nvSpPr>
        <p:spPr>
          <a:xfrm>
            <a:off x="457200" y="1600200"/>
            <a:ext cx="8229600" cy="5043510"/>
          </a:xfrm>
        </p:spPr>
        <p:txBody>
          <a:bodyPr>
            <a:noAutofit/>
          </a:bodyPr>
          <a:lstStyle/>
          <a:p>
            <a:r>
              <a:rPr lang="es-ES" sz="1100" dirty="0" smtClean="0"/>
              <a:t>[Coro]</a:t>
            </a:r>
            <a:br>
              <a:rPr lang="es-ES" sz="1100" dirty="0" smtClean="0"/>
            </a:br>
            <a:r>
              <a:rPr lang="es-ES" sz="1100" dirty="0" smtClean="0"/>
              <a:t>Montería es la villa soñada</a:t>
            </a:r>
            <a:br>
              <a:rPr lang="es-ES" sz="1100" dirty="0" smtClean="0"/>
            </a:br>
            <a:r>
              <a:rPr lang="es-ES" sz="1100" dirty="0" smtClean="0"/>
              <a:t>En las ondas del raudo </a:t>
            </a:r>
            <a:r>
              <a:rPr lang="es-ES" sz="1100" dirty="0" err="1" smtClean="0"/>
              <a:t>Sinú</a:t>
            </a:r>
            <a:r>
              <a:rPr lang="es-ES" sz="1100" dirty="0" smtClean="0"/>
              <a:t/>
            </a:r>
            <a:br>
              <a:rPr lang="es-ES" sz="1100" dirty="0" smtClean="0"/>
            </a:br>
            <a:r>
              <a:rPr lang="es-ES" sz="1100" dirty="0" smtClean="0"/>
              <a:t>Como urbe que avanza aclamada</a:t>
            </a:r>
            <a:br>
              <a:rPr lang="es-ES" sz="1100" dirty="0" smtClean="0"/>
            </a:br>
            <a:r>
              <a:rPr lang="es-ES" sz="1100" dirty="0" smtClean="0"/>
              <a:t>Sobre un valle de espléndido azul.</a:t>
            </a:r>
            <a:br>
              <a:rPr lang="es-ES" sz="1100" dirty="0" smtClean="0"/>
            </a:br>
            <a:r>
              <a:rPr lang="es-ES" sz="1100" dirty="0" smtClean="0"/>
              <a:t>I</a:t>
            </a:r>
            <a:br>
              <a:rPr lang="es-ES" sz="1100" dirty="0" smtClean="0"/>
            </a:br>
            <a:r>
              <a:rPr lang="es-ES" sz="1100" dirty="0" smtClean="0"/>
              <a:t>Gran ciudad que blasonan los cuernos</a:t>
            </a:r>
            <a:br>
              <a:rPr lang="es-ES" sz="1100" dirty="0" smtClean="0"/>
            </a:br>
            <a:r>
              <a:rPr lang="es-ES" sz="1100" dirty="0" smtClean="0"/>
              <a:t>Con sus arcos de acción y de luz,</a:t>
            </a:r>
            <a:br>
              <a:rPr lang="es-ES" sz="1100" dirty="0" smtClean="0"/>
            </a:br>
            <a:r>
              <a:rPr lang="es-ES" sz="1100" dirty="0" smtClean="0"/>
              <a:t>Manantial de valores eternos,</a:t>
            </a:r>
            <a:br>
              <a:rPr lang="es-ES" sz="1100" dirty="0" smtClean="0"/>
            </a:br>
            <a:r>
              <a:rPr lang="es-ES" sz="1100" dirty="0" smtClean="0"/>
              <a:t>Heredera inmortal del </a:t>
            </a:r>
            <a:r>
              <a:rPr lang="es-ES" sz="1100" dirty="0" err="1" smtClean="0"/>
              <a:t>Sinú</a:t>
            </a:r>
            <a:r>
              <a:rPr lang="es-ES" sz="1100" dirty="0" smtClean="0"/>
              <a:t>.</a:t>
            </a:r>
            <a:br>
              <a:rPr lang="es-ES" sz="1100" dirty="0" smtClean="0"/>
            </a:br>
            <a:r>
              <a:rPr lang="es-ES" sz="1100" dirty="0" smtClean="0"/>
              <a:t>II</a:t>
            </a:r>
            <a:br>
              <a:rPr lang="es-ES" sz="1100" dirty="0" smtClean="0"/>
            </a:br>
            <a:r>
              <a:rPr lang="es-ES" sz="1100" dirty="0" smtClean="0"/>
              <a:t>Noble sangre le ofrenda el torero</a:t>
            </a:r>
            <a:br>
              <a:rPr lang="es-ES" sz="1100" dirty="0" smtClean="0"/>
            </a:br>
            <a:r>
              <a:rPr lang="es-ES" sz="1100" dirty="0" smtClean="0"/>
              <a:t>En las lidias de su arte sin par:</a:t>
            </a:r>
            <a:br>
              <a:rPr lang="es-ES" sz="1100" dirty="0" smtClean="0"/>
            </a:br>
            <a:r>
              <a:rPr lang="es-ES" sz="1100" dirty="0" smtClean="0"/>
              <a:t>Tradiciones del veinte de Enero,</a:t>
            </a:r>
            <a:br>
              <a:rPr lang="es-ES" sz="1100" dirty="0" smtClean="0"/>
            </a:br>
            <a:r>
              <a:rPr lang="es-ES" sz="1100" dirty="0" smtClean="0"/>
              <a:t>Como ritos de honor secular.</a:t>
            </a:r>
            <a:br>
              <a:rPr lang="es-ES" sz="1100" dirty="0" smtClean="0"/>
            </a:br>
            <a:r>
              <a:rPr lang="es-ES" sz="1100" dirty="0" smtClean="0"/>
              <a:t>III</a:t>
            </a:r>
            <a:br>
              <a:rPr lang="es-ES" sz="1100" dirty="0" smtClean="0"/>
            </a:br>
            <a:r>
              <a:rPr lang="es-ES" sz="1100" dirty="0" smtClean="0"/>
              <a:t>Cual trasmallo en plena subienda</a:t>
            </a:r>
            <a:br>
              <a:rPr lang="es-ES" sz="1100" dirty="0" smtClean="0"/>
            </a:br>
            <a:r>
              <a:rPr lang="es-ES" sz="1100" dirty="0" smtClean="0"/>
              <a:t>Es la pesca de su alto sedal</a:t>
            </a:r>
            <a:br>
              <a:rPr lang="es-ES" sz="1100" dirty="0" smtClean="0"/>
            </a:br>
            <a:r>
              <a:rPr lang="es-ES" sz="1100" dirty="0" smtClean="0"/>
              <a:t>Y cual mieles de antigua molienda</a:t>
            </a:r>
            <a:br>
              <a:rPr lang="es-ES" sz="1100" dirty="0" smtClean="0"/>
            </a:br>
            <a:r>
              <a:rPr lang="es-ES" sz="1100" dirty="0" smtClean="0"/>
              <a:t>Nos ofrece su aliento vital.</a:t>
            </a:r>
            <a:br>
              <a:rPr lang="es-ES" sz="1100" dirty="0" smtClean="0"/>
            </a:br>
            <a:r>
              <a:rPr lang="es-ES" sz="1100" dirty="0" smtClean="0"/>
              <a:t>IV</a:t>
            </a:r>
            <a:br>
              <a:rPr lang="es-ES" sz="1100" dirty="0" smtClean="0"/>
            </a:br>
            <a:r>
              <a:rPr lang="es-ES" sz="1100" dirty="0" smtClean="0"/>
              <a:t>Sus varones de recia pujanza</a:t>
            </a:r>
            <a:br>
              <a:rPr lang="es-ES" sz="1100" dirty="0" smtClean="0"/>
            </a:br>
            <a:r>
              <a:rPr lang="es-ES" sz="1100" dirty="0" smtClean="0"/>
              <a:t>La tallaron cual un pedestal</a:t>
            </a:r>
            <a:br>
              <a:rPr lang="es-ES" sz="1100" dirty="0" smtClean="0"/>
            </a:br>
            <a:r>
              <a:rPr lang="es-ES" sz="1100" dirty="0" smtClean="0"/>
              <a:t>Para el héroe de joven semblanza</a:t>
            </a:r>
            <a:br>
              <a:rPr lang="es-ES" sz="1100" dirty="0" smtClean="0"/>
            </a:br>
            <a:r>
              <a:rPr lang="es-ES" sz="1100" dirty="0" smtClean="0"/>
              <a:t>Que hoy le imprime su gesto marcial.</a:t>
            </a:r>
            <a:br>
              <a:rPr lang="es-ES" sz="1100" dirty="0" smtClean="0"/>
            </a:br>
            <a:r>
              <a:rPr lang="es-ES" sz="1100" dirty="0" smtClean="0"/>
              <a:t>V</a:t>
            </a:r>
            <a:br>
              <a:rPr lang="es-ES" sz="1100" dirty="0" smtClean="0"/>
            </a:br>
            <a:r>
              <a:rPr lang="es-ES" sz="1100" dirty="0" smtClean="0"/>
              <a:t>El progreso se rinde a sus plantas</a:t>
            </a:r>
            <a:br>
              <a:rPr lang="es-ES" sz="1100" dirty="0" smtClean="0"/>
            </a:br>
            <a:r>
              <a:rPr lang="es-ES" sz="1100" dirty="0" smtClean="0"/>
              <a:t>De atrayente y gentil capital</a:t>
            </a:r>
            <a:br>
              <a:rPr lang="es-ES" sz="1100" dirty="0" smtClean="0"/>
            </a:br>
            <a:r>
              <a:rPr lang="es-ES" sz="1100" dirty="0" smtClean="0"/>
              <a:t>Y en las voces de cada garganta</a:t>
            </a:r>
            <a:br>
              <a:rPr lang="es-ES" sz="1100" dirty="0" smtClean="0"/>
            </a:br>
            <a:r>
              <a:rPr lang="es-ES" sz="1100" dirty="0" smtClean="0"/>
              <a:t>Montería es un Himno Triunfal!</a:t>
            </a:r>
            <a:endParaRPr lang="es-ES_tradnl" sz="1100" dirty="0" smtClean="0"/>
          </a:p>
          <a:p>
            <a:endParaRPr lang="es-ES_tradnl" sz="1100" dirty="0"/>
          </a:p>
        </p:txBody>
      </p:sp>
    </p:spTree>
  </p:cSld>
  <p:clrMapOvr>
    <a:masterClrMapping/>
  </p:clrMapOvr>
  <p:transition/>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rgbClr val="9999FF"/>
          </a:solidFill>
        </p:spPr>
        <p:txBody>
          <a:bodyPr>
            <a:normAutofit fontScale="90000"/>
          </a:bodyPr>
          <a:lstStyle/>
          <a:p>
            <a:r>
              <a:rPr lang="es-ES" b="1" dirty="0" smtClean="0"/>
              <a:t>Historia </a:t>
            </a:r>
            <a:r>
              <a:rPr lang="es-ES_tradnl" b="1" dirty="0" smtClean="0"/>
              <a:t/>
            </a:r>
            <a:br>
              <a:rPr lang="es-ES_tradnl" b="1" dirty="0" smtClean="0"/>
            </a:br>
            <a:endParaRPr lang="es-ES_tradnl" dirty="0"/>
          </a:p>
        </p:txBody>
      </p:sp>
      <p:sp>
        <p:nvSpPr>
          <p:cNvPr id="3" name="2 Marcador de contenido"/>
          <p:cNvSpPr>
            <a:spLocks noGrp="1"/>
          </p:cNvSpPr>
          <p:nvPr>
            <p:ph idx="1"/>
          </p:nvPr>
        </p:nvSpPr>
        <p:spPr>
          <a:xfrm>
            <a:off x="457200" y="1357298"/>
            <a:ext cx="8229600" cy="5286412"/>
          </a:xfrm>
        </p:spPr>
        <p:txBody>
          <a:bodyPr>
            <a:normAutofit/>
          </a:bodyPr>
          <a:lstStyle/>
          <a:p>
            <a:r>
              <a:rPr lang="es-ES" sz="1200" dirty="0" smtClean="0"/>
              <a:t>Montería fue fundada el 1o de mayo de 1777 por don Antonio de la Torre y Miranda, quien la trasladó a su actual ubicación en la ribera derecha del río </a:t>
            </a:r>
            <a:r>
              <a:rPr lang="es-ES" sz="1200" dirty="0" err="1" smtClean="0"/>
              <a:t>Sinú</a:t>
            </a:r>
            <a:r>
              <a:rPr lang="es-ES" sz="1200" dirty="0" smtClean="0"/>
              <a:t> y la bautizó como San Jerónimo de Buenavista. </a:t>
            </a:r>
            <a:r>
              <a:rPr lang="es-ES" sz="1200" dirty="0" err="1" smtClean="0"/>
              <a:t>Posteriomente</a:t>
            </a:r>
            <a:r>
              <a:rPr lang="es-ES" sz="1200" dirty="0" smtClean="0"/>
              <a:t> fue renombrada como San Jerónimo de Montería, en </a:t>
            </a:r>
            <a:r>
              <a:rPr lang="es-ES" sz="1200" dirty="0" err="1" smtClean="0"/>
              <a:t>remenbranza</a:t>
            </a:r>
            <a:r>
              <a:rPr lang="es-ES" sz="1200" dirty="0" smtClean="0"/>
              <a:t> del primer poblado levantado en el lugar de las Monterías, llamado así por ser el sitio de reunión de los monteros que cazaban en sus alrededores.</a:t>
            </a:r>
            <a:br>
              <a:rPr lang="es-ES" sz="1200" dirty="0" smtClean="0"/>
            </a:br>
            <a:r>
              <a:rPr lang="es-ES" sz="1200" dirty="0" smtClean="0"/>
              <a:t/>
            </a:r>
            <a:br>
              <a:rPr lang="es-ES" sz="1200" dirty="0" smtClean="0"/>
            </a:br>
            <a:r>
              <a:rPr lang="es-ES" sz="1200" dirty="0" smtClean="0"/>
              <a:t>En relación con este hecho, de la propia mano del </a:t>
            </a:r>
            <a:r>
              <a:rPr lang="es-ES" sz="1200" dirty="0" err="1" smtClean="0"/>
              <a:t>congregador</a:t>
            </a:r>
            <a:r>
              <a:rPr lang="es-ES" sz="1200" dirty="0" smtClean="0"/>
              <a:t> don Antonio de la Torre y Miranda, se lee en su carta al arzobispo-virrey don Antonio Caballero y Góngora:</a:t>
            </a:r>
            <a:br>
              <a:rPr lang="es-ES" sz="1200" dirty="0" smtClean="0"/>
            </a:br>
            <a:r>
              <a:rPr lang="es-ES" sz="1200" dirty="0" smtClean="0"/>
              <a:t/>
            </a:r>
            <a:br>
              <a:rPr lang="es-ES" sz="1200" dirty="0" smtClean="0"/>
            </a:br>
            <a:r>
              <a:rPr lang="es-ES" sz="1200" dirty="0" smtClean="0"/>
              <a:t>"EN LA BANDA IZQUIERDA FUNDÉ EL SITIO DE SAN JERÓNIMO DE BUENAVISTA TRASLADANDO A ÉL LAS IMÁGENES, CAMPANAS Y </a:t>
            </a:r>
            <a:endParaRPr lang="es-ES_tradnl" sz="1200" dirty="0"/>
          </a:p>
        </p:txBody>
      </p:sp>
      <p:pic>
        <p:nvPicPr>
          <p:cNvPr id="4" name="3 Imagen" descr="Historia de Alcaldía de Montería ">
            <a:hlinkClick r:id="rId2" tgtFrame="_blank" tooltip="&quot;Ver imágen del tamaño original&quot;"/>
          </p:cNvPr>
          <p:cNvPicPr/>
          <p:nvPr/>
        </p:nvPicPr>
        <p:blipFill>
          <a:blip r:embed="rId3"/>
          <a:srcRect/>
          <a:stretch>
            <a:fillRect/>
          </a:stretch>
        </p:blipFill>
        <p:spPr bwMode="auto">
          <a:xfrm>
            <a:off x="0" y="3857628"/>
            <a:ext cx="9144000" cy="2786082"/>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rgbClr val="00FFCC"/>
          </a:solidFill>
        </p:spPr>
        <p:txBody>
          <a:bodyPr>
            <a:normAutofit fontScale="90000"/>
          </a:bodyPr>
          <a:lstStyle/>
          <a:p>
            <a:r>
              <a:rPr lang="es-ES" dirty="0" smtClean="0"/>
              <a:t>MUNICIPIO DE MOÑITOS</a:t>
            </a:r>
            <a:r>
              <a:rPr lang="es-ES_tradnl" dirty="0" smtClean="0"/>
              <a:t/>
            </a:r>
            <a:br>
              <a:rPr lang="es-ES_tradnl" dirty="0" smtClean="0"/>
            </a:br>
            <a:endParaRPr lang="es-ES_tradnl" dirty="0"/>
          </a:p>
        </p:txBody>
      </p:sp>
      <p:sp>
        <p:nvSpPr>
          <p:cNvPr id="3" name="2 Marcador de contenido"/>
          <p:cNvSpPr>
            <a:spLocks noGrp="1"/>
          </p:cNvSpPr>
          <p:nvPr>
            <p:ph idx="1"/>
          </p:nvPr>
        </p:nvSpPr>
        <p:spPr/>
        <p:txBody>
          <a:bodyPr/>
          <a:lstStyle/>
          <a:p>
            <a:r>
              <a:rPr lang="es-ES" b="1" dirty="0" smtClean="0"/>
              <a:t>Nombre del municipio:</a:t>
            </a:r>
            <a:r>
              <a:rPr lang="es-ES" dirty="0" smtClean="0"/>
              <a:t> Moñitos.</a:t>
            </a:r>
            <a:endParaRPr lang="es-ES_tradnl" dirty="0" smtClean="0"/>
          </a:p>
          <a:p>
            <a:r>
              <a:rPr lang="es-ES" b="1" dirty="0" smtClean="0"/>
              <a:t>NIT:</a:t>
            </a:r>
            <a:r>
              <a:rPr lang="es-ES" dirty="0" smtClean="0"/>
              <a:t> 800065474-9</a:t>
            </a:r>
            <a:endParaRPr lang="es-ES_tradnl" dirty="0" smtClean="0"/>
          </a:p>
          <a:p>
            <a:r>
              <a:rPr lang="es-ES" b="1" dirty="0" smtClean="0"/>
              <a:t>Código </a:t>
            </a:r>
            <a:r>
              <a:rPr lang="es-ES" b="1" dirty="0" err="1" smtClean="0"/>
              <a:t>Dane</a:t>
            </a:r>
            <a:r>
              <a:rPr lang="es-ES" b="1" dirty="0" smtClean="0"/>
              <a:t>:</a:t>
            </a:r>
            <a:r>
              <a:rPr lang="es-ES" dirty="0" smtClean="0"/>
              <a:t> 23500</a:t>
            </a:r>
            <a:endParaRPr lang="es-ES_tradnl" dirty="0" smtClean="0"/>
          </a:p>
          <a:p>
            <a:r>
              <a:rPr lang="es-ES" b="1" dirty="0" smtClean="0"/>
              <a:t>Gentilicio:</a:t>
            </a:r>
            <a:r>
              <a:rPr lang="es-ES" dirty="0" smtClean="0"/>
              <a:t> </a:t>
            </a:r>
            <a:r>
              <a:rPr lang="es-ES" dirty="0" err="1" smtClean="0"/>
              <a:t>Moñiteros</a:t>
            </a:r>
            <a:r>
              <a:rPr lang="es-ES" dirty="0" smtClean="0"/>
              <a:t>, </a:t>
            </a:r>
            <a:r>
              <a:rPr lang="es-ES" dirty="0" err="1" smtClean="0"/>
              <a:t>Moñiteras</a:t>
            </a:r>
            <a:endParaRPr lang="es-ES_tradnl" dirty="0" smtClean="0"/>
          </a:p>
          <a:p>
            <a:r>
              <a:rPr lang="es-ES" b="1" dirty="0" smtClean="0"/>
              <a:t>Otros nombres que ha recibido el municipio:</a:t>
            </a:r>
            <a:r>
              <a:rPr lang="es-ES" dirty="0" smtClean="0"/>
              <a:t> Puerto Santo</a:t>
            </a:r>
            <a:endParaRPr lang="es-ES_tradnl" dirty="0" smtClean="0"/>
          </a:p>
          <a:p>
            <a:endParaRPr lang="es-ES_tradnl" dirty="0"/>
          </a:p>
        </p:txBody>
      </p:sp>
    </p:spTree>
  </p:cSld>
  <p:clrMapOvr>
    <a:masterClrMapping/>
  </p:clrMapOvr>
  <p:transition/>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00034" y="0"/>
            <a:ext cx="8229600" cy="1000108"/>
          </a:xfrm>
          <a:solidFill>
            <a:srgbClr val="00FFCC"/>
          </a:solidFill>
        </p:spPr>
        <p:txBody>
          <a:bodyPr>
            <a:normAutofit fontScale="90000"/>
          </a:bodyPr>
          <a:lstStyle/>
          <a:p>
            <a:r>
              <a:rPr lang="es-ES_tradnl" dirty="0" smtClean="0"/>
              <a:t>SIMBOLOS   PATRIOS   DE  MOÑITOS</a:t>
            </a:r>
            <a:endParaRPr lang="es-ES_tradnl" dirty="0"/>
          </a:p>
        </p:txBody>
      </p:sp>
      <p:pic>
        <p:nvPicPr>
          <p:cNvPr id="4" name="3 Marcador de contenido" descr="Bandera de Moñitos.">
            <a:hlinkClick r:id="rId2" tgtFrame="_blank" tooltip="&quot;Ver bandera de mayor tamaño&quot;"/>
          </p:cNvPr>
          <p:cNvPicPr>
            <a:picLocks noGrp="1"/>
          </p:cNvPicPr>
          <p:nvPr>
            <p:ph idx="1"/>
          </p:nvPr>
        </p:nvPicPr>
        <p:blipFill>
          <a:blip r:embed="rId3"/>
          <a:srcRect/>
          <a:stretch>
            <a:fillRect/>
          </a:stretch>
        </p:blipFill>
        <p:spPr bwMode="auto">
          <a:xfrm>
            <a:off x="6715140" y="2214554"/>
            <a:ext cx="2214352" cy="1714512"/>
          </a:xfrm>
          <a:prstGeom prst="rect">
            <a:avLst/>
          </a:prstGeom>
          <a:noFill/>
          <a:ln w="9525">
            <a:noFill/>
            <a:miter lim="800000"/>
            <a:headEnd/>
            <a:tailEnd/>
          </a:ln>
        </p:spPr>
      </p:pic>
      <p:sp>
        <p:nvSpPr>
          <p:cNvPr id="5" name="4 Rectángulo"/>
          <p:cNvSpPr/>
          <p:nvPr/>
        </p:nvSpPr>
        <p:spPr>
          <a:xfrm>
            <a:off x="7286644" y="4000504"/>
            <a:ext cx="1357322" cy="369332"/>
          </a:xfrm>
          <a:prstGeom prst="rect">
            <a:avLst/>
          </a:prstGeom>
        </p:spPr>
        <p:txBody>
          <a:bodyPr wrap="square">
            <a:spAutoFit/>
          </a:bodyPr>
          <a:lstStyle/>
          <a:p>
            <a:r>
              <a:rPr lang="es-ES" b="1" dirty="0" smtClean="0"/>
              <a:t>Bandera</a:t>
            </a:r>
            <a:endParaRPr lang="es-ES_tradnl" b="1" dirty="0"/>
          </a:p>
        </p:txBody>
      </p:sp>
      <p:sp>
        <p:nvSpPr>
          <p:cNvPr id="6" name="5 Rectángulo"/>
          <p:cNvSpPr/>
          <p:nvPr/>
        </p:nvSpPr>
        <p:spPr>
          <a:xfrm>
            <a:off x="2928926" y="-2643230"/>
            <a:ext cx="4572000" cy="1200329"/>
          </a:xfrm>
          <a:prstGeom prst="rect">
            <a:avLst/>
          </a:prstGeom>
        </p:spPr>
        <p:txBody>
          <a:bodyPr wrap="square">
            <a:spAutoFit/>
          </a:bodyPr>
          <a:lstStyle/>
          <a:p>
            <a:r>
              <a:rPr lang="es-ES" dirty="0" smtClean="0"/>
              <a:t/>
            </a:r>
            <a:br>
              <a:rPr lang="es-ES" dirty="0" smtClean="0"/>
            </a:br>
            <a:r>
              <a:rPr lang="es-ES" dirty="0" smtClean="0"/>
              <a:t/>
            </a:r>
            <a:br>
              <a:rPr lang="es-ES" dirty="0" smtClean="0"/>
            </a:br>
            <a:r>
              <a:rPr lang="es-ES" dirty="0" smtClean="0"/>
              <a:t/>
            </a:r>
            <a:br>
              <a:rPr lang="es-ES" dirty="0" smtClean="0"/>
            </a:br>
            <a:endParaRPr lang="es-ES_tradnl" dirty="0"/>
          </a:p>
        </p:txBody>
      </p:sp>
      <p:sp>
        <p:nvSpPr>
          <p:cNvPr id="7" name="6 CuadroTexto"/>
          <p:cNvSpPr txBox="1"/>
          <p:nvPr/>
        </p:nvSpPr>
        <p:spPr>
          <a:xfrm>
            <a:off x="428596" y="1285861"/>
            <a:ext cx="5000660" cy="5572139"/>
          </a:xfrm>
          <a:prstGeom prst="rect">
            <a:avLst/>
          </a:prstGeom>
          <a:noFill/>
        </p:spPr>
        <p:txBody>
          <a:bodyPr wrap="square" numCol="5" spcCol="252000" rtlCol="0">
            <a:spAutoFit/>
          </a:bodyPr>
          <a:lstStyle/>
          <a:p>
            <a:r>
              <a:rPr lang="es-ES" sz="1100" dirty="0" smtClean="0"/>
              <a:t>Coro</a:t>
            </a:r>
            <a:br>
              <a:rPr lang="es-ES" sz="1100" dirty="0" smtClean="0"/>
            </a:br>
            <a:r>
              <a:rPr lang="es-ES" sz="1100" dirty="0" smtClean="0"/>
              <a:t>A orillas del Mar Caribe</a:t>
            </a:r>
            <a:br>
              <a:rPr lang="es-ES" sz="1100" dirty="0" smtClean="0"/>
            </a:br>
            <a:r>
              <a:rPr lang="es-ES" sz="1100" dirty="0" smtClean="0"/>
              <a:t>un pueblo noble lucha</a:t>
            </a:r>
            <a:br>
              <a:rPr lang="es-ES" sz="1100" dirty="0" smtClean="0"/>
            </a:br>
            <a:r>
              <a:rPr lang="es-ES" sz="1100" dirty="0" smtClean="0"/>
              <a:t>entre velas y redes</a:t>
            </a:r>
            <a:br>
              <a:rPr lang="es-ES" sz="1100" dirty="0" smtClean="0"/>
            </a:br>
            <a:r>
              <a:rPr lang="es-ES" sz="1100" dirty="0" smtClean="0"/>
              <a:t>vertidas con dolor</a:t>
            </a:r>
            <a:br>
              <a:rPr lang="es-ES" sz="1100" dirty="0" smtClean="0"/>
            </a:br>
            <a:r>
              <a:rPr lang="es-ES" sz="1100" dirty="0" smtClean="0"/>
              <a:t>mirando en lontananza</a:t>
            </a:r>
            <a:br>
              <a:rPr lang="es-ES" sz="1100" dirty="0" smtClean="0"/>
            </a:br>
            <a:r>
              <a:rPr lang="es-ES" sz="1100" dirty="0" smtClean="0"/>
              <a:t>el surco de las olas</a:t>
            </a:r>
            <a:br>
              <a:rPr lang="es-ES" sz="1100" dirty="0" smtClean="0"/>
            </a:br>
            <a:r>
              <a:rPr lang="es-ES" sz="1100" dirty="0" smtClean="0"/>
              <a:t>formando con las olas</a:t>
            </a:r>
            <a:br>
              <a:rPr lang="es-ES" sz="1100" dirty="0" smtClean="0"/>
            </a:br>
            <a:r>
              <a:rPr lang="es-ES" sz="1100" dirty="0" smtClean="0"/>
              <a:t>un imperio de amor</a:t>
            </a:r>
          </a:p>
          <a:p>
            <a:r>
              <a:rPr lang="es-ES" sz="1100" dirty="0" smtClean="0"/>
              <a:t>I</a:t>
            </a:r>
            <a:br>
              <a:rPr lang="es-ES" sz="1100" dirty="0" smtClean="0"/>
            </a:br>
            <a:r>
              <a:rPr lang="es-ES" sz="1100" dirty="0" smtClean="0"/>
              <a:t>Eres fuente de paz y riqueza</a:t>
            </a:r>
            <a:br>
              <a:rPr lang="es-ES" sz="1100" dirty="0" smtClean="0"/>
            </a:br>
            <a:r>
              <a:rPr lang="es-ES" sz="1100" dirty="0" smtClean="0"/>
              <a:t>oh, Moñitos la tierra que un día</a:t>
            </a:r>
            <a:br>
              <a:rPr lang="es-ES" sz="1100" dirty="0" smtClean="0"/>
            </a:br>
            <a:r>
              <a:rPr lang="es-ES" sz="1100" dirty="0" smtClean="0"/>
              <a:t>perfumara la piel de tu belleza</a:t>
            </a:r>
            <a:br>
              <a:rPr lang="es-ES" sz="1100" dirty="0" smtClean="0"/>
            </a:br>
            <a:r>
              <a:rPr lang="es-ES" sz="1100" dirty="0" smtClean="0"/>
              <a:t>hoy la herencia de la madre mía</a:t>
            </a:r>
            <a:br>
              <a:rPr lang="es-ES" sz="1100" dirty="0" smtClean="0"/>
            </a:br>
            <a:r>
              <a:rPr lang="es-ES" sz="1100" dirty="0" smtClean="0"/>
              <a:t>negro soy de linaje y grandeza</a:t>
            </a:r>
            <a:br>
              <a:rPr lang="es-ES" sz="1100" dirty="0" smtClean="0"/>
            </a:br>
            <a:r>
              <a:rPr lang="es-ES" sz="1100" dirty="0" smtClean="0"/>
              <a:t>para darle al mundo la armonía   </a:t>
            </a:r>
          </a:p>
          <a:p>
            <a:r>
              <a:rPr lang="es-ES" sz="1100" dirty="0" smtClean="0"/>
              <a:t>II</a:t>
            </a:r>
            <a:br>
              <a:rPr lang="es-ES" sz="1100" dirty="0" smtClean="0"/>
            </a:br>
            <a:r>
              <a:rPr lang="es-ES" sz="1100" dirty="0" smtClean="0"/>
              <a:t>Tus montañas son de verde esperanza</a:t>
            </a:r>
            <a:br>
              <a:rPr lang="es-ES" sz="1100" dirty="0" smtClean="0"/>
            </a:br>
            <a:r>
              <a:rPr lang="es-ES" sz="1100" dirty="0" smtClean="0"/>
              <a:t>son las minas de aquel socavón</a:t>
            </a:r>
            <a:br>
              <a:rPr lang="es-ES" sz="1100" dirty="0" smtClean="0"/>
            </a:br>
            <a:r>
              <a:rPr lang="es-ES" sz="1100" dirty="0" smtClean="0"/>
              <a:t>donde el hombre surca sus labranzas</a:t>
            </a:r>
            <a:br>
              <a:rPr lang="es-ES" sz="1100" dirty="0" smtClean="0"/>
            </a:br>
            <a:r>
              <a:rPr lang="es-ES" sz="1100" dirty="0" smtClean="0"/>
              <a:t>con el hacha, machete y azadón</a:t>
            </a:r>
            <a:br>
              <a:rPr lang="es-ES" sz="1100" dirty="0" smtClean="0"/>
            </a:br>
            <a:r>
              <a:rPr lang="es-ES" sz="1100" dirty="0" smtClean="0"/>
              <a:t>conjugando un grito de alabanza</a:t>
            </a:r>
            <a:br>
              <a:rPr lang="es-ES" sz="1100" dirty="0" smtClean="0"/>
            </a:br>
            <a:r>
              <a:rPr lang="es-ES" sz="1100" dirty="0" smtClean="0"/>
              <a:t>dando gracias al Dios Redentor</a:t>
            </a:r>
            <a:br>
              <a:rPr lang="es-ES" sz="1100" dirty="0" smtClean="0"/>
            </a:br>
            <a:r>
              <a:rPr lang="es-ES" sz="1100" dirty="0" smtClean="0"/>
              <a:t>III</a:t>
            </a:r>
            <a:br>
              <a:rPr lang="es-ES" sz="1100" dirty="0" smtClean="0"/>
            </a:br>
            <a:r>
              <a:rPr lang="es-ES" sz="1100" dirty="0" smtClean="0"/>
              <a:t>Tus sirenas de cabellos rizos</a:t>
            </a:r>
            <a:br>
              <a:rPr lang="es-ES" sz="1100" dirty="0" smtClean="0"/>
            </a:br>
            <a:r>
              <a:rPr lang="es-ES" sz="1100" dirty="0" smtClean="0"/>
              <a:t>de la estirpe la reina </a:t>
            </a:r>
            <a:r>
              <a:rPr lang="es-ES" sz="1100" dirty="0" err="1" smtClean="0"/>
              <a:t>Balí</a:t>
            </a:r>
            <a:r>
              <a:rPr lang="es-ES" sz="1100" dirty="0" smtClean="0"/>
              <a:t> la princesa de los cuatro vientos</a:t>
            </a:r>
            <a:br>
              <a:rPr lang="es-ES" sz="1100" dirty="0" smtClean="0"/>
            </a:br>
            <a:r>
              <a:rPr lang="es-ES" sz="1100" dirty="0" smtClean="0"/>
              <a:t>que en galeras llegó por aquí</a:t>
            </a:r>
            <a:br>
              <a:rPr lang="es-ES" sz="1100" dirty="0" smtClean="0"/>
            </a:br>
            <a:r>
              <a:rPr lang="es-ES" sz="1100" dirty="0" smtClean="0"/>
              <a:t>hoy Moñitos bello paraíso</a:t>
            </a:r>
            <a:br>
              <a:rPr lang="es-ES" sz="1100" dirty="0" smtClean="0"/>
            </a:br>
            <a:r>
              <a:rPr lang="es-ES" sz="1100" dirty="0" smtClean="0"/>
              <a:t>fuiste cuna del bardo Muñiz</a:t>
            </a:r>
            <a:br>
              <a:rPr lang="es-ES" sz="1100" dirty="0" smtClean="0"/>
            </a:br>
            <a:r>
              <a:rPr lang="es-ES" sz="1100" dirty="0" smtClean="0"/>
              <a:t>IV</a:t>
            </a:r>
            <a:br>
              <a:rPr lang="es-ES" sz="1100" dirty="0" smtClean="0"/>
            </a:br>
            <a:r>
              <a:rPr lang="es-ES" sz="1100" dirty="0" smtClean="0"/>
              <a:t>Tus plantíos son nuestra grandeza</a:t>
            </a:r>
            <a:br>
              <a:rPr lang="es-ES" sz="1100" dirty="0" smtClean="0"/>
            </a:br>
            <a:r>
              <a:rPr lang="es-ES" sz="1100" dirty="0" smtClean="0"/>
              <a:t>Son la insignia de nuestra labor</a:t>
            </a:r>
            <a:br>
              <a:rPr lang="es-ES" sz="1100" dirty="0" smtClean="0"/>
            </a:br>
            <a:r>
              <a:rPr lang="es-ES" sz="1100" dirty="0" smtClean="0"/>
              <a:t>La pujanza de tanta riqueza</a:t>
            </a:r>
            <a:br>
              <a:rPr lang="es-ES" sz="1100" dirty="0" smtClean="0"/>
            </a:br>
            <a:r>
              <a:rPr lang="es-ES" sz="1100" dirty="0" smtClean="0"/>
              <a:t>Que hoy nos da ante el mundo el valor</a:t>
            </a:r>
            <a:br>
              <a:rPr lang="es-ES" sz="1100" dirty="0" smtClean="0"/>
            </a:br>
            <a:r>
              <a:rPr lang="es-ES" sz="1100" dirty="0" smtClean="0"/>
              <a:t>Somos río manantial de pureza</a:t>
            </a:r>
            <a:br>
              <a:rPr lang="es-ES" sz="1100" dirty="0" smtClean="0"/>
            </a:br>
            <a:r>
              <a:rPr lang="es-ES" sz="1100" dirty="0" smtClean="0"/>
              <a:t>Hoy perennes frutos del amor</a:t>
            </a:r>
            <a:br>
              <a:rPr lang="es-ES" sz="1100" dirty="0" smtClean="0"/>
            </a:br>
            <a:r>
              <a:rPr lang="es-ES" sz="1100" dirty="0" smtClean="0"/>
              <a:t/>
            </a:r>
            <a:br>
              <a:rPr lang="es-ES" sz="1100" dirty="0" smtClean="0"/>
            </a:br>
            <a:r>
              <a:rPr lang="es-ES" sz="1100" dirty="0" smtClean="0"/>
              <a:t/>
            </a:r>
            <a:br>
              <a:rPr lang="es-ES" sz="1100" dirty="0" smtClean="0"/>
            </a:br>
            <a:r>
              <a:rPr lang="es-ES" sz="1100" dirty="0" smtClean="0"/>
              <a:t/>
            </a:r>
            <a:br>
              <a:rPr lang="es-ES" sz="1100" dirty="0" smtClean="0"/>
            </a:br>
            <a:r>
              <a:rPr lang="es-ES" sz="1100" dirty="0" smtClean="0"/>
              <a:t/>
            </a:r>
            <a:br>
              <a:rPr lang="es-ES" sz="1100" dirty="0" smtClean="0"/>
            </a:br>
            <a:endParaRPr lang="es-ES_tradnl" sz="1100" dirty="0"/>
          </a:p>
        </p:txBody>
      </p:sp>
    </p:spTree>
  </p:cSld>
  <p:clrMapOvr>
    <a:masterClrMapping/>
  </p:clrMapOvr>
  <p:transition/>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rgbClr val="00FFCC"/>
          </a:solidFill>
        </p:spPr>
        <p:txBody>
          <a:bodyPr/>
          <a:lstStyle/>
          <a:p>
            <a:r>
              <a:rPr lang="es-ES_tradnl" dirty="0" smtClean="0"/>
              <a:t>HISTORIA  DE  MOÑITOS</a:t>
            </a:r>
            <a:endParaRPr lang="es-ES_tradnl" dirty="0"/>
          </a:p>
        </p:txBody>
      </p:sp>
      <p:sp>
        <p:nvSpPr>
          <p:cNvPr id="3" name="2 Marcador de contenido"/>
          <p:cNvSpPr>
            <a:spLocks noGrp="1"/>
          </p:cNvSpPr>
          <p:nvPr>
            <p:ph idx="1"/>
          </p:nvPr>
        </p:nvSpPr>
        <p:spPr>
          <a:xfrm>
            <a:off x="500034" y="1357298"/>
            <a:ext cx="8229600" cy="5500702"/>
          </a:xfrm>
        </p:spPr>
        <p:txBody>
          <a:bodyPr>
            <a:noAutofit/>
          </a:bodyPr>
          <a:lstStyle/>
          <a:p>
            <a:r>
              <a:rPr lang="es-ES" sz="1200" b="1" dirty="0" smtClean="0"/>
              <a:t>Fecha de fundación:</a:t>
            </a:r>
            <a:r>
              <a:rPr lang="es-ES" sz="1200" dirty="0" smtClean="0"/>
              <a:t> 17 de febrero de 1740</a:t>
            </a:r>
            <a:endParaRPr lang="es-ES_tradnl" sz="1200" dirty="0" smtClean="0"/>
          </a:p>
          <a:p>
            <a:r>
              <a:rPr lang="es-ES" sz="1200" b="1" dirty="0" smtClean="0"/>
              <a:t>Nombre del/los fundador (es):</a:t>
            </a:r>
            <a:r>
              <a:rPr lang="es-ES" sz="1200" dirty="0" smtClean="0"/>
              <a:t> Manuel Muñiz</a:t>
            </a:r>
            <a:endParaRPr lang="es-ES_tradnl" sz="1200" dirty="0" smtClean="0"/>
          </a:p>
          <a:p>
            <a:r>
              <a:rPr lang="es-ES" sz="1200" b="1" dirty="0" smtClean="0"/>
              <a:t>Reseña histórica:</a:t>
            </a:r>
            <a:r>
              <a:rPr lang="es-ES" sz="1200" dirty="0" smtClean="0"/>
              <a:t/>
            </a:r>
            <a:br>
              <a:rPr lang="es-ES" sz="1200" dirty="0" smtClean="0"/>
            </a:br>
            <a:r>
              <a:rPr lang="es-ES" sz="1200" dirty="0" smtClean="0"/>
              <a:t>La historia de Moñitos está ligada al comercio que desde Cartagena y Barranquilla se realizaba con la región de </a:t>
            </a:r>
            <a:r>
              <a:rPr lang="es-ES" sz="1200" dirty="0" err="1" smtClean="0"/>
              <a:t>Urabá</a:t>
            </a:r>
            <a:r>
              <a:rPr lang="es-ES" sz="1200" dirty="0" smtClean="0"/>
              <a:t>, mediante largas travesías marítimas. Su núcleo poblacional inicial o pequeña aldea, lo conformaron pescadores de la etnia negra y se remonta a los años de 1740. Según la tradición oral, son diferentes las versiones sobre el origen del nombre del municipio.</a:t>
            </a:r>
            <a:br>
              <a:rPr lang="es-ES" sz="1200" dirty="0" smtClean="0"/>
            </a:br>
            <a:r>
              <a:rPr lang="es-ES" sz="1200" dirty="0" smtClean="0"/>
              <a:t>“Una de ellas establece que los primeros en llegar fueron las familias de Manuel Muñiz, de origen alemán, Juana Sierra y Cayetana Vega, con sus doce hijos; luego llegaron las familias Matute, la de Martín Díaz, Rosa Cáscaras, Isidora Narváez, Félix Navarro y Sacramento. En honor a Juana Vega, quisieron darle al municipio el nombre de Las Vegas , honor que la mencionada fundadora rehusó, aludiendo que Manuel Muñiz le había precedido en la llegada, por tanto, de la disfunción fonética del apellido Muñiz resultó el topónimo de Moñitos”.</a:t>
            </a:r>
            <a:br>
              <a:rPr lang="es-ES" sz="1200" dirty="0" smtClean="0"/>
            </a:br>
            <a:r>
              <a:rPr lang="es-ES" sz="1200" dirty="0" smtClean="0"/>
              <a:t>Otra versión está ligada a que el caserío de Moñitos deriva su nombre de que este señor alemán Manuel Muñiz, utilizaba un moño en la cabeza, razón por la que se le asignó este nombre.</a:t>
            </a:r>
            <a:br>
              <a:rPr lang="es-ES" sz="1200" dirty="0" smtClean="0"/>
            </a:br>
            <a:endParaRPr lang="es-ES_tradnl" sz="1200" dirty="0"/>
          </a:p>
        </p:txBody>
      </p:sp>
      <p:pic>
        <p:nvPicPr>
          <p:cNvPr id="4" name="3 Imagen" descr="Historia de Moñitos.">
            <a:hlinkClick r:id="rId2" tgtFrame="_blank" tooltip="&quot;Ver imágen del tamaño original&quot;"/>
          </p:cNvPr>
          <p:cNvPicPr/>
          <p:nvPr/>
        </p:nvPicPr>
        <p:blipFill>
          <a:blip r:embed="rId3"/>
          <a:srcRect/>
          <a:stretch>
            <a:fillRect/>
          </a:stretch>
        </p:blipFill>
        <p:spPr bwMode="auto">
          <a:xfrm>
            <a:off x="214282" y="4214818"/>
            <a:ext cx="8786874" cy="2428892"/>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71472" y="285728"/>
            <a:ext cx="8229600" cy="1143000"/>
          </a:xfrm>
          <a:solidFill>
            <a:srgbClr val="D60093"/>
          </a:solidFill>
        </p:spPr>
        <p:txBody>
          <a:bodyPr>
            <a:normAutofit/>
          </a:bodyPr>
          <a:lstStyle/>
          <a:p>
            <a:r>
              <a:rPr lang="es-ES_tradnl" sz="6600" b="1" dirty="0" smtClean="0">
                <a:ln w="12700">
                  <a:solidFill>
                    <a:schemeClr val="tx2">
                      <a:satMod val="155000"/>
                    </a:schemeClr>
                  </a:solidFill>
                  <a:prstDash val="solid"/>
                </a:ln>
                <a:solidFill>
                  <a:srgbClr val="3399FF"/>
                </a:solidFill>
                <a:effectLst>
                  <a:outerShdw blurRad="41275" dist="20320" dir="1800000" algn="tl" rotWithShape="0">
                    <a:srgbClr val="000000">
                      <a:alpha val="40000"/>
                    </a:srgbClr>
                  </a:outerShdw>
                </a:effectLst>
              </a:rPr>
              <a:t>GEOGRAFIA</a:t>
            </a:r>
            <a:endParaRPr lang="es-ES_tradnl" sz="6600" b="1" dirty="0">
              <a:ln w="12700">
                <a:solidFill>
                  <a:schemeClr val="tx2">
                    <a:satMod val="155000"/>
                  </a:schemeClr>
                </a:solidFill>
                <a:prstDash val="solid"/>
              </a:ln>
              <a:solidFill>
                <a:srgbClr val="3399FF"/>
              </a:solidFill>
              <a:effectLst>
                <a:outerShdw blurRad="41275" dist="20320" dir="1800000" algn="tl" rotWithShape="0">
                  <a:srgbClr val="000000">
                    <a:alpha val="40000"/>
                  </a:srgbClr>
                </a:outerShdw>
              </a:effectLst>
            </a:endParaRPr>
          </a:p>
        </p:txBody>
      </p:sp>
      <p:sp>
        <p:nvSpPr>
          <p:cNvPr id="3" name="2 Marcador de contenido"/>
          <p:cNvSpPr>
            <a:spLocks noGrp="1"/>
          </p:cNvSpPr>
          <p:nvPr>
            <p:ph idx="1"/>
          </p:nvPr>
        </p:nvSpPr>
        <p:spPr/>
        <p:txBody>
          <a:bodyPr>
            <a:normAutofit/>
          </a:bodyPr>
          <a:lstStyle/>
          <a:p>
            <a:r>
              <a:rPr lang="es-ES" sz="2000" b="1" i="1" dirty="0" smtClean="0"/>
              <a:t>. El sistema hidrográfico del departamento del Córdoba está conformado por las zonas del Valle del </a:t>
            </a:r>
            <a:r>
              <a:rPr lang="es-ES" sz="2000" b="1" i="1" dirty="0" err="1" smtClean="0"/>
              <a:t>Sinú</a:t>
            </a:r>
            <a:r>
              <a:rPr lang="es-ES" sz="2000" b="1" i="1" dirty="0" smtClean="0"/>
              <a:t>, que recoge los afluentes del sur y conforma el alto, medio y bajo </a:t>
            </a:r>
            <a:r>
              <a:rPr lang="es-ES" sz="2000" b="1" i="1" dirty="0" err="1" smtClean="0"/>
              <a:t>Sinú</a:t>
            </a:r>
            <a:r>
              <a:rPr lang="es-ES" sz="2000" b="1" i="1" dirty="0" smtClean="0"/>
              <a:t>; la zona del Valle del San Jorge, quien canaliza las aguas de la Ciénaga de </a:t>
            </a:r>
            <a:r>
              <a:rPr lang="es-ES" sz="2000" b="1" i="1" dirty="0" err="1" smtClean="0"/>
              <a:t>Ayapel</a:t>
            </a:r>
            <a:r>
              <a:rPr lang="es-ES" sz="2000" b="1" i="1" dirty="0" smtClean="0"/>
              <a:t> hacia la cuenca </a:t>
            </a:r>
            <a:r>
              <a:rPr lang="es-ES" sz="2000" b="1" i="1" dirty="0" err="1" smtClean="0"/>
              <a:t>momposina</a:t>
            </a:r>
            <a:r>
              <a:rPr lang="es-ES" sz="2000" b="1" i="1" dirty="0" smtClean="0"/>
              <a:t>; y la zona de los ríos Canalete y Mangle, al noroeste del departamento</a:t>
            </a:r>
          </a:p>
          <a:p>
            <a:r>
              <a:rPr lang="es-ES" sz="2000" b="1" i="1" dirty="0" smtClean="0"/>
              <a:t>El río </a:t>
            </a:r>
            <a:r>
              <a:rPr lang="es-ES" sz="2000" b="1" i="1" dirty="0" err="1" smtClean="0"/>
              <a:t>Sinú</a:t>
            </a:r>
            <a:r>
              <a:rPr lang="es-ES" sz="2000" b="1" i="1" dirty="0" smtClean="0"/>
              <a:t>, es la principal arteria fluvial con una longitud de 415 kilómetros, se desliza entre las serranías de </a:t>
            </a:r>
            <a:r>
              <a:rPr lang="es-ES" sz="2000" b="1" i="1" dirty="0" err="1" smtClean="0"/>
              <a:t>Abibe</a:t>
            </a:r>
            <a:r>
              <a:rPr lang="es-ES" sz="2000" b="1" i="1" dirty="0" smtClean="0"/>
              <a:t> y San Jerónimo, hasta desembocar en la zona de llanura en la Boca de Tinajones. Sus principales afluentes son los ríos Verde y Esmeralda, en la margen izquierda, y el Manso, en la margen derecha.</a:t>
            </a:r>
            <a:endParaRPr lang="es-ES_tradnl" sz="2000" b="1" i="1" dirty="0" smtClean="0"/>
          </a:p>
          <a:p>
            <a:r>
              <a:rPr lang="es-ES" sz="2000" b="1" i="1" dirty="0" smtClean="0"/>
              <a:t>El río San Jorge, cuenta con una extensión de 368 kilómetros, corre entre las serranías de San Jerónimo y </a:t>
            </a:r>
            <a:r>
              <a:rPr lang="es-ES" sz="2000" b="1" i="1" dirty="0" err="1" smtClean="0"/>
              <a:t>Ayapel</a:t>
            </a:r>
            <a:r>
              <a:rPr lang="es-ES" sz="2000" b="1" i="1" dirty="0" smtClean="0"/>
              <a:t>, para luego desembocar en el río Cauca, que a su vez tributa al Magdalena a la altura de la depresión </a:t>
            </a:r>
            <a:r>
              <a:rPr lang="es-ES" sz="2000" b="1" i="1" dirty="0" err="1" smtClean="0"/>
              <a:t>momposina</a:t>
            </a:r>
            <a:r>
              <a:rPr lang="es-ES" sz="2000" b="1" i="1" dirty="0" smtClean="0"/>
              <a:t> </a:t>
            </a:r>
            <a:endParaRPr lang="es-ES_tradnl" sz="2000" b="1" i="1" dirty="0" smtClean="0"/>
          </a:p>
          <a:p>
            <a:endParaRPr lang="es-ES_tradnl" sz="2000" dirty="0" smtClean="0"/>
          </a:p>
          <a:p>
            <a:endParaRPr lang="es-ES_tradnl" dirty="0"/>
          </a:p>
        </p:txBody>
      </p:sp>
    </p:spTree>
  </p:cSld>
  <p:clrMapOvr>
    <a:masterClrMapping/>
  </p:clrMapOvr>
  <p:transition/>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rgbClr val="00FFCC"/>
          </a:solidFill>
        </p:spPr>
        <p:txBody>
          <a:bodyPr>
            <a:normAutofit fontScale="90000"/>
          </a:bodyPr>
          <a:lstStyle/>
          <a:p>
            <a:r>
              <a:rPr lang="es-ES" b="1" dirty="0" smtClean="0"/>
              <a:t>Geografía </a:t>
            </a:r>
            <a:r>
              <a:rPr lang="es-ES_tradnl" b="1" dirty="0" smtClean="0"/>
              <a:t/>
            </a:r>
            <a:br>
              <a:rPr lang="es-ES_tradnl" b="1" dirty="0" smtClean="0"/>
            </a:br>
            <a:endParaRPr lang="es-ES_tradnl" dirty="0"/>
          </a:p>
        </p:txBody>
      </p:sp>
      <p:sp>
        <p:nvSpPr>
          <p:cNvPr id="3" name="2 Marcador de contenido"/>
          <p:cNvSpPr>
            <a:spLocks noGrp="1"/>
          </p:cNvSpPr>
          <p:nvPr>
            <p:ph idx="1"/>
          </p:nvPr>
        </p:nvSpPr>
        <p:spPr/>
        <p:txBody>
          <a:bodyPr>
            <a:normAutofit fontScale="62500" lnSpcReduction="20000"/>
          </a:bodyPr>
          <a:lstStyle/>
          <a:p>
            <a:r>
              <a:rPr lang="es-ES" dirty="0" smtClean="0"/>
              <a:t>LOCALIZACION: Entre los 9º 15’ latitud Norte y 76º 8’4” de Longitud Oeste del Meridiano de </a:t>
            </a:r>
            <a:r>
              <a:rPr lang="es-ES" dirty="0" err="1" smtClean="0"/>
              <a:t>Grenwich</a:t>
            </a:r>
            <a:r>
              <a:rPr lang="es-ES" dirty="0" smtClean="0"/>
              <a:t>. </a:t>
            </a:r>
            <a:br>
              <a:rPr lang="es-ES" dirty="0" smtClean="0"/>
            </a:br>
            <a:r>
              <a:rPr lang="es-ES" dirty="0" smtClean="0"/>
              <a:t>CLIMA : Bosque Seco Tropical.</a:t>
            </a:r>
            <a:br>
              <a:rPr lang="es-ES" dirty="0" smtClean="0"/>
            </a:br>
            <a:r>
              <a:rPr lang="es-ES" dirty="0" smtClean="0"/>
              <a:t>TOPOGRAFIA: 50% Planicies costeras y lomas bajas.</a:t>
            </a:r>
            <a:br>
              <a:rPr lang="es-ES" dirty="0" smtClean="0"/>
            </a:br>
            <a:r>
              <a:rPr lang="es-ES" dirty="0" smtClean="0"/>
              <a:t>25% Lomas mas altas y escarpadas con relieve quebrado.</a:t>
            </a:r>
            <a:br>
              <a:rPr lang="es-ES" dirty="0" smtClean="0"/>
            </a:br>
            <a:r>
              <a:rPr lang="es-ES" dirty="0" smtClean="0"/>
              <a:t>15% Áreas bajas o deprimidas de topografía plana.</a:t>
            </a:r>
            <a:br>
              <a:rPr lang="es-ES" dirty="0" smtClean="0"/>
            </a:br>
            <a:r>
              <a:rPr lang="es-ES" dirty="0" smtClean="0"/>
              <a:t>10% Área de litoral de relieve plano. </a:t>
            </a:r>
            <a:br>
              <a:rPr lang="es-ES" dirty="0" smtClean="0"/>
            </a:br>
            <a:r>
              <a:rPr lang="es-ES" dirty="0" smtClean="0"/>
              <a:t>El municipio de Moñitos, cuenta con una amplia red hidrográfica de micro cuencas que permiten a su población, abastecerse de agua para su consumo y el desarrollo de sus actividades agropecuarias. Esta red está conformada por los ríos: Broqueles, Río Cedro, Río Mangle, Arroyo </a:t>
            </a:r>
            <a:r>
              <a:rPr lang="es-ES" dirty="0" err="1" smtClean="0"/>
              <a:t>Coha</a:t>
            </a:r>
            <a:r>
              <a:rPr lang="es-ES" dirty="0" smtClean="0"/>
              <a:t>, Arroyo Caimito, Arroyo Caimancito y la quebrada de Corpas, ubicadas a lo largo del territorio municipal, en las veredas de los mismos nombres, y que bañan toda la región.</a:t>
            </a:r>
            <a:br>
              <a:rPr lang="es-ES" dirty="0" smtClean="0"/>
            </a:br>
            <a:r>
              <a:rPr lang="es-ES" dirty="0" smtClean="0"/>
              <a:t>Sus corregimientos son: San </a:t>
            </a:r>
            <a:r>
              <a:rPr lang="es-ES" dirty="0" err="1" smtClean="0"/>
              <a:t>Jose</a:t>
            </a:r>
            <a:r>
              <a:rPr lang="es-ES" dirty="0" smtClean="0"/>
              <a:t> de Bella </a:t>
            </a:r>
            <a:r>
              <a:rPr lang="es-ES" dirty="0" err="1" smtClean="0"/>
              <a:t>cohita</a:t>
            </a:r>
            <a:r>
              <a:rPr lang="es-ES" dirty="0" smtClean="0"/>
              <a:t>, La Rada, El Perpetuo Socorro, Broqueles, Las Mujeres, Río Cedro y Santander de La Cruz.</a:t>
            </a:r>
            <a:endParaRPr lang="es-ES_tradnl" dirty="0" smtClean="0"/>
          </a:p>
          <a:p>
            <a:endParaRPr lang="es-ES_tradnl" dirty="0"/>
          </a:p>
        </p:txBody>
      </p:sp>
    </p:spTree>
  </p:cSld>
  <p:clrMapOvr>
    <a:masterClrMapping/>
  </p:clrMapOvr>
  <p:transition/>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rgbClr val="00FFCC"/>
          </a:solidFill>
        </p:spPr>
        <p:txBody>
          <a:bodyPr>
            <a:normAutofit fontScale="90000"/>
          </a:bodyPr>
          <a:lstStyle/>
          <a:p>
            <a:r>
              <a:rPr lang="es-ES" b="1" i="1" dirty="0" smtClean="0"/>
              <a:t>Ecología </a:t>
            </a:r>
            <a:r>
              <a:rPr lang="es-ES_tradnl" b="1" i="1" dirty="0" smtClean="0"/>
              <a:t/>
            </a:r>
            <a:br>
              <a:rPr lang="es-ES_tradnl" b="1" i="1" dirty="0" smtClean="0"/>
            </a:br>
            <a:endParaRPr lang="es-ES_tradnl" b="1" i="1" dirty="0"/>
          </a:p>
        </p:txBody>
      </p:sp>
      <p:sp>
        <p:nvSpPr>
          <p:cNvPr id="3" name="2 Marcador de contenido"/>
          <p:cNvSpPr>
            <a:spLocks noGrp="1"/>
          </p:cNvSpPr>
          <p:nvPr>
            <p:ph idx="1"/>
          </p:nvPr>
        </p:nvSpPr>
        <p:spPr/>
        <p:txBody>
          <a:bodyPr>
            <a:normAutofit fontScale="55000" lnSpcReduction="20000"/>
          </a:bodyPr>
          <a:lstStyle/>
          <a:p>
            <a:r>
              <a:rPr lang="es-ES" b="1" i="1" dirty="0" smtClean="0"/>
              <a:t>La vegetación natural ha sido deforestada, a través de la tala y quema con el afán de expandir los hatos ganaderos y los diferentes sistemas de producción agrícola, sin tener en cuenta la aptitud de la tierra, lo cual presenta un deterioro del suelo en algunos sitios; la cobertura vegetal, además de los cultivos agrícolas y pastos, se encuentran árboles frutales, rastrojos, arbustos, malezas, bosques de mangle y de galería, estos últimos son notorios en las desembocaduras de los ríos, arroyos y quebradas al mar en ciertos tramos de sus cauces.</a:t>
            </a:r>
            <a:br>
              <a:rPr lang="es-ES" b="1" i="1" dirty="0" smtClean="0"/>
            </a:br>
            <a:r>
              <a:rPr lang="es-ES" b="1" i="1" dirty="0" smtClean="0"/>
              <a:t/>
            </a:r>
            <a:br>
              <a:rPr lang="es-ES" b="1" i="1" dirty="0" smtClean="0"/>
            </a:br>
            <a:r>
              <a:rPr lang="es-ES" b="1" i="1" dirty="0" smtClean="0"/>
              <a:t>Entre la vegetación arbórea se destacan especies como el roble, orejero, </a:t>
            </a:r>
            <a:r>
              <a:rPr lang="es-ES" b="1" i="1" dirty="0" err="1" smtClean="0"/>
              <a:t>matarratón</a:t>
            </a:r>
            <a:r>
              <a:rPr lang="es-ES" b="1" i="1" dirty="0" smtClean="0"/>
              <a:t>, guayacán, </a:t>
            </a:r>
            <a:r>
              <a:rPr lang="es-ES" b="1" i="1" dirty="0" err="1" smtClean="0"/>
              <a:t>guásimo</a:t>
            </a:r>
            <a:r>
              <a:rPr lang="es-ES" b="1" i="1" dirty="0" smtClean="0"/>
              <a:t>, jobo, guarumo, guamo, caimito, totumo y caucho, los cuales se unen con las malezas y árboles para formar complejos vegetales en forma dispersa o compactos, con vegetación siempre verde, entre las palmeras se destacan la “Palma iraca”, como malezas y arbustos se pueden citar las especies de cortadera, arrocillo, cadillo, meloncillo, balsilla, lengua de vaca, zarza, bijao, espino, bicho y el clavito</a:t>
            </a:r>
            <a:r>
              <a:rPr lang="es-ES" dirty="0" smtClean="0"/>
              <a:t/>
            </a:r>
            <a:br>
              <a:rPr lang="es-ES" dirty="0" smtClean="0"/>
            </a:br>
            <a:r>
              <a:rPr lang="es-ES" dirty="0" smtClean="0"/>
              <a:t/>
            </a:r>
            <a:br>
              <a:rPr lang="es-ES" dirty="0" smtClean="0"/>
            </a:br>
            <a:endParaRPr lang="es-ES_tradnl" dirty="0"/>
          </a:p>
        </p:txBody>
      </p:sp>
    </p:spTree>
  </p:cSld>
  <p:clrMapOvr>
    <a:masterClrMapping/>
  </p:clrMapOvr>
  <p:transition/>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00034" y="285728"/>
            <a:ext cx="8229600" cy="1143000"/>
          </a:xfrm>
          <a:solidFill>
            <a:srgbClr val="00FFCC"/>
          </a:solidFill>
        </p:spPr>
        <p:txBody>
          <a:bodyPr>
            <a:normAutofit fontScale="90000"/>
          </a:bodyPr>
          <a:lstStyle/>
          <a:p>
            <a:r>
              <a:rPr lang="es-ES" b="1" i="1" dirty="0" smtClean="0"/>
              <a:t>Economía </a:t>
            </a:r>
            <a:r>
              <a:rPr lang="es-ES_tradnl" b="1" i="1" dirty="0" smtClean="0"/>
              <a:t/>
            </a:r>
            <a:br>
              <a:rPr lang="es-ES_tradnl" b="1" i="1" dirty="0" smtClean="0"/>
            </a:br>
            <a:endParaRPr lang="es-ES_tradnl" i="1" dirty="0"/>
          </a:p>
        </p:txBody>
      </p:sp>
      <p:sp>
        <p:nvSpPr>
          <p:cNvPr id="3" name="2 Marcador de contenido"/>
          <p:cNvSpPr>
            <a:spLocks noGrp="1"/>
          </p:cNvSpPr>
          <p:nvPr>
            <p:ph idx="1"/>
          </p:nvPr>
        </p:nvSpPr>
        <p:spPr/>
        <p:txBody>
          <a:bodyPr>
            <a:normAutofit fontScale="55000" lnSpcReduction="20000"/>
          </a:bodyPr>
          <a:lstStyle/>
          <a:p>
            <a:r>
              <a:rPr lang="es-ES" b="1" i="1" dirty="0" smtClean="0"/>
              <a:t>Inicialmente la economía de Moñitos fue la maderable que resultaba de la tala de montañas, por una compañía de madera que se instaló en la región. A la llegada de más familias, la madera </a:t>
            </a:r>
            <a:r>
              <a:rPr lang="es-ES" b="1" i="1" dirty="0" err="1" smtClean="0"/>
              <a:t>fué</a:t>
            </a:r>
            <a:r>
              <a:rPr lang="es-ES" b="1" i="1" dirty="0" smtClean="0"/>
              <a:t> desapareciendo; </a:t>
            </a:r>
            <a:r>
              <a:rPr lang="es-ES" b="1" i="1" dirty="0" err="1" smtClean="0"/>
              <a:t>implementandose</a:t>
            </a:r>
            <a:r>
              <a:rPr lang="es-ES" b="1" i="1" dirty="0" smtClean="0"/>
              <a:t> extensas </a:t>
            </a:r>
            <a:r>
              <a:rPr lang="es-ES" b="1" i="1" dirty="0" err="1" smtClean="0"/>
              <a:t>areas</a:t>
            </a:r>
            <a:r>
              <a:rPr lang="es-ES" b="1" i="1" dirty="0" smtClean="0"/>
              <a:t> de cultivo de cocoteros, las cuales perduran hasta la llegada de una enfermedad llamada “</a:t>
            </a:r>
            <a:r>
              <a:rPr lang="es-ES" b="1" i="1" dirty="0" err="1" smtClean="0"/>
              <a:t>porroca</a:t>
            </a:r>
            <a:r>
              <a:rPr lang="es-ES" b="1" i="1" dirty="0" smtClean="0"/>
              <a:t>” , la cual fue diezmando este cultivo, dando lugar a las plantaciones de el plátano creando una zona platanera, la cual también fue azotada por una plaga (hongo) llamada SIGATOCA NEGRA. A pesar de estos percances los cultivos más comerciales siguen siendo estos dos, otros productos que contribuyen a la economía son: El ñame, La yuca, el arroz, entre otros, esto hace que la agricultura, sea una de las principales bases de la economía de nuestro municipio.</a:t>
            </a:r>
            <a:br>
              <a:rPr lang="es-ES" b="1" i="1" dirty="0" smtClean="0"/>
            </a:br>
            <a:r>
              <a:rPr lang="es-ES" b="1" i="1" dirty="0" smtClean="0"/>
              <a:t>La ganadería entraría en un segundo plano ya que la mayoría de lasa extensiones de tierra se ven ocupadas por la agricultura.</a:t>
            </a:r>
            <a:br>
              <a:rPr lang="es-ES" b="1" i="1" dirty="0" smtClean="0"/>
            </a:br>
            <a:r>
              <a:rPr lang="es-ES" b="1" i="1" dirty="0" smtClean="0"/>
              <a:t>La pesca ocupa otro </a:t>
            </a:r>
            <a:r>
              <a:rPr lang="es-ES" b="1" i="1" dirty="0" err="1" smtClean="0"/>
              <a:t>renglon</a:t>
            </a:r>
            <a:r>
              <a:rPr lang="es-ES" b="1" i="1" dirty="0" smtClean="0"/>
              <a:t> importante en la </a:t>
            </a:r>
            <a:r>
              <a:rPr lang="es-ES" b="1" i="1" dirty="0" err="1" smtClean="0"/>
              <a:t>economia</a:t>
            </a:r>
            <a:r>
              <a:rPr lang="es-ES" b="1" i="1" dirty="0" smtClean="0"/>
              <a:t> de la región, siendo explotada de forma artesanal, este </a:t>
            </a:r>
            <a:r>
              <a:rPr lang="es-ES" b="1" i="1" dirty="0" err="1" smtClean="0"/>
              <a:t>metodo</a:t>
            </a:r>
            <a:r>
              <a:rPr lang="es-ES" b="1" i="1" dirty="0" smtClean="0"/>
              <a:t> de explotación, no es suficiente para su comercialización.</a:t>
            </a:r>
            <a:r>
              <a:rPr lang="es-ES" dirty="0" smtClean="0"/>
              <a:t/>
            </a:r>
            <a:br>
              <a:rPr lang="es-ES" dirty="0" smtClean="0"/>
            </a:br>
            <a:r>
              <a:rPr lang="es-ES" dirty="0" smtClean="0"/>
              <a:t/>
            </a:r>
            <a:br>
              <a:rPr lang="es-ES" dirty="0" smtClean="0"/>
            </a:br>
            <a:endParaRPr lang="es-ES_tradnl" dirty="0"/>
          </a:p>
        </p:txBody>
      </p:sp>
    </p:spTree>
  </p:cSld>
  <p:clrMapOvr>
    <a:masterClrMapping/>
  </p:clrMapOvr>
  <p:transition/>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rgbClr val="99FF33"/>
          </a:solidFill>
        </p:spPr>
        <p:txBody>
          <a:bodyPr>
            <a:normAutofit fontScale="90000"/>
          </a:bodyPr>
          <a:lstStyle/>
          <a:p>
            <a:r>
              <a:rPr lang="es-ES" b="1" i="1" dirty="0" smtClean="0"/>
              <a:t>MUNICIPIO DE PLANETA RICA</a:t>
            </a:r>
            <a:r>
              <a:rPr lang="es-ES_tradnl" b="1" i="1" dirty="0" smtClean="0"/>
              <a:t/>
            </a:r>
            <a:br>
              <a:rPr lang="es-ES_tradnl" b="1" i="1" dirty="0" smtClean="0"/>
            </a:br>
            <a:endParaRPr lang="es-ES_tradnl" b="1" i="1" dirty="0"/>
          </a:p>
        </p:txBody>
      </p:sp>
      <p:sp>
        <p:nvSpPr>
          <p:cNvPr id="3" name="2 Marcador de contenido"/>
          <p:cNvSpPr>
            <a:spLocks noGrp="1"/>
          </p:cNvSpPr>
          <p:nvPr>
            <p:ph idx="1"/>
          </p:nvPr>
        </p:nvSpPr>
        <p:spPr/>
        <p:txBody>
          <a:bodyPr/>
          <a:lstStyle/>
          <a:p>
            <a:r>
              <a:rPr lang="es-ES" b="1" i="1" dirty="0" smtClean="0"/>
              <a:t>Nombre del municipio: Municipio de Planeta Rica</a:t>
            </a:r>
            <a:endParaRPr lang="es-ES_tradnl" b="1" i="1" dirty="0" smtClean="0"/>
          </a:p>
          <a:p>
            <a:r>
              <a:rPr lang="es-ES" b="1" i="1" dirty="0" smtClean="0"/>
              <a:t>NIT: 800096765-1</a:t>
            </a:r>
            <a:endParaRPr lang="es-ES_tradnl" b="1" i="1" dirty="0" smtClean="0"/>
          </a:p>
          <a:p>
            <a:r>
              <a:rPr lang="es-ES" b="1" i="1" dirty="0" smtClean="0"/>
              <a:t>Código </a:t>
            </a:r>
            <a:r>
              <a:rPr lang="es-ES" b="1" i="1" dirty="0" err="1" smtClean="0"/>
              <a:t>Dane</a:t>
            </a:r>
            <a:r>
              <a:rPr lang="es-ES" b="1" i="1" dirty="0" smtClean="0"/>
              <a:t>: 23555</a:t>
            </a:r>
            <a:endParaRPr lang="es-ES_tradnl" b="1" i="1" dirty="0" smtClean="0"/>
          </a:p>
          <a:p>
            <a:r>
              <a:rPr lang="es-ES" b="1" i="1" dirty="0" smtClean="0"/>
              <a:t>Gentilicio: </a:t>
            </a:r>
            <a:r>
              <a:rPr lang="es-ES" b="1" i="1" dirty="0" err="1" smtClean="0"/>
              <a:t>Planetaricense</a:t>
            </a:r>
            <a:endParaRPr lang="es-ES_tradnl" b="1" i="1" dirty="0" smtClean="0"/>
          </a:p>
          <a:p>
            <a:endParaRPr lang="es-ES_tradnl" dirty="0"/>
          </a:p>
        </p:txBody>
      </p:sp>
    </p:spTree>
  </p:cSld>
  <p:clrMapOvr>
    <a:masterClrMapping/>
  </p:clrMapOvr>
  <p:transition/>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71472" y="214290"/>
            <a:ext cx="8229600" cy="928694"/>
          </a:xfrm>
          <a:solidFill>
            <a:srgbClr val="99FF33"/>
          </a:solidFill>
        </p:spPr>
        <p:txBody>
          <a:bodyPr>
            <a:normAutofit fontScale="90000"/>
          </a:bodyPr>
          <a:lstStyle/>
          <a:p>
            <a:r>
              <a:rPr lang="es-ES_tradnl" dirty="0" smtClean="0"/>
              <a:t>SIMBOLOS  PATRIOS  DE  PLANETA  RICA</a:t>
            </a:r>
            <a:endParaRPr lang="es-ES_tradnl" dirty="0"/>
          </a:p>
        </p:txBody>
      </p:sp>
      <p:pic>
        <p:nvPicPr>
          <p:cNvPr id="4" name="3 Marcador de contenido" descr="Escudo de Municipio de Planeta Rica">
            <a:hlinkClick r:id="rId2" tgtFrame="_blank" tooltip="&quot;Ver escudo del tamaño original&quot;"/>
          </p:cNvPr>
          <p:cNvPicPr>
            <a:picLocks noGrp="1"/>
          </p:cNvPicPr>
          <p:nvPr>
            <p:ph idx="1"/>
          </p:nvPr>
        </p:nvPicPr>
        <p:blipFill>
          <a:blip r:embed="rId3"/>
          <a:srcRect/>
          <a:stretch>
            <a:fillRect/>
          </a:stretch>
        </p:blipFill>
        <p:spPr bwMode="auto">
          <a:xfrm>
            <a:off x="6643702" y="1643050"/>
            <a:ext cx="1905000" cy="2219325"/>
          </a:xfrm>
          <a:prstGeom prst="rect">
            <a:avLst/>
          </a:prstGeom>
          <a:noFill/>
          <a:ln w="9525">
            <a:noFill/>
            <a:miter lim="800000"/>
            <a:headEnd/>
            <a:tailEnd/>
          </a:ln>
        </p:spPr>
      </p:pic>
      <p:pic>
        <p:nvPicPr>
          <p:cNvPr id="5" name="4 Imagen" descr="Bandera de Municipio de Planeta Rica">
            <a:hlinkClick r:id="rId4" tgtFrame="_blank" tooltip="&quot;Ver bandera de mayor tamaño&quot;"/>
          </p:cNvPr>
          <p:cNvPicPr/>
          <p:nvPr/>
        </p:nvPicPr>
        <p:blipFill>
          <a:blip r:embed="rId5"/>
          <a:srcRect/>
          <a:stretch>
            <a:fillRect/>
          </a:stretch>
        </p:blipFill>
        <p:spPr bwMode="auto">
          <a:xfrm>
            <a:off x="6643702" y="4714884"/>
            <a:ext cx="1905000" cy="1066800"/>
          </a:xfrm>
          <a:prstGeom prst="rect">
            <a:avLst/>
          </a:prstGeom>
          <a:noFill/>
          <a:ln w="9525">
            <a:noFill/>
            <a:miter lim="800000"/>
            <a:headEnd/>
            <a:tailEnd/>
          </a:ln>
        </p:spPr>
      </p:pic>
      <p:sp>
        <p:nvSpPr>
          <p:cNvPr id="6" name="5 Rectángulo"/>
          <p:cNvSpPr/>
          <p:nvPr/>
        </p:nvSpPr>
        <p:spPr>
          <a:xfrm>
            <a:off x="7000892" y="5929330"/>
            <a:ext cx="981102" cy="369332"/>
          </a:xfrm>
          <a:prstGeom prst="rect">
            <a:avLst/>
          </a:prstGeom>
        </p:spPr>
        <p:txBody>
          <a:bodyPr wrap="none">
            <a:spAutoFit/>
          </a:bodyPr>
          <a:lstStyle/>
          <a:p>
            <a:r>
              <a:rPr lang="es-ES" b="1" dirty="0" smtClean="0"/>
              <a:t>Bandera</a:t>
            </a:r>
            <a:endParaRPr lang="es-AR" b="1" dirty="0"/>
          </a:p>
        </p:txBody>
      </p:sp>
      <p:sp>
        <p:nvSpPr>
          <p:cNvPr id="7" name="6 Rectángulo"/>
          <p:cNvSpPr/>
          <p:nvPr/>
        </p:nvSpPr>
        <p:spPr>
          <a:xfrm>
            <a:off x="7072330" y="4000504"/>
            <a:ext cx="854721" cy="369332"/>
          </a:xfrm>
          <a:prstGeom prst="rect">
            <a:avLst/>
          </a:prstGeom>
        </p:spPr>
        <p:txBody>
          <a:bodyPr wrap="none">
            <a:spAutoFit/>
          </a:bodyPr>
          <a:lstStyle/>
          <a:p>
            <a:r>
              <a:rPr lang="es-ES" b="1" dirty="0" smtClean="0"/>
              <a:t>Escudo</a:t>
            </a:r>
            <a:endParaRPr lang="es-AR" b="1" dirty="0"/>
          </a:p>
        </p:txBody>
      </p:sp>
      <p:sp>
        <p:nvSpPr>
          <p:cNvPr id="8" name="7 Rectángulo"/>
          <p:cNvSpPr/>
          <p:nvPr/>
        </p:nvSpPr>
        <p:spPr>
          <a:xfrm>
            <a:off x="2571736" y="1285860"/>
            <a:ext cx="821059" cy="369332"/>
          </a:xfrm>
          <a:prstGeom prst="rect">
            <a:avLst/>
          </a:prstGeom>
        </p:spPr>
        <p:txBody>
          <a:bodyPr wrap="none">
            <a:spAutoFit/>
          </a:bodyPr>
          <a:lstStyle/>
          <a:p>
            <a:r>
              <a:rPr lang="es-ES" b="1" dirty="0" smtClean="0"/>
              <a:t>Himno</a:t>
            </a:r>
            <a:endParaRPr lang="es-AR" b="1" dirty="0"/>
          </a:p>
        </p:txBody>
      </p:sp>
      <p:sp>
        <p:nvSpPr>
          <p:cNvPr id="9" name="8 Rectángulo"/>
          <p:cNvSpPr/>
          <p:nvPr/>
        </p:nvSpPr>
        <p:spPr>
          <a:xfrm>
            <a:off x="1785918" y="1571612"/>
            <a:ext cx="6000792" cy="1292662"/>
          </a:xfrm>
          <a:prstGeom prst="rect">
            <a:avLst/>
          </a:prstGeom>
        </p:spPr>
        <p:txBody>
          <a:bodyPr wrap="square">
            <a:spAutoFit/>
          </a:bodyPr>
          <a:lstStyle/>
          <a:p>
            <a:r>
              <a:rPr lang="es-ES" sz="1200" dirty="0" smtClean="0"/>
              <a:t>Coro</a:t>
            </a:r>
            <a:br>
              <a:rPr lang="es-ES" sz="1200" dirty="0" smtClean="0"/>
            </a:br>
            <a:r>
              <a:rPr lang="es-ES" sz="1200" dirty="0" smtClean="0"/>
              <a:t>Con gran regocijo cantemos en coro</a:t>
            </a:r>
            <a:br>
              <a:rPr lang="es-ES" sz="1200" dirty="0" smtClean="0"/>
            </a:br>
            <a:r>
              <a:rPr lang="es-ES" sz="1200" dirty="0" smtClean="0"/>
              <a:t>a Planeta Rica la tierra sin par,</a:t>
            </a:r>
            <a:br>
              <a:rPr lang="es-ES" sz="1200" dirty="0" smtClean="0"/>
            </a:br>
            <a:r>
              <a:rPr lang="es-ES" sz="1200" dirty="0" smtClean="0"/>
              <a:t>donde sus hijos, naturales y adoptivos</a:t>
            </a:r>
            <a:br>
              <a:rPr lang="es-ES" sz="1200" dirty="0" smtClean="0"/>
            </a:br>
            <a:r>
              <a:rPr lang="es-ES" sz="1200" dirty="0" smtClean="0"/>
              <a:t>vivimos unidos, por el mismo ideal.</a:t>
            </a:r>
            <a:r>
              <a:rPr lang="es-ES" dirty="0" smtClean="0"/>
              <a:t/>
            </a:r>
            <a:br>
              <a:rPr lang="es-ES" dirty="0" smtClean="0"/>
            </a:br>
            <a:endParaRPr lang="es-AR" dirty="0"/>
          </a:p>
        </p:txBody>
      </p:sp>
      <p:sp>
        <p:nvSpPr>
          <p:cNvPr id="10" name="9 Rectángulo"/>
          <p:cNvSpPr/>
          <p:nvPr/>
        </p:nvSpPr>
        <p:spPr>
          <a:xfrm>
            <a:off x="1643042" y="2500306"/>
            <a:ext cx="4572000" cy="1615827"/>
          </a:xfrm>
          <a:prstGeom prst="rect">
            <a:avLst/>
          </a:prstGeom>
        </p:spPr>
        <p:txBody>
          <a:bodyPr wrap="square">
            <a:spAutoFit/>
          </a:bodyPr>
          <a:lstStyle/>
          <a:p>
            <a:r>
              <a:rPr lang="es-ES" sz="1100" dirty="0" smtClean="0"/>
              <a:t>I</a:t>
            </a:r>
            <a:br>
              <a:rPr lang="es-ES" sz="1100" dirty="0" smtClean="0"/>
            </a:br>
            <a:r>
              <a:rPr lang="es-ES" sz="1100" dirty="0" smtClean="0"/>
              <a:t>Fulgurante estrella que irradia al San Jorge</a:t>
            </a:r>
            <a:br>
              <a:rPr lang="es-ES" sz="1100" dirty="0" smtClean="0"/>
            </a:br>
            <a:r>
              <a:rPr lang="es-ES" sz="1100" dirty="0" smtClean="0"/>
              <a:t>la luz del progreso y de la hermandad,</a:t>
            </a:r>
            <a:br>
              <a:rPr lang="es-ES" sz="1100" dirty="0" smtClean="0"/>
            </a:br>
            <a:r>
              <a:rPr lang="es-ES" sz="1100" dirty="0" smtClean="0"/>
              <a:t>hoy quiere tu pueblo gritar jubiloso:</a:t>
            </a:r>
            <a:br>
              <a:rPr lang="es-ES" sz="1100" dirty="0" smtClean="0"/>
            </a:br>
            <a:r>
              <a:rPr lang="es-ES" sz="1100" dirty="0" smtClean="0"/>
              <a:t>¡Qué viva por siempre la Bella y Cordial!</a:t>
            </a:r>
            <a:br>
              <a:rPr lang="es-ES" sz="1100" dirty="0" smtClean="0"/>
            </a:br>
            <a:r>
              <a:rPr lang="es-ES" sz="1100" dirty="0" smtClean="0"/>
              <a:t>En rica montaña de quinos y cauchos,</a:t>
            </a:r>
            <a:br>
              <a:rPr lang="es-ES" sz="1100" dirty="0" smtClean="0"/>
            </a:br>
            <a:r>
              <a:rPr lang="es-ES" sz="1100" dirty="0" smtClean="0"/>
              <a:t>sobre verde alfombra tejida en raicilla</a:t>
            </a:r>
            <a:br>
              <a:rPr lang="es-ES" sz="1100" dirty="0" smtClean="0"/>
            </a:br>
            <a:r>
              <a:rPr lang="es-ES" sz="1100" dirty="0" smtClean="0"/>
              <a:t>con orgullo indígena a ti te fundaron</a:t>
            </a:r>
            <a:br>
              <a:rPr lang="es-ES" sz="1100" dirty="0" smtClean="0"/>
            </a:br>
            <a:r>
              <a:rPr lang="es-ES" sz="1100" dirty="0" smtClean="0"/>
              <a:t>humildes labriegos de hacha y machete</a:t>
            </a:r>
            <a:endParaRPr lang="es-AR" sz="1100" dirty="0"/>
          </a:p>
        </p:txBody>
      </p:sp>
      <p:sp>
        <p:nvSpPr>
          <p:cNvPr id="11" name="10 Rectángulo"/>
          <p:cNvSpPr/>
          <p:nvPr/>
        </p:nvSpPr>
        <p:spPr>
          <a:xfrm>
            <a:off x="1643042" y="4000504"/>
            <a:ext cx="4572000" cy="2031325"/>
          </a:xfrm>
          <a:prstGeom prst="rect">
            <a:avLst/>
          </a:prstGeom>
        </p:spPr>
        <p:txBody>
          <a:bodyPr>
            <a:spAutoFit/>
          </a:bodyPr>
          <a:lstStyle/>
          <a:p>
            <a:r>
              <a:rPr lang="es-ES" sz="1200" dirty="0" smtClean="0"/>
              <a:t>II</a:t>
            </a:r>
            <a:br>
              <a:rPr lang="es-ES" sz="1200" dirty="0" smtClean="0"/>
            </a:br>
            <a:r>
              <a:rPr lang="es-ES" sz="1200" dirty="0" smtClean="0"/>
              <a:t>Poblada por gentes de toda la patria</a:t>
            </a:r>
            <a:br>
              <a:rPr lang="es-ES" sz="1200" dirty="0" smtClean="0"/>
            </a:br>
            <a:r>
              <a:rPr lang="es-ES" sz="1200" dirty="0" smtClean="0"/>
              <a:t>que ansiosas bebieron tu agua </a:t>
            </a:r>
            <a:r>
              <a:rPr lang="es-ES" sz="1200" dirty="0" err="1" smtClean="0"/>
              <a:t>pitalera</a:t>
            </a:r>
            <a:r>
              <a:rPr lang="es-ES" sz="1200" dirty="0" smtClean="0"/>
              <a:t>,</a:t>
            </a:r>
            <a:br>
              <a:rPr lang="es-ES" sz="1200" dirty="0" smtClean="0"/>
            </a:br>
            <a:r>
              <a:rPr lang="es-ES" sz="1200" dirty="0" smtClean="0"/>
              <a:t>con tu propio esfuerzo saliste adelante</a:t>
            </a:r>
            <a:br>
              <a:rPr lang="es-ES" sz="1200" dirty="0" smtClean="0"/>
            </a:br>
            <a:r>
              <a:rPr lang="es-ES" sz="1200" dirty="0" smtClean="0"/>
              <a:t>¡Airosa te perfilas Ciudad del Futuro!</a:t>
            </a:r>
            <a:br>
              <a:rPr lang="es-ES" sz="1200" dirty="0" smtClean="0"/>
            </a:br>
            <a:r>
              <a:rPr lang="es-ES" sz="1200" dirty="0" smtClean="0"/>
              <a:t>Que el trabajo honrado de cultos moradores,</a:t>
            </a:r>
            <a:br>
              <a:rPr lang="es-ES" sz="1200" dirty="0" smtClean="0"/>
            </a:br>
            <a:r>
              <a:rPr lang="es-ES" sz="1200" dirty="0" smtClean="0"/>
              <a:t>que la agricultura y la ganadería</a:t>
            </a:r>
            <a:br>
              <a:rPr lang="es-ES" sz="1200" dirty="0" smtClean="0"/>
            </a:br>
            <a:r>
              <a:rPr lang="es-ES" sz="1200" dirty="0" smtClean="0"/>
              <a:t>y que la alegría de tus mujeres bellas</a:t>
            </a:r>
            <a:br>
              <a:rPr lang="es-ES" sz="1200" dirty="0" smtClean="0"/>
            </a:br>
            <a:r>
              <a:rPr lang="es-ES" sz="1200" dirty="0" smtClean="0"/>
              <a:t>sean eterno emblema, de tu prosperidad.</a:t>
            </a:r>
            <a:r>
              <a:rPr lang="es-ES" dirty="0" smtClean="0"/>
              <a:t/>
            </a:r>
            <a:br>
              <a:rPr lang="es-ES" dirty="0" smtClean="0"/>
            </a:br>
            <a:endParaRPr lang="es-AR" dirty="0"/>
          </a:p>
        </p:txBody>
      </p:sp>
    </p:spTree>
  </p:cSld>
  <p:clrMapOvr>
    <a:masterClrMapping/>
  </p:clrMapOvr>
  <p:transition/>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rgbClr val="99FF33"/>
          </a:solidFill>
        </p:spPr>
        <p:txBody>
          <a:bodyPr/>
          <a:lstStyle/>
          <a:p>
            <a:pPr>
              <a:buClr>
                <a:srgbClr val="FF0000"/>
              </a:buClr>
              <a:buFont typeface="Wingdings" pitchFamily="2" charset="2"/>
              <a:buChar char="v"/>
            </a:pPr>
            <a:r>
              <a:rPr lang="es-ES_tradnl" dirty="0" smtClean="0"/>
              <a:t>HISTORIA</a:t>
            </a:r>
            <a:endParaRPr lang="es-ES_tradnl" dirty="0"/>
          </a:p>
        </p:txBody>
      </p:sp>
      <p:sp>
        <p:nvSpPr>
          <p:cNvPr id="3" name="2 Marcador de contenido"/>
          <p:cNvSpPr>
            <a:spLocks noGrp="1"/>
          </p:cNvSpPr>
          <p:nvPr>
            <p:ph idx="1"/>
          </p:nvPr>
        </p:nvSpPr>
        <p:spPr>
          <a:xfrm>
            <a:off x="457200" y="1600200"/>
            <a:ext cx="8229600" cy="5257800"/>
          </a:xfrm>
        </p:spPr>
        <p:txBody>
          <a:bodyPr>
            <a:normAutofit/>
          </a:bodyPr>
          <a:lstStyle/>
          <a:p>
            <a:pPr>
              <a:buClr>
                <a:srgbClr val="FF0000"/>
              </a:buClr>
              <a:buFont typeface="Courier New" pitchFamily="49" charset="0"/>
              <a:buChar char="o"/>
            </a:pPr>
            <a:r>
              <a:rPr lang="es-ES" sz="1800" dirty="0" smtClean="0"/>
              <a:t>Planeta Rica fue fundada en 1885 por grupos de colonos, atraídos por la extracción de la quina, el caucho y la ipecacuana, conocida también como raicilla, en ese entonces de gran auge comercial. A este grupo de gentes se les conoció con el apelativo de </a:t>
            </a:r>
            <a:r>
              <a:rPr lang="es-ES" sz="1800" dirty="0" err="1" smtClean="0"/>
              <a:t>raicilleros</a:t>
            </a:r>
            <a:r>
              <a:rPr lang="es-ES" sz="1800" dirty="0" smtClean="0"/>
              <a:t>, y en cuyo honor se celebran actos culturales. Fue elevada a municipio por Decreto No. 81 del 12 de enero de 1954, después de la creación del departamento de </a:t>
            </a:r>
            <a:r>
              <a:rPr lang="es-ES" sz="1800" dirty="0" err="1" smtClean="0"/>
              <a:t>Córdobaculturales</a:t>
            </a:r>
            <a:r>
              <a:rPr lang="es-ES" sz="1800" dirty="0" smtClean="0"/>
              <a:t>. Fue elevada a municipio por Decreto No. 81 del 12 de enero de 1954, después de la creación del departamento de Córdoba</a:t>
            </a:r>
            <a:endParaRPr lang="es-ES_tradnl" sz="1800" dirty="0"/>
          </a:p>
        </p:txBody>
      </p:sp>
      <p:sp>
        <p:nvSpPr>
          <p:cNvPr id="4" name="2 Marcador de contenido"/>
          <p:cNvSpPr txBox="1">
            <a:spLocks/>
          </p:cNvSpPr>
          <p:nvPr/>
        </p:nvSpPr>
        <p:spPr>
          <a:xfrm>
            <a:off x="428596" y="1500174"/>
            <a:ext cx="8229600" cy="4525963"/>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s-ES_tradnl" sz="3200" b="0" i="0" u="none" strike="noStrike" kern="1200" cap="none" spc="0" normalizeH="0" baseline="0" noProof="0">
              <a:ln>
                <a:noFill/>
              </a:ln>
              <a:solidFill>
                <a:schemeClr val="tx1"/>
              </a:solidFill>
              <a:effectLst/>
              <a:uLnTx/>
              <a:uFillTx/>
              <a:latin typeface="+mn-lt"/>
              <a:ea typeface="+mn-ea"/>
              <a:cs typeface="+mn-cs"/>
            </a:endParaRPr>
          </a:p>
        </p:txBody>
      </p:sp>
      <p:pic>
        <p:nvPicPr>
          <p:cNvPr id="5" name="4 Imagen" descr="Historia de Municipio de Planeta Rica">
            <a:hlinkClick r:id="rId2" tgtFrame="_blank" tooltip="&quot;Ver imágen del tamaño original&quot;"/>
          </p:cNvPr>
          <p:cNvPicPr/>
          <p:nvPr/>
        </p:nvPicPr>
        <p:blipFill>
          <a:blip r:embed="rId3"/>
          <a:srcRect/>
          <a:stretch>
            <a:fillRect/>
          </a:stretch>
        </p:blipFill>
        <p:spPr bwMode="auto">
          <a:xfrm>
            <a:off x="500034" y="3643314"/>
            <a:ext cx="8143932" cy="3000396"/>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rgbClr val="99FF33"/>
          </a:solidFill>
        </p:spPr>
        <p:txBody>
          <a:bodyPr>
            <a:noAutofit/>
          </a:bodyPr>
          <a:lstStyle/>
          <a:p>
            <a:pPr>
              <a:buClr>
                <a:srgbClr val="FF0000"/>
              </a:buClr>
              <a:buFont typeface="Wingdings" pitchFamily="2" charset="2"/>
              <a:buChar char="v"/>
            </a:pPr>
            <a:r>
              <a:rPr lang="es-ES" sz="3600" b="1" i="1" dirty="0" smtClean="0"/>
              <a:t>Geografía </a:t>
            </a:r>
            <a:r>
              <a:rPr lang="es-AR" sz="3600" b="1" i="1" dirty="0" smtClean="0"/>
              <a:t/>
            </a:r>
            <a:br>
              <a:rPr lang="es-AR" sz="3600" b="1" i="1" dirty="0" smtClean="0"/>
            </a:br>
            <a:endParaRPr lang="es-ES_tradnl" sz="3600" b="1" i="1" dirty="0"/>
          </a:p>
        </p:txBody>
      </p:sp>
      <p:sp>
        <p:nvSpPr>
          <p:cNvPr id="3" name="2 Marcador de contenido"/>
          <p:cNvSpPr>
            <a:spLocks noGrp="1"/>
          </p:cNvSpPr>
          <p:nvPr>
            <p:ph idx="1"/>
          </p:nvPr>
        </p:nvSpPr>
        <p:spPr/>
        <p:txBody>
          <a:bodyPr>
            <a:normAutofit fontScale="62500" lnSpcReduction="20000"/>
          </a:bodyPr>
          <a:lstStyle/>
          <a:p>
            <a:pPr>
              <a:buClr>
                <a:srgbClr val="FF0000"/>
              </a:buClr>
              <a:buFont typeface="Wingdings" pitchFamily="2" charset="2"/>
              <a:buChar char="v"/>
            </a:pPr>
            <a:r>
              <a:rPr lang="es-ES" b="1" dirty="0" smtClean="0"/>
              <a:t>Descripción Física:</a:t>
            </a:r>
            <a:r>
              <a:rPr lang="es-ES" dirty="0" smtClean="0"/>
              <a:t/>
            </a:r>
            <a:br>
              <a:rPr lang="es-ES" dirty="0" smtClean="0"/>
            </a:br>
            <a:r>
              <a:rPr lang="es-ES" dirty="0" smtClean="0"/>
              <a:t>Desde el punto de vista fisiográfico, el municipio hace parte de la cuenca del río San Jorge, en cuya subregión existen además los municipios de Pueblo Nuevo, </a:t>
            </a:r>
            <a:r>
              <a:rPr lang="es-ES" dirty="0" err="1" smtClean="0"/>
              <a:t>Ayapel</a:t>
            </a:r>
            <a:r>
              <a:rPr lang="es-ES" dirty="0" smtClean="0"/>
              <a:t>, </a:t>
            </a:r>
            <a:r>
              <a:rPr lang="es-ES" dirty="0" err="1" smtClean="0"/>
              <a:t>Montelíbano</a:t>
            </a:r>
            <a:r>
              <a:rPr lang="es-ES" dirty="0" smtClean="0"/>
              <a:t>, Puerto Libertador y la Apartada. </a:t>
            </a:r>
            <a:br>
              <a:rPr lang="es-ES" dirty="0" smtClean="0"/>
            </a:br>
            <a:r>
              <a:rPr lang="es-ES" dirty="0" smtClean="0"/>
              <a:t/>
            </a:r>
            <a:br>
              <a:rPr lang="es-ES" dirty="0" smtClean="0"/>
            </a:br>
            <a:r>
              <a:rPr lang="es-ES" dirty="0" smtClean="0"/>
              <a:t>Se encuentra localizado al Sur oriente del departamento de Córdoba, Está ubicado a 8° 17´15” Latitud Norte y 75° 73´55” Longitud Oeste.</a:t>
            </a:r>
            <a:endParaRPr lang="es-AR" dirty="0" smtClean="0"/>
          </a:p>
          <a:p>
            <a:pPr>
              <a:buClr>
                <a:srgbClr val="FF0000"/>
              </a:buClr>
              <a:buFont typeface="Wingdings" pitchFamily="2" charset="2"/>
              <a:buChar char="v"/>
            </a:pPr>
            <a:r>
              <a:rPr lang="es-ES" b="1" dirty="0" smtClean="0"/>
              <a:t>Límites del municipio:</a:t>
            </a:r>
            <a:r>
              <a:rPr lang="es-ES" dirty="0" smtClean="0"/>
              <a:t/>
            </a:r>
            <a:br>
              <a:rPr lang="es-ES" dirty="0" smtClean="0"/>
            </a:br>
            <a:r>
              <a:rPr lang="es-ES" dirty="0" smtClean="0"/>
              <a:t>Limitando al norte con los municipios de Montería, San Carlos y Pueblo Nuevo</a:t>
            </a:r>
            <a:br>
              <a:rPr lang="es-ES" dirty="0" smtClean="0"/>
            </a:br>
            <a:r>
              <a:rPr lang="es-ES" dirty="0" smtClean="0"/>
              <a:t>al sur con </a:t>
            </a:r>
            <a:r>
              <a:rPr lang="es-ES" dirty="0" err="1" smtClean="0"/>
              <a:t>Montelíbano</a:t>
            </a:r>
            <a:r>
              <a:rPr lang="es-ES" dirty="0" smtClean="0"/>
              <a:t/>
            </a:r>
            <a:br>
              <a:rPr lang="es-ES" dirty="0" smtClean="0"/>
            </a:br>
            <a:r>
              <a:rPr lang="es-ES" dirty="0" smtClean="0"/>
              <a:t>al oeste con los municipios de Montería y Tierra Alta </a:t>
            </a:r>
            <a:br>
              <a:rPr lang="es-ES" dirty="0" smtClean="0"/>
            </a:br>
            <a:r>
              <a:rPr lang="es-ES" dirty="0" smtClean="0"/>
              <a:t>y al este con Buenavista y Pueblo Nuevo. </a:t>
            </a:r>
            <a:endParaRPr lang="es-AR" dirty="0" smtClean="0"/>
          </a:p>
          <a:p>
            <a:pPr>
              <a:buClr>
                <a:srgbClr val="FF0000"/>
              </a:buClr>
              <a:buFont typeface="Wingdings" pitchFamily="2" charset="2"/>
              <a:buChar char="v"/>
            </a:pPr>
            <a:r>
              <a:rPr lang="es-ES" b="1" dirty="0" smtClean="0"/>
              <a:t>Extensión total:</a:t>
            </a:r>
            <a:r>
              <a:rPr lang="es-ES" dirty="0" smtClean="0"/>
              <a:t> 1.148,4 Km2 </a:t>
            </a:r>
            <a:r>
              <a:rPr lang="es-ES" dirty="0" err="1" smtClean="0"/>
              <a:t>Km2</a:t>
            </a:r>
            <a:endParaRPr lang="es-AR" dirty="0" smtClean="0"/>
          </a:p>
          <a:p>
            <a:pPr>
              <a:buClr>
                <a:srgbClr val="FF0000"/>
              </a:buClr>
              <a:buFont typeface="Wingdings" pitchFamily="2" charset="2"/>
              <a:buChar char="v"/>
            </a:pPr>
            <a:r>
              <a:rPr lang="es-ES" b="1" dirty="0" smtClean="0"/>
              <a:t>Extensión área urbana:</a:t>
            </a:r>
            <a:r>
              <a:rPr lang="es-ES" dirty="0" smtClean="0"/>
              <a:t> El perímetro urbano del municipio de Planeta Rica, alcanza un área de 301 hectáreas y 5.300 m². Km2</a:t>
            </a:r>
            <a:endParaRPr lang="es-AR" dirty="0" smtClean="0"/>
          </a:p>
          <a:p>
            <a:endParaRPr lang="es-ES_tradnl" dirty="0"/>
          </a:p>
        </p:txBody>
      </p:sp>
    </p:spTree>
  </p:cSld>
  <p:clrMapOvr>
    <a:masterClrMapping/>
  </p:clrMapOvr>
  <p:transition/>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rgbClr val="99FF33"/>
          </a:solidFill>
        </p:spPr>
        <p:txBody>
          <a:bodyPr>
            <a:normAutofit fontScale="90000"/>
          </a:bodyPr>
          <a:lstStyle/>
          <a:p>
            <a:pPr>
              <a:buClr>
                <a:srgbClr val="FF0000"/>
              </a:buClr>
              <a:buFont typeface="Wingdings" pitchFamily="2" charset="2"/>
              <a:buChar char="v"/>
            </a:pPr>
            <a:r>
              <a:rPr lang="es-ES" b="1" i="1" dirty="0" smtClean="0"/>
              <a:t>Ecología </a:t>
            </a:r>
            <a:r>
              <a:rPr lang="es-AR" b="1" i="1" dirty="0" smtClean="0"/>
              <a:t/>
            </a:r>
            <a:br>
              <a:rPr lang="es-AR" b="1" i="1" dirty="0" smtClean="0"/>
            </a:br>
            <a:endParaRPr lang="es-ES_tradnl" b="1" i="1" dirty="0"/>
          </a:p>
        </p:txBody>
      </p:sp>
      <p:sp>
        <p:nvSpPr>
          <p:cNvPr id="3" name="2 Marcador de contenido"/>
          <p:cNvSpPr>
            <a:spLocks noGrp="1"/>
          </p:cNvSpPr>
          <p:nvPr>
            <p:ph idx="1"/>
          </p:nvPr>
        </p:nvSpPr>
        <p:spPr/>
        <p:txBody>
          <a:bodyPr>
            <a:normAutofit fontScale="70000" lnSpcReduction="20000"/>
          </a:bodyPr>
          <a:lstStyle/>
          <a:p>
            <a:pPr>
              <a:buClr>
                <a:srgbClr val="FF0000"/>
              </a:buClr>
              <a:buFont typeface="Wingdings" pitchFamily="2" charset="2"/>
              <a:buChar char="v"/>
            </a:pPr>
            <a:r>
              <a:rPr lang="es-ES" dirty="0" smtClean="0"/>
              <a:t>El ecosistema del municipio de Planeta Rica se estructura a partir de las cuencas de los ríos </a:t>
            </a:r>
            <a:r>
              <a:rPr lang="es-ES" dirty="0" err="1" smtClean="0"/>
              <a:t>Sinú</a:t>
            </a:r>
            <a:r>
              <a:rPr lang="es-ES" dirty="0" smtClean="0"/>
              <a:t> y San Jorge. El Sistema hídrico está constituido por pequeños arroyos, quebradas y caños junto con una importante reserva de aguas subterráneas.</a:t>
            </a:r>
            <a:br>
              <a:rPr lang="es-ES" dirty="0" smtClean="0"/>
            </a:br>
            <a:r>
              <a:rPr lang="es-ES" dirty="0" smtClean="0"/>
              <a:t/>
            </a:r>
            <a:br>
              <a:rPr lang="es-ES" dirty="0" smtClean="0"/>
            </a:br>
            <a:r>
              <a:rPr lang="es-ES" dirty="0" smtClean="0"/>
              <a:t>En relación al río </a:t>
            </a:r>
            <a:r>
              <a:rPr lang="es-ES" dirty="0" err="1" smtClean="0"/>
              <a:t>Sinú</a:t>
            </a:r>
            <a:r>
              <a:rPr lang="es-ES" dirty="0" smtClean="0"/>
              <a:t>, Planeta Rica pertenece a su cuenca media en donde se destacan los arroyos de las Flores, El Tigre, Los Cacaos, La Viveza, El Golero, El </a:t>
            </a:r>
            <a:r>
              <a:rPr lang="es-ES" dirty="0" err="1" smtClean="0"/>
              <a:t>Arroyon</a:t>
            </a:r>
            <a:r>
              <a:rPr lang="es-ES" dirty="0" smtClean="0"/>
              <a:t>, El </a:t>
            </a:r>
            <a:r>
              <a:rPr lang="es-ES" dirty="0" err="1" smtClean="0"/>
              <a:t>Arenosito</a:t>
            </a:r>
            <a:r>
              <a:rPr lang="es-ES" dirty="0" smtClean="0"/>
              <a:t> y las quebradas de los Popales, Q. Seca, El Mulo, </a:t>
            </a:r>
            <a:r>
              <a:rPr lang="es-ES" dirty="0" err="1" smtClean="0"/>
              <a:t>Severinera</a:t>
            </a:r>
            <a:r>
              <a:rPr lang="es-ES" dirty="0" smtClean="0"/>
              <a:t>, </a:t>
            </a:r>
            <a:r>
              <a:rPr lang="es-ES" dirty="0" err="1" smtClean="0"/>
              <a:t>Canine</a:t>
            </a:r>
            <a:r>
              <a:rPr lang="es-ES" dirty="0" smtClean="0"/>
              <a:t>, Oscurana, El </a:t>
            </a:r>
            <a:r>
              <a:rPr lang="es-ES" dirty="0" err="1" smtClean="0"/>
              <a:t>Toto</a:t>
            </a:r>
            <a:r>
              <a:rPr lang="es-ES" dirty="0" smtClean="0"/>
              <a:t>, El Sabroso, La Rusia, El Limón y el caño Costa Rica, siendo todos estos tributarios de la Ciénaga de </a:t>
            </a:r>
            <a:r>
              <a:rPr lang="es-ES" dirty="0" err="1" smtClean="0"/>
              <a:t>Betanci</a:t>
            </a:r>
            <a:r>
              <a:rPr lang="es-ES" dirty="0" smtClean="0"/>
              <a:t>.</a:t>
            </a:r>
            <a:br>
              <a:rPr lang="es-ES" dirty="0" smtClean="0"/>
            </a:br>
            <a:r>
              <a:rPr lang="es-ES" dirty="0" smtClean="0"/>
              <a:t/>
            </a:r>
            <a:br>
              <a:rPr lang="es-ES" dirty="0" smtClean="0"/>
            </a:br>
            <a:r>
              <a:rPr lang="es-ES" dirty="0" smtClean="0"/>
              <a:t>Por su parte respecto al río San Jorge, reviste mayor importancia para el municipio ya que la parte baja y alta de su cuenca constituyen 843Km2 de los 1148 Km2 de su área total.</a:t>
            </a:r>
            <a:endParaRPr lang="es-AR" dirty="0" smtClean="0"/>
          </a:p>
          <a:p>
            <a:pPr>
              <a:buFont typeface="Wingdings" pitchFamily="2" charset="2"/>
              <a:buChar char="v"/>
            </a:pPr>
            <a:endParaRPr lang="es-ES_tradnl" dirty="0"/>
          </a:p>
        </p:txBody>
      </p:sp>
    </p:spTree>
  </p:cSld>
  <p:clrMapOvr>
    <a:masterClrMapping/>
  </p:clrMapOvr>
  <p:transition/>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rgbClr val="99FF33"/>
          </a:solidFill>
        </p:spPr>
        <p:txBody>
          <a:bodyPr>
            <a:normAutofit fontScale="90000"/>
          </a:bodyPr>
          <a:lstStyle/>
          <a:p>
            <a:pPr>
              <a:buClr>
                <a:srgbClr val="FF0000"/>
              </a:buClr>
              <a:buFont typeface="Wingdings" pitchFamily="2" charset="2"/>
              <a:buChar char="v"/>
            </a:pPr>
            <a:r>
              <a:rPr lang="es-ES" b="1" i="1" dirty="0" smtClean="0"/>
              <a:t>Economía </a:t>
            </a:r>
            <a:r>
              <a:rPr lang="es-AR" b="1" i="1" dirty="0" smtClean="0"/>
              <a:t/>
            </a:r>
            <a:br>
              <a:rPr lang="es-AR" b="1" i="1" dirty="0" smtClean="0"/>
            </a:br>
            <a:endParaRPr lang="es-ES_tradnl" i="1" dirty="0"/>
          </a:p>
        </p:txBody>
      </p:sp>
      <p:sp>
        <p:nvSpPr>
          <p:cNvPr id="3" name="2 Marcador de contenido"/>
          <p:cNvSpPr>
            <a:spLocks noGrp="1"/>
          </p:cNvSpPr>
          <p:nvPr>
            <p:ph idx="1"/>
          </p:nvPr>
        </p:nvSpPr>
        <p:spPr/>
        <p:txBody>
          <a:bodyPr>
            <a:noAutofit/>
          </a:bodyPr>
          <a:lstStyle/>
          <a:p>
            <a:r>
              <a:rPr lang="es-ES" sz="1800" dirty="0" smtClean="0"/>
              <a:t>En el Municipio encontramos como actividades principales la ganadería, la agricultura, la minería y el comercio, siendo la ganadería la que presenta mayor participación dentro de la base económica municipal.</a:t>
            </a:r>
            <a:br>
              <a:rPr lang="es-ES" sz="1800" dirty="0" smtClean="0"/>
            </a:br>
            <a:r>
              <a:rPr lang="es-ES" sz="1800" dirty="0" smtClean="0"/>
              <a:t/>
            </a:r>
            <a:br>
              <a:rPr lang="es-ES" sz="1800" dirty="0" smtClean="0"/>
            </a:br>
            <a:r>
              <a:rPr lang="es-ES" sz="1800" dirty="0" smtClean="0"/>
              <a:t>AGRICULTURA</a:t>
            </a:r>
            <a:br>
              <a:rPr lang="es-ES" sz="1800" dirty="0" smtClean="0"/>
            </a:br>
            <a:r>
              <a:rPr lang="es-ES" sz="1800" dirty="0" smtClean="0"/>
              <a:t/>
            </a:r>
            <a:br>
              <a:rPr lang="es-ES" sz="1800" dirty="0" smtClean="0"/>
            </a:br>
            <a:r>
              <a:rPr lang="es-ES" sz="1800" dirty="0" smtClean="0"/>
              <a:t>El municipio de Planeta Rica presenta una situación sui-géneris con respecto al subsector agrícola. Solamente hay sembradas 3582 hectáreas que corresponden al 3% del área total del municipio. En Planeta Rica existen mas de 1500 campesinos sin tierra.</a:t>
            </a:r>
            <a:br>
              <a:rPr lang="es-ES" sz="1800" dirty="0" smtClean="0"/>
            </a:br>
            <a:r>
              <a:rPr lang="es-ES" sz="1800" dirty="0" smtClean="0"/>
              <a:t/>
            </a:r>
            <a:br>
              <a:rPr lang="es-ES" sz="1800" dirty="0" smtClean="0"/>
            </a:br>
            <a:r>
              <a:rPr lang="es-ES" sz="1800" dirty="0" smtClean="0"/>
              <a:t>La mayoría de los cultivos son de </a:t>
            </a:r>
            <a:r>
              <a:rPr lang="es-ES" sz="1800" dirty="0" err="1" smtClean="0"/>
              <a:t>pancoger</a:t>
            </a:r>
            <a:r>
              <a:rPr lang="es-ES" sz="1800" dirty="0" smtClean="0"/>
              <a:t> y por lo tanto se dedican al autoconsumo. Hay muy pocos excedentes para vender fuera del municipio; y usualmente se da el caso de que los habitantes del municipio compran alimentos procedentes de otros municipios.</a:t>
            </a:r>
            <a:br>
              <a:rPr lang="es-ES" sz="1800" dirty="0" smtClean="0"/>
            </a:br>
            <a:r>
              <a:rPr lang="es-ES" sz="1800" dirty="0" smtClean="0"/>
              <a:t/>
            </a:r>
            <a:br>
              <a:rPr lang="es-ES" sz="1800" dirty="0" smtClean="0"/>
            </a:br>
            <a:r>
              <a:rPr lang="es-ES" sz="1800" dirty="0" smtClean="0"/>
              <a:t>La tecnología utilizada es de tipo artesanal y en consecuencia la productividad es baja; razón por la cual, la mayoría de los campesinos prefieren no sembrar; amen, de que existe un connotado latifundio. </a:t>
            </a:r>
            <a:br>
              <a:rPr lang="es-ES" sz="1800" dirty="0" smtClean="0"/>
            </a:br>
            <a:r>
              <a:rPr lang="es-ES" sz="1800" dirty="0" smtClean="0"/>
              <a:t/>
            </a:r>
            <a:br>
              <a:rPr lang="es-ES" sz="1800" dirty="0" smtClean="0"/>
            </a:br>
            <a:r>
              <a:rPr lang="es-ES" sz="1800" dirty="0" smtClean="0"/>
              <a:t/>
            </a:r>
            <a:br>
              <a:rPr lang="es-ES" sz="1800" dirty="0" smtClean="0"/>
            </a:br>
            <a:endParaRPr lang="es-ES_tradnl" sz="1800" dirty="0"/>
          </a:p>
        </p:txBody>
      </p:sp>
    </p:spTree>
  </p:cSld>
  <p:clrMapOvr>
    <a:masterClrMapping/>
  </p:clrMapOvr>
  <p:transition/>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solidFill>
            <a:srgbClr val="00FFFF"/>
          </a:solidFill>
        </p:spPr>
        <p:txBody>
          <a:bodyPr>
            <a:normAutofit fontScale="90000"/>
          </a:bodyPr>
          <a:lstStyle/>
          <a:p>
            <a:pPr>
              <a:buClr>
                <a:srgbClr val="FF0000"/>
              </a:buClr>
              <a:buFont typeface="Wingdings" pitchFamily="2" charset="2"/>
              <a:buChar char="v"/>
            </a:pPr>
            <a:r>
              <a:rPr lang="es-ES" b="1" i="1" dirty="0" smtClean="0"/>
              <a:t>MUNICIPIO DEPUEBLO NUEVO</a:t>
            </a:r>
            <a:r>
              <a:rPr lang="es-AR" b="1" i="1" dirty="0" smtClean="0"/>
              <a:t/>
            </a:r>
            <a:br>
              <a:rPr lang="es-AR" b="1" i="1" dirty="0" smtClean="0"/>
            </a:br>
            <a:endParaRPr lang="es-ES_tradnl" b="1" i="1" dirty="0"/>
          </a:p>
        </p:txBody>
      </p:sp>
      <p:sp>
        <p:nvSpPr>
          <p:cNvPr id="3" name="2 Marcador de contenido"/>
          <p:cNvSpPr>
            <a:spLocks noGrp="1"/>
          </p:cNvSpPr>
          <p:nvPr>
            <p:ph idx="1"/>
          </p:nvPr>
        </p:nvSpPr>
        <p:spPr/>
        <p:txBody>
          <a:bodyPr/>
          <a:lstStyle/>
          <a:p>
            <a:r>
              <a:rPr lang="es-ES" sz="2800" b="1" i="1" dirty="0" smtClean="0"/>
              <a:t>Identificación del municipio  </a:t>
            </a:r>
            <a:endParaRPr lang="es-AR" sz="2800" b="1" i="1" dirty="0" smtClean="0"/>
          </a:p>
          <a:p>
            <a:r>
              <a:rPr lang="es-ES" sz="2800" b="1" i="1" dirty="0" smtClean="0"/>
              <a:t>Nombre del municipio:</a:t>
            </a:r>
            <a:r>
              <a:rPr lang="es-ES" sz="2800" i="1" dirty="0" smtClean="0"/>
              <a:t> Pueblo Nuevo</a:t>
            </a:r>
            <a:endParaRPr lang="es-AR" sz="2800" i="1" dirty="0" smtClean="0"/>
          </a:p>
          <a:p>
            <a:r>
              <a:rPr lang="es-ES" sz="2800" b="1" i="1" dirty="0" smtClean="0"/>
              <a:t>NIT:</a:t>
            </a:r>
            <a:r>
              <a:rPr lang="es-ES" sz="2800" i="1" dirty="0" smtClean="0"/>
              <a:t> 800.096.766-7</a:t>
            </a:r>
            <a:endParaRPr lang="es-AR" sz="2800" i="1" dirty="0" smtClean="0"/>
          </a:p>
          <a:p>
            <a:r>
              <a:rPr lang="es-ES" sz="2800" b="1" i="1" dirty="0" smtClean="0"/>
              <a:t>Código </a:t>
            </a:r>
            <a:r>
              <a:rPr lang="es-ES" sz="2800" b="1" i="1" dirty="0" err="1" smtClean="0"/>
              <a:t>Dane</a:t>
            </a:r>
            <a:r>
              <a:rPr lang="es-ES" sz="2800" b="1" i="1" dirty="0" smtClean="0"/>
              <a:t>:</a:t>
            </a:r>
            <a:r>
              <a:rPr lang="es-ES" sz="2800" i="1" dirty="0" smtClean="0"/>
              <a:t> 23570</a:t>
            </a:r>
            <a:endParaRPr lang="es-AR" sz="2800" i="1" dirty="0" smtClean="0"/>
          </a:p>
          <a:p>
            <a:r>
              <a:rPr lang="es-ES" sz="2800" b="1" i="1" dirty="0" smtClean="0"/>
              <a:t>Gentilicio:</a:t>
            </a:r>
            <a:r>
              <a:rPr lang="es-ES" sz="2800" i="1" dirty="0" smtClean="0"/>
              <a:t> </a:t>
            </a:r>
            <a:r>
              <a:rPr lang="es-ES" sz="2800" i="1" dirty="0" err="1" smtClean="0"/>
              <a:t>Pueblonueveros</a:t>
            </a:r>
            <a:r>
              <a:rPr lang="es-ES" sz="2800" i="1" dirty="0" smtClean="0"/>
              <a:t> y </a:t>
            </a:r>
            <a:r>
              <a:rPr lang="es-ES" sz="2800" i="1" dirty="0" err="1" smtClean="0"/>
              <a:t>pueblonueveras</a:t>
            </a:r>
            <a:endParaRPr lang="es-AR" sz="2800" i="1" dirty="0" smtClean="0"/>
          </a:p>
          <a:p>
            <a:r>
              <a:rPr lang="es-ES" sz="2800" b="1" i="1" dirty="0" smtClean="0"/>
              <a:t>Otros nombres que ha recibido el municipio</a:t>
            </a:r>
            <a:r>
              <a:rPr lang="es-ES" sz="2800" b="1" dirty="0" smtClean="0"/>
              <a:t>:</a:t>
            </a:r>
            <a:r>
              <a:rPr lang="es-ES" sz="2800" dirty="0" smtClean="0"/>
              <a:t> </a:t>
            </a:r>
            <a:r>
              <a:rPr lang="es-ES" sz="2800" dirty="0" err="1" smtClean="0"/>
              <a:t>Valparaiso</a:t>
            </a:r>
            <a:endParaRPr lang="es-AR" sz="2800" dirty="0" smtClean="0"/>
          </a:p>
          <a:p>
            <a:pPr>
              <a:buFont typeface="Wingdings" pitchFamily="2" charset="2"/>
              <a:buChar char="v"/>
            </a:pPr>
            <a:endParaRPr lang="es-ES_tradnl" i="1" dirty="0"/>
          </a:p>
        </p:txBody>
      </p:sp>
      <p:pic>
        <p:nvPicPr>
          <p:cNvPr id="4" name="3 Imagen" descr="Historia de Pueblo Nuevo">
            <a:hlinkClick r:id="rId2" tgtFrame="_blank" tooltip="&quot;Ver imágen del tamaño original&quot;"/>
          </p:cNvPr>
          <p:cNvPicPr/>
          <p:nvPr/>
        </p:nvPicPr>
        <p:blipFill>
          <a:blip r:embed="rId3"/>
          <a:srcRect/>
          <a:stretch>
            <a:fillRect/>
          </a:stretch>
        </p:blipFill>
        <p:spPr bwMode="auto">
          <a:xfrm rot="20289490">
            <a:off x="6050091" y="4654663"/>
            <a:ext cx="2944451" cy="1371565"/>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1379</TotalTime>
  <Words>10991</Words>
  <Application>Microsoft Office PowerPoint</Application>
  <PresentationFormat>Presentación en pantalla (4:3)</PresentationFormat>
  <Paragraphs>756</Paragraphs>
  <Slides>168</Slides>
  <Notes>0</Notes>
  <HiddenSlides>0</HiddenSlides>
  <MMClips>0</MMClips>
  <ScaleCrop>false</ScaleCrop>
  <HeadingPairs>
    <vt:vector size="4" baseType="variant">
      <vt:variant>
        <vt:lpstr>Tema</vt:lpstr>
      </vt:variant>
      <vt:variant>
        <vt:i4>1</vt:i4>
      </vt:variant>
      <vt:variant>
        <vt:lpstr>Títulos de diapositiva</vt:lpstr>
      </vt:variant>
      <vt:variant>
        <vt:i4>168</vt:i4>
      </vt:variant>
    </vt:vector>
  </HeadingPairs>
  <TitlesOfParts>
    <vt:vector size="169" baseType="lpstr">
      <vt:lpstr>Tema de Office</vt:lpstr>
      <vt:lpstr>TALLER DE TECNOLOGÍA IDENTIFICAR Y CONOCER EL DEPARTAMENTO DE CÓRDOBA PRESENTADO POR:  CAMILA ANDREA RODRÍGUEZ HERRERA SANDRY PACHECO PÉREZ YENIFER TIVISAY AGUILAR SÁNCHEZ LEIDER JAVIER MADERA VILLALOBOS CARLOS JOSÉ CANTERO ROQUEME   LICENCIADO URIEL LOMBANA BELLO  GRADO 7° 2 22/09/2011 INESAD-CHIMÁ-CÓRDOBA</vt:lpstr>
      <vt:lpstr>DEPARTAMENTO DE  CORDOBA</vt:lpstr>
      <vt:lpstr>ESCUDO</vt:lpstr>
      <vt:lpstr>BANDERA</vt:lpstr>
      <vt:lpstr>HIMNO</vt:lpstr>
      <vt:lpstr>HISTORIA</vt:lpstr>
      <vt:lpstr>Diapositiva 7</vt:lpstr>
      <vt:lpstr>Diapositiva 8</vt:lpstr>
      <vt:lpstr>GEOGRAFIA</vt:lpstr>
      <vt:lpstr>CLIMA</vt:lpstr>
      <vt:lpstr>AGRICULTURA</vt:lpstr>
      <vt:lpstr>GANADERIA</vt:lpstr>
      <vt:lpstr>ECONOMIA</vt:lpstr>
      <vt:lpstr>MUNICIPIO  DE  AYAPEL</vt:lpstr>
      <vt:lpstr>SIMBOLOS  PATRIOS DE AYAPEL</vt:lpstr>
      <vt:lpstr>HISTORIA DE AYAPEL</vt:lpstr>
      <vt:lpstr>ECOLOGIA DE  AYAPEL</vt:lpstr>
      <vt:lpstr>ECONOMIA</vt:lpstr>
      <vt:lpstr>MUNICIPIO  DE  BUENAVISTA</vt:lpstr>
      <vt:lpstr>escudo</vt:lpstr>
      <vt:lpstr>HISTORIA DE  BUENAVISTA  </vt:lpstr>
      <vt:lpstr>ECOLOGIA</vt:lpstr>
      <vt:lpstr>ECONOMIA</vt:lpstr>
      <vt:lpstr>MUNICIPIO DE CANALETE </vt:lpstr>
      <vt:lpstr>SIMBOLOS PATRIOS  DE  CANALETE</vt:lpstr>
      <vt:lpstr>HISTORIA  DE  CANALETE</vt:lpstr>
      <vt:lpstr>ECOLOGIA</vt:lpstr>
      <vt:lpstr>ECONOMIA</vt:lpstr>
      <vt:lpstr> MUNICIPIO  DE  CERETE</vt:lpstr>
      <vt:lpstr>SIMBOLOS  PATRIOS  DE CERETE</vt:lpstr>
      <vt:lpstr>HISTORIA  DE CERETE</vt:lpstr>
      <vt:lpstr>ECOLOGIA  </vt:lpstr>
      <vt:lpstr>GEOGRAFIA </vt:lpstr>
      <vt:lpstr>HIDROGAFIA</vt:lpstr>
      <vt:lpstr>ECONOMIA</vt:lpstr>
      <vt:lpstr>MUNICIPIO  DE  CHIMA</vt:lpstr>
      <vt:lpstr>SIMBOLOS PATRIOS  DE  CHIMA</vt:lpstr>
      <vt:lpstr>HISTORIA   DE  CHIMA</vt:lpstr>
      <vt:lpstr>ECONOMIA</vt:lpstr>
      <vt:lpstr>GEOGRAFIA</vt:lpstr>
      <vt:lpstr>MUNICIPIO  DE  CHINU </vt:lpstr>
      <vt:lpstr>SIMBOLOS  PATRIOS  DE  CHINU </vt:lpstr>
      <vt:lpstr>HISTORIA  DE  CHINU</vt:lpstr>
      <vt:lpstr>ECONOMIA </vt:lpstr>
      <vt:lpstr>GEOGRAFIA            </vt:lpstr>
      <vt:lpstr>ECOLOGIA</vt:lpstr>
      <vt:lpstr>CIENAGA  DE  ORO</vt:lpstr>
      <vt:lpstr>SIMBOLOS  PATRIOS  DE  CIENAGA  DE  ORO</vt:lpstr>
      <vt:lpstr>HISTORIA  DE  CIENAGA  DE  ORO</vt:lpstr>
      <vt:lpstr>GEOGRAFIA  </vt:lpstr>
      <vt:lpstr>MUNICIPIO  DE  COTORRA </vt:lpstr>
      <vt:lpstr>SIMBOLOS  PATRIOS  DE  COTORRA</vt:lpstr>
      <vt:lpstr>HISTORIA DE  COTORRA</vt:lpstr>
      <vt:lpstr>GEOGRAFIA</vt:lpstr>
      <vt:lpstr>ECOLOGIA</vt:lpstr>
      <vt:lpstr>MUNICIPIO   DE  LA  APARTADA</vt:lpstr>
      <vt:lpstr>SIMBOLOS   PATRIOS  DE  LA  APARTADA</vt:lpstr>
      <vt:lpstr>HISTORIA    DE  LA  APARTADA</vt:lpstr>
      <vt:lpstr>GEOGRAFIA</vt:lpstr>
      <vt:lpstr>ECONOMIA</vt:lpstr>
      <vt:lpstr>MUNICIPIO  DE  LORICA</vt:lpstr>
      <vt:lpstr>SIMBOLOS   PATRIOS  DE  LORICA</vt:lpstr>
      <vt:lpstr>HISTORIA   DE  LORICA</vt:lpstr>
      <vt:lpstr>GEOGRAFIA</vt:lpstr>
      <vt:lpstr>ECOLOGIA</vt:lpstr>
      <vt:lpstr>ECONOMIA</vt:lpstr>
      <vt:lpstr>MUNICIPIO   DE  LOS  CORDOBAS</vt:lpstr>
      <vt:lpstr>SIMBOLOS  PATRIOS  DE  LOS   CORDOBAS</vt:lpstr>
      <vt:lpstr>HISTORIA    DE  LOS   CORDOBAS</vt:lpstr>
      <vt:lpstr>GOGRAFIA   </vt:lpstr>
      <vt:lpstr>ECOLOGIA    </vt:lpstr>
      <vt:lpstr>ECONOMIA</vt:lpstr>
      <vt:lpstr>MOMIL</vt:lpstr>
      <vt:lpstr>SIMBOLOS  PATRIOS   DE  MOMIL</vt:lpstr>
      <vt:lpstr>HISTORIA    DE  MOMIL</vt:lpstr>
      <vt:lpstr>Economía </vt:lpstr>
      <vt:lpstr>Geografía  </vt:lpstr>
      <vt:lpstr>Ecología  </vt:lpstr>
      <vt:lpstr>MUNICIPIO DE MONTELIBANO</vt:lpstr>
      <vt:lpstr>SIMBOLOS   PATRIOS   DE  MONTELIBANO</vt:lpstr>
      <vt:lpstr>HISTORIA   DE   MONTELIBANO</vt:lpstr>
      <vt:lpstr>Geografía  </vt:lpstr>
      <vt:lpstr>Economía  </vt:lpstr>
      <vt:lpstr>MUNICIPIO  DE   MONTERIA</vt:lpstr>
      <vt:lpstr>SIMBOLOS  PATRIOS   DE   MONTERIA</vt:lpstr>
      <vt:lpstr>Historia  </vt:lpstr>
      <vt:lpstr>MUNICIPIO DE MOÑITOS </vt:lpstr>
      <vt:lpstr>SIMBOLOS   PATRIOS   DE  MOÑITOS</vt:lpstr>
      <vt:lpstr>HISTORIA  DE  MOÑITOS</vt:lpstr>
      <vt:lpstr>Geografía  </vt:lpstr>
      <vt:lpstr>Ecología  </vt:lpstr>
      <vt:lpstr>Economía  </vt:lpstr>
      <vt:lpstr>MUNICIPIO DE PLANETA RICA </vt:lpstr>
      <vt:lpstr>SIMBOLOS  PATRIOS  DE  PLANETA  RICA</vt:lpstr>
      <vt:lpstr>HISTORIA</vt:lpstr>
      <vt:lpstr>Geografía  </vt:lpstr>
      <vt:lpstr>Ecología  </vt:lpstr>
      <vt:lpstr>Economía  </vt:lpstr>
      <vt:lpstr>MUNICIPIO DEPUEBLO NUEVO </vt:lpstr>
      <vt:lpstr>SIMBOLOS  PATRIOS  DE  PUEBLO  NUEVO</vt:lpstr>
      <vt:lpstr>HISTORIA  </vt:lpstr>
      <vt:lpstr>GEOGRAFÍA  </vt:lpstr>
      <vt:lpstr>ECONOMÍA  </vt:lpstr>
      <vt:lpstr>MUNICIPIO DE PUERTO ESCONDIDO </vt:lpstr>
      <vt:lpstr>SIMBOLOS  PATRIOS  DE  PUERTO  ESCONDIDO</vt:lpstr>
      <vt:lpstr>HISTORIA  </vt:lpstr>
      <vt:lpstr>GEOGRAFÍA  </vt:lpstr>
      <vt:lpstr>ECOLOGÍA  </vt:lpstr>
      <vt:lpstr>ECONOMÍA  </vt:lpstr>
      <vt:lpstr>MUNICIPIO DE PUERTO LIBERTADOR </vt:lpstr>
      <vt:lpstr>SIMBOLOS     PATRIOS DE  PUERTO  LIBERTADOR</vt:lpstr>
      <vt:lpstr>HISTORIA  </vt:lpstr>
      <vt:lpstr>GEOGRAFÍA  </vt:lpstr>
      <vt:lpstr>ECOLOGÍA  </vt:lpstr>
      <vt:lpstr>ECONOMÍA  </vt:lpstr>
      <vt:lpstr>MUNICIPIO DE PURISIMA </vt:lpstr>
      <vt:lpstr>HISTORIA  </vt:lpstr>
      <vt:lpstr>GEOGRAFÍA  </vt:lpstr>
      <vt:lpstr>ECONOMÍA  </vt:lpstr>
      <vt:lpstr>MUNICIPIO DE SAHAGUN </vt:lpstr>
      <vt:lpstr> SIMBOLOS   PATRIOS    DE  SAHAGUN</vt:lpstr>
      <vt:lpstr>HISTORIA  </vt:lpstr>
      <vt:lpstr>GEOGRAFÍA  </vt:lpstr>
      <vt:lpstr>ECONOMÍA  </vt:lpstr>
      <vt:lpstr> MUNICIPIO  DE  SAN  ANDRES  DE SOTAVENTO  </vt:lpstr>
      <vt:lpstr>SIMBOLOS  PATRIOS  DE  SAN  ANDRES  DE  SOTAVENTO  </vt:lpstr>
      <vt:lpstr>HISTORIA  </vt:lpstr>
      <vt:lpstr>GEOGRAFÍA  </vt:lpstr>
      <vt:lpstr>ECOLOGÍA </vt:lpstr>
      <vt:lpstr>ECONOMÍA  </vt:lpstr>
      <vt:lpstr>MUNICIPIO DE SAN ANTERO </vt:lpstr>
      <vt:lpstr>SIMBOLOS  PATRIOS  DE  SAN  ANTERO  </vt:lpstr>
      <vt:lpstr>HISTORIA  </vt:lpstr>
      <vt:lpstr>GEOGRAFÍA  </vt:lpstr>
      <vt:lpstr>ECOLOGÍA </vt:lpstr>
      <vt:lpstr>ECONOMÍA  </vt:lpstr>
      <vt:lpstr>MUNICIPIO DE SAN BERNARDO DEL    VIENTO </vt:lpstr>
      <vt:lpstr>SIMBOLOS   PATRIOS  DE  SAN  BERNARDO  DEL   VIENTO</vt:lpstr>
      <vt:lpstr>HISTORIA  </vt:lpstr>
      <vt:lpstr>GEOGRAFÍA  </vt:lpstr>
      <vt:lpstr>ECOLOGÍA  </vt:lpstr>
      <vt:lpstr>ECONOMÍA  </vt:lpstr>
      <vt:lpstr>MUNICIPIO DE SAN CARLOS</vt:lpstr>
      <vt:lpstr>SIMBOLOS  PATRIOS  DE  SAN  CARLOS</vt:lpstr>
      <vt:lpstr>HISTORIA  DE  SANCARLOS</vt:lpstr>
      <vt:lpstr>GEOGRAFÍA  </vt:lpstr>
      <vt:lpstr>ECOLOGÍA  </vt:lpstr>
      <vt:lpstr>ECONOMÍA  </vt:lpstr>
      <vt:lpstr>MUNICIPIO DE SAN PELAYO</vt:lpstr>
      <vt:lpstr>SIMBOLOS  PATRIOS   DE  SAN PELAYO</vt:lpstr>
      <vt:lpstr>HISTORIA  </vt:lpstr>
      <vt:lpstr>GEOGRAFÍA  </vt:lpstr>
      <vt:lpstr>ECOLOGÍA  </vt:lpstr>
      <vt:lpstr>ECONOMÍA  </vt:lpstr>
      <vt:lpstr>MUNICIPIO DE TIERRA ALTA </vt:lpstr>
      <vt:lpstr>SIMBOLOS  PATRIOS  DE  TIERRALTA</vt:lpstr>
      <vt:lpstr>HISTORIA  </vt:lpstr>
      <vt:lpstr>GEOGRAFÍA  </vt:lpstr>
      <vt:lpstr>ECOLOGIA</vt:lpstr>
      <vt:lpstr>ECONOMIA</vt:lpstr>
      <vt:lpstr>MUNICIPIO DE VALENCIA </vt:lpstr>
      <vt:lpstr>SIMBOLOS   PATRIOS   DE  VALENCIA</vt:lpstr>
      <vt:lpstr>HISTORIA  </vt:lpstr>
      <vt:lpstr>GEOGRAFÍA  </vt:lpstr>
      <vt:lpstr>ECOLOGÍA  </vt:lpstr>
      <vt:lpstr>ECONOMÍA  </vt:lpstr>
      <vt:lpstr>MUNICIPIO DE TUCHIN </vt:lpstr>
      <vt:lpstr>MUNICIPIO DE SAN JOSE DE URE </vt:lpstr>
    </vt:vector>
  </TitlesOfParts>
  <Company>Windows uE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WinuE</dc:creator>
  <cp:lastModifiedBy>DECOR-ECHIMA1</cp:lastModifiedBy>
  <cp:revision>293</cp:revision>
  <dcterms:created xsi:type="dcterms:W3CDTF">2009-05-26T19:04:20Z</dcterms:created>
  <dcterms:modified xsi:type="dcterms:W3CDTF">2011-09-22T22:44:03Z</dcterms:modified>
</cp:coreProperties>
</file>